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85" r:id="rId2"/>
    <p:sldId id="286" r:id="rId3"/>
    <p:sldId id="266" r:id="rId4"/>
    <p:sldId id="283" r:id="rId5"/>
    <p:sldId id="273" r:id="rId6"/>
    <p:sldId id="276" r:id="rId7"/>
    <p:sldId id="281" r:id="rId8"/>
    <p:sldId id="279" r:id="rId9"/>
    <p:sldId id="270" r:id="rId10"/>
    <p:sldId id="287" r:id="rId11"/>
    <p:sldId id="27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6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rgbClr val="0070C0"/>
                </a:solidFill>
                <a:latin typeface="+mn-lt"/>
              </a:rPr>
              <a:t>3 марта 2023 г.</a:t>
            </a:r>
            <a:endParaRPr lang="ru-RU" sz="6000" b="1" dirty="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113" y="1754660"/>
            <a:ext cx="10503243" cy="4856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297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0070C0"/>
                </a:solidFill>
                <a:latin typeface="+mn-lt"/>
              </a:rPr>
              <a:t>Интересные факты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Человек слышит колебания воздушной среды </a:t>
            </a:r>
            <a:r>
              <a:rPr lang="ru-RU" sz="1500" dirty="0"/>
              <a:t>в диапазоне от 16 Гц до 20 кГц. При передаче звука по костям черепа – до 220 кГц. Ряд животных слышит в более широких пределах. Слоны чувствуют низкие частоты. Гром они слышат на расстоянии до 100 км</a:t>
            </a:r>
            <a:r>
              <a:rPr lang="ru-RU" sz="15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Длительное </a:t>
            </a:r>
            <a:r>
              <a:rPr lang="ru-RU" sz="1500" b="1" dirty="0">
                <a:solidFill>
                  <a:srgbClr val="7030A0"/>
                </a:solidFill>
              </a:rPr>
              <a:t>нахождение</a:t>
            </a:r>
            <a:r>
              <a:rPr lang="ru-RU" sz="1500" dirty="0"/>
              <a:t> вблизи источника громкостью более 90дБ приводит к нарушениям работы органов слуха</a:t>
            </a:r>
            <a:r>
              <a:rPr lang="ru-RU" sz="15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Порог слышимости </a:t>
            </a:r>
            <a:r>
              <a:rPr lang="ru-RU" sz="1500" dirty="0"/>
              <a:t>зависит от частоты звука</a:t>
            </a:r>
            <a:r>
              <a:rPr lang="ru-RU" sz="15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В России </a:t>
            </a:r>
            <a:r>
              <a:rPr lang="ru-RU" sz="1500" dirty="0"/>
              <a:t>многие звуковые сигналы не дублируются графическими или световыми носителями информации.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Ч</a:t>
            </a:r>
            <a:r>
              <a:rPr lang="ru-RU" sz="1500" b="1" dirty="0" smtClean="0">
                <a:solidFill>
                  <a:srgbClr val="7030A0"/>
                </a:solidFill>
              </a:rPr>
              <a:t>еловек </a:t>
            </a:r>
            <a:r>
              <a:rPr lang="ru-RU" sz="1500" dirty="0"/>
              <a:t>ощущает звуки </a:t>
            </a:r>
            <a:r>
              <a:rPr lang="ru-RU" sz="1500" dirty="0" smtClean="0"/>
              <a:t>в утробе матери.</a:t>
            </a:r>
            <a:endParaRPr lang="ru-RU" sz="15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Первая постоянная школа для глухих </a:t>
            </a:r>
            <a:r>
              <a:rPr lang="ru-RU" sz="1500" dirty="0" smtClean="0"/>
              <a:t>была основана в 1816 </a:t>
            </a:r>
            <a:r>
              <a:rPr lang="ru-RU" sz="1500" dirty="0"/>
              <a:t>году </a:t>
            </a:r>
            <a:r>
              <a:rPr lang="ru-RU" sz="1500" dirty="0" smtClean="0"/>
              <a:t>в США глухим преподавателем </a:t>
            </a:r>
            <a:r>
              <a:rPr lang="ru-RU" sz="1500" dirty="0"/>
              <a:t>Лоран </a:t>
            </a:r>
            <a:r>
              <a:rPr lang="ru-RU" sz="1500" dirty="0" smtClean="0"/>
              <a:t>Клар.</a:t>
            </a:r>
            <a:endParaRPr lang="ru-RU" sz="15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Галлодетский университет </a:t>
            </a:r>
            <a:r>
              <a:rPr lang="ru-RU" sz="1500" dirty="0"/>
              <a:t>(Вашингтон, США) стал первым в мире высшим учебным заведением для глухих и слабослышащих и остаётся единственным в мире высшим учебным заведением, где все учебные программы адаптированы под людей с нарушениями слуха.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В </a:t>
            </a:r>
            <a:r>
              <a:rPr lang="ru-RU" sz="1500" b="1" dirty="0">
                <a:solidFill>
                  <a:srgbClr val="7030A0"/>
                </a:solidFill>
              </a:rPr>
              <a:t>1863г. Р. Р. </a:t>
            </a:r>
            <a:r>
              <a:rPr lang="ru-RU" sz="1500" b="1" dirty="0" smtClean="0">
                <a:solidFill>
                  <a:srgbClr val="7030A0"/>
                </a:solidFill>
              </a:rPr>
              <a:t>Вреден</a:t>
            </a:r>
            <a:r>
              <a:rPr lang="ru-RU" sz="1500" dirty="0" smtClean="0"/>
              <a:t>, выпускник </a:t>
            </a:r>
            <a:r>
              <a:rPr lang="ru-RU" sz="1500" dirty="0"/>
              <a:t>Медико-хирургической </a:t>
            </a:r>
            <a:r>
              <a:rPr lang="ru-RU" sz="1500" dirty="0" smtClean="0"/>
              <a:t>академии, </a:t>
            </a:r>
            <a:r>
              <a:rPr lang="ru-RU" sz="1500" dirty="0"/>
              <a:t>врач лейб-гвардии конного </a:t>
            </a:r>
            <a:r>
              <a:rPr lang="ru-RU" sz="1500" dirty="0" smtClean="0"/>
              <a:t>полка, </a:t>
            </a:r>
            <a:r>
              <a:rPr lang="ru-RU" sz="1500" dirty="0"/>
              <a:t>защитил </a:t>
            </a:r>
            <a:r>
              <a:rPr lang="ru-RU" sz="1500" b="1" dirty="0">
                <a:solidFill>
                  <a:srgbClr val="7030A0"/>
                </a:solidFill>
              </a:rPr>
              <a:t>первую в России отиатрическую диссертацию</a:t>
            </a:r>
            <a:r>
              <a:rPr lang="ru-RU" sz="1500" dirty="0"/>
              <a:t>, написанную к тому же на русском языке: "Катаральное воспаление среднего уха и операция искусственного прободения барабана".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6440" y="164370"/>
            <a:ext cx="14382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885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+mn-lt"/>
              </a:rPr>
              <a:t>Список литературы по лечению и профилактике заболеваний органов слуха, находящейся в фонде библиотеки ГООАУ ДПО « МОЦПК СЗ»</a:t>
            </a:r>
            <a:endParaRPr lang="ru-RU" sz="32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1"/>
            <a:ext cx="10515600" cy="3811832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Компанеец </a:t>
            </a:r>
            <a:r>
              <a:rPr lang="ru-RU" sz="1400" dirty="0"/>
              <a:t>С. </a:t>
            </a:r>
            <a:r>
              <a:rPr lang="ru-RU" sz="1400" dirty="0" smtClean="0"/>
              <a:t>Болезни </a:t>
            </a:r>
            <a:r>
              <a:rPr lang="ru-RU" sz="1400" dirty="0"/>
              <a:t>уха, горла и носа. – М.: Юрайт, </a:t>
            </a:r>
            <a:r>
              <a:rPr lang="ru-RU" sz="1400" dirty="0" smtClean="0"/>
              <a:t>2023. </a:t>
            </a:r>
            <a:r>
              <a:rPr lang="ru-RU" sz="1400" dirty="0"/>
              <a:t>– электронная </a:t>
            </a:r>
            <a:r>
              <a:rPr lang="ru-RU" sz="1400" dirty="0" smtClean="0"/>
              <a:t>версия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Ананьева С.В. Болезни уха, горла, носа</a:t>
            </a:r>
            <a:r>
              <a:rPr lang="ru-RU" sz="1400" dirty="0" smtClean="0"/>
              <a:t>. - </a:t>
            </a:r>
            <a:r>
              <a:rPr lang="ru-RU" sz="1400" dirty="0"/>
              <a:t>Ростов н/Д: </a:t>
            </a:r>
            <a:r>
              <a:rPr lang="ru-RU" sz="1400" dirty="0" smtClean="0"/>
              <a:t>Феникс.: 2011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Солдатов И.Б. Лекции по оториноларингологии: учебное пособие. - 2-е изд., перераб. и доп. – М.: Медицина, 1994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Шустер М.А. и др.  Неотложная помощь в  оториноларингологии/ М.А. Шустер, В.О. Колин, Ф.И. Чумаков. – М.: Медицина, 1989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Мурзин Р. Как выяснить, почему у ребенка болят уши. Таблица симптомов // Медицинское обслуживание и организация питания в ДОУ. – 2018 - № 12.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Скворцов </a:t>
            </a:r>
            <a:r>
              <a:rPr lang="ru-RU" sz="1400" dirty="0"/>
              <a:t>В.В. Средний отит у детей // Медицинское обслуживание и организация питания в ДОУ. – 2016 - № 2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Маргасова </a:t>
            </a:r>
            <a:r>
              <a:rPr lang="ru-RU" sz="1400" dirty="0"/>
              <a:t>И.А. Формирование устной речи у  детей с нарушениями слуха. // Медицинское обслуживание и организация питания в ДОУ. – 2014 - № 3.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Рулева </a:t>
            </a:r>
            <a:r>
              <a:rPr lang="ru-RU" sz="1400" dirty="0"/>
              <a:t>А.А. Острый средний отит у детей. // Справочник фельдшера и акушерки. – 2013. - № 2. </a:t>
            </a:r>
            <a:endParaRPr lang="ru-RU" sz="1600" dirty="0"/>
          </a:p>
          <a:p>
            <a:pPr algn="just"/>
            <a:endParaRPr lang="ru-RU" sz="1600" dirty="0" smtClean="0"/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6440" y="164370"/>
            <a:ext cx="14382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0070C0"/>
                </a:solidFill>
                <a:latin typeface="+mn-lt"/>
              </a:rPr>
              <a:t>Международный день охраны </a:t>
            </a:r>
            <a:r>
              <a:rPr lang="ru-RU" sz="4000" b="1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0070C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0070C0"/>
                </a:solidFill>
                <a:latin typeface="+mn-lt"/>
              </a:rPr>
              <a:t>здоровья уха </a:t>
            </a:r>
            <a:r>
              <a:rPr lang="ru-RU" sz="4000" b="1" dirty="0">
                <a:solidFill>
                  <a:srgbClr val="0070C0"/>
                </a:solidFill>
                <a:latin typeface="+mn-lt"/>
              </a:rPr>
              <a:t>и слуха</a:t>
            </a:r>
            <a:endParaRPr lang="ru-RU" sz="40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7030A0"/>
                </a:solidFill>
              </a:rPr>
              <a:t>3 марта </a:t>
            </a:r>
            <a:r>
              <a:rPr lang="ru-RU" sz="1800" dirty="0" smtClean="0"/>
              <a:t>ежегодно во всем мире отмечается</a:t>
            </a:r>
            <a:r>
              <a:rPr lang="ru-RU" sz="1800" dirty="0"/>
              <a:t> </a:t>
            </a:r>
            <a:r>
              <a:rPr lang="ru-RU" sz="1800" b="1" dirty="0">
                <a:solidFill>
                  <a:srgbClr val="7030A0"/>
                </a:solidFill>
              </a:rPr>
              <a:t>Международный день охраны здоровья уха и слуха</a:t>
            </a:r>
            <a:r>
              <a:rPr lang="ru-RU" sz="1800" dirty="0">
                <a:solidFill>
                  <a:srgbClr val="7030A0"/>
                </a:solidFill>
              </a:rPr>
              <a:t> </a:t>
            </a:r>
            <a:r>
              <a:rPr lang="ru-RU" sz="1800" dirty="0"/>
              <a:t>(International Day for Ear and Hearing), известный </a:t>
            </a:r>
            <a:r>
              <a:rPr lang="ru-RU" sz="1800" dirty="0" smtClean="0"/>
              <a:t>также как </a:t>
            </a:r>
            <a:r>
              <a:rPr lang="ru-RU" sz="1800" b="1" dirty="0" smtClean="0">
                <a:solidFill>
                  <a:srgbClr val="7030A0"/>
                </a:solidFill>
              </a:rPr>
              <a:t>Всемирный </a:t>
            </a:r>
            <a:r>
              <a:rPr lang="ru-RU" sz="1800" b="1" dirty="0">
                <a:solidFill>
                  <a:srgbClr val="7030A0"/>
                </a:solidFill>
              </a:rPr>
              <a:t>день слуха</a:t>
            </a:r>
            <a:r>
              <a:rPr lang="ru-RU" sz="1800" dirty="0"/>
              <a:t> (англ. World Hearing Day).</a:t>
            </a:r>
            <a:r>
              <a:rPr lang="ru-RU" sz="1800" b="1" dirty="0">
                <a:solidFill>
                  <a:srgbClr val="FF0000"/>
                </a:solidFill>
              </a:rPr>
              <a:t>	</a:t>
            </a:r>
            <a:endParaRPr lang="ru-RU" sz="1800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ru-RU" sz="1800" b="1" dirty="0">
              <a:solidFill>
                <a:srgbClr val="FF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7030A0"/>
                </a:solidFill>
              </a:rPr>
              <a:t>Цель проведения данного мероприятия: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800" dirty="0"/>
              <a:t>обратить внимание общественности на важность сохранения у людей функции улавливать </a:t>
            </a:r>
            <a:r>
              <a:rPr lang="ru-RU" sz="1800" dirty="0" smtClean="0"/>
              <a:t>звуки;</a:t>
            </a:r>
            <a:endParaRPr lang="ru-RU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800" dirty="0"/>
              <a:t>повысить информированность общества по предупреждению тугоухости и глухоты и обеспечению охраны слуха по всему миру. </a:t>
            </a:r>
            <a:endParaRPr lang="ru-RU" sz="18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800" dirty="0" smtClean="0"/>
              <a:t>повышение </a:t>
            </a:r>
            <a:r>
              <a:rPr lang="ru-RU" sz="1800" dirty="0"/>
              <a:t>качества медицинской помощи и осведомленность врачей о последних достижениях науки.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7030A0"/>
                </a:solidFill>
              </a:rPr>
              <a:t>Международный день охраны уха и слуха </a:t>
            </a:r>
            <a:r>
              <a:rPr lang="ru-RU" sz="1800" dirty="0"/>
              <a:t>– это возможность обратить внимание на свое здоровье, а также помочь тем людям, которые уже борются с нарушениями слуха!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6440" y="164370"/>
            <a:ext cx="14382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1842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0070C0"/>
                </a:solidFill>
                <a:latin typeface="+mn-lt"/>
              </a:rPr>
              <a:t>История события</a:t>
            </a:r>
            <a:r>
              <a:rPr lang="ru-RU" b="1" dirty="0" smtClean="0">
                <a:solidFill>
                  <a:srgbClr val="0070C0"/>
                </a:solidFill>
                <a:latin typeface="+mn-lt"/>
              </a:rPr>
              <a:t>    </a:t>
            </a:r>
            <a:endParaRPr lang="ru-RU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7030A0"/>
                </a:solidFill>
              </a:rPr>
              <a:t>В 2007 году Всемирная организация здравоохранения (ВОЗ) </a:t>
            </a:r>
            <a:r>
              <a:rPr lang="ru-RU" sz="1800" dirty="0"/>
              <a:t>выдвинула инициативу по введению дня, который привлечет внимание общества к страдающим патологиями органов слуха. </a:t>
            </a:r>
            <a:r>
              <a:rPr lang="ru-RU" sz="1800" dirty="0" smtClean="0"/>
              <a:t> 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7030A0"/>
                </a:solidFill>
              </a:rPr>
              <a:t>Мировое сообщество </a:t>
            </a:r>
            <a:r>
              <a:rPr lang="ru-RU" sz="1800" dirty="0" smtClean="0"/>
              <a:t>поддержало инициативу ООН по введению Международного дня охраны здоровья уха и слуха. Его закрепили </a:t>
            </a:r>
            <a:r>
              <a:rPr lang="ru-RU" sz="1800" b="1" dirty="0" smtClean="0">
                <a:solidFill>
                  <a:srgbClr val="7030A0"/>
                </a:solidFill>
              </a:rPr>
              <a:t>в 2007 году на Первой международной конференции по предупреждению и реабилитации нарушений слуха</a:t>
            </a:r>
            <a:r>
              <a:rPr lang="ru-RU" sz="1800" dirty="0" smtClean="0"/>
              <a:t>, которая проходила в Китае.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7030A0"/>
                </a:solidFill>
              </a:rPr>
              <a:t>Выбранная </a:t>
            </a:r>
            <a:r>
              <a:rPr lang="ru-RU" sz="1800" b="1" dirty="0">
                <a:solidFill>
                  <a:srgbClr val="7030A0"/>
                </a:solidFill>
              </a:rPr>
              <a:t>дата праздника </a:t>
            </a:r>
            <a:r>
              <a:rPr lang="ru-RU" sz="1800" dirty="0"/>
              <a:t>имеет символическое </a:t>
            </a:r>
            <a:r>
              <a:rPr lang="ru-RU" sz="1800" dirty="0" smtClean="0"/>
              <a:t>значение и появилась не случайно: цифра </a:t>
            </a:r>
            <a:r>
              <a:rPr lang="ru-RU" sz="1800" dirty="0"/>
              <a:t>3 в дате схожа с визуальной формой ушной раковины человека.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7030A0"/>
                </a:solidFill>
              </a:rPr>
              <a:t>После учреждения </a:t>
            </a:r>
            <a:r>
              <a:rPr lang="ru-RU" sz="1800" b="1" dirty="0" smtClean="0">
                <a:solidFill>
                  <a:srgbClr val="7030A0"/>
                </a:solidFill>
              </a:rPr>
              <a:t> дня</a:t>
            </a:r>
            <a:r>
              <a:rPr lang="ru-RU" sz="1800" dirty="0" smtClean="0"/>
              <a:t>, </a:t>
            </a:r>
            <a:r>
              <a:rPr lang="ru-RU" sz="1800" dirty="0"/>
              <a:t>ВОЗ выдвинула обещания оказывать помощь государствам по разработке лечения и аппаратов для органов слуха, по организации центров поддержки больных. На сегодняшний день международные организации отмечают значительный рост интереса населения к проблеме</a:t>
            </a:r>
            <a:r>
              <a:rPr lang="ru-RU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7030A0"/>
                </a:solidFill>
              </a:rPr>
              <a:t>В 2015 году</a:t>
            </a:r>
            <a:r>
              <a:rPr lang="ru-RU" sz="1800" dirty="0" smtClean="0"/>
              <a:t>, в ознаменование Международного дня охраны здоровья уха и слуха, ВОЗ начала кампанию </a:t>
            </a:r>
            <a:r>
              <a:rPr lang="ru-RU" sz="1800" b="1" dirty="0" smtClean="0">
                <a:solidFill>
                  <a:srgbClr val="7030A0"/>
                </a:solidFill>
              </a:rPr>
              <a:t>«Не подвергайте свой слух опасности!»</a:t>
            </a:r>
            <a:r>
              <a:rPr lang="ru-RU" sz="1800" dirty="0" smtClean="0"/>
              <a:t>. Это была первая кампания, направленная </a:t>
            </a:r>
            <a:r>
              <a:rPr lang="ru-RU" sz="1800" dirty="0"/>
              <a:t>на информирование населения о том, что воздействует на органы слухового аппарат и как обезопасить их. </a:t>
            </a:r>
            <a:r>
              <a:rPr lang="ru-RU" sz="1800" dirty="0" smtClean="0"/>
              <a:t>Она </a:t>
            </a:r>
            <a:r>
              <a:rPr lang="ru-RU" sz="1800" dirty="0"/>
              <a:t>рассказывает о пагубных влияниях прослушивания музыки в наушниках и работы на громких предприятиях без защитных средств</a:t>
            </a:r>
            <a:r>
              <a:rPr lang="ru-RU" sz="1800" dirty="0" smtClean="0"/>
              <a:t>. И сегодня эта кампания продолжается</a:t>
            </a:r>
            <a:r>
              <a:rPr lang="ru-RU" sz="1800" dirty="0"/>
              <a:t>. </a:t>
            </a:r>
            <a:endParaRPr lang="ru-RU" sz="18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6440" y="164370"/>
            <a:ext cx="14382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70C0"/>
                </a:solidFill>
                <a:latin typeface="+mn-lt"/>
              </a:rPr>
              <a:t>История события</a:t>
            </a:r>
            <a:r>
              <a:rPr lang="ru-RU" sz="4800" b="1" dirty="0">
                <a:solidFill>
                  <a:srgbClr val="0070C0"/>
                </a:solidFill>
              </a:rPr>
              <a:t> </a:t>
            </a:r>
            <a:endParaRPr lang="ru-RU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ru-RU" sz="1600" b="1" dirty="0" smtClean="0">
              <a:solidFill>
                <a:srgbClr val="7030A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7030A0"/>
                </a:solidFill>
              </a:rPr>
              <a:t>Каждый </a:t>
            </a:r>
            <a:r>
              <a:rPr lang="ru-RU" sz="1800" b="1" dirty="0">
                <a:solidFill>
                  <a:srgbClr val="7030A0"/>
                </a:solidFill>
              </a:rPr>
              <a:t>год ВОЗ определяет тему</a:t>
            </a:r>
            <a:r>
              <a:rPr lang="ru-RU" sz="1800" b="1" dirty="0"/>
              <a:t>, </a:t>
            </a:r>
            <a:r>
              <a:rPr lang="ru-RU" sz="1800" dirty="0"/>
              <a:t>посвящённую различным вопросам решения этой чрезвычайно важной медицинской и социальной проблемы, а действия осуществляются Всемирной организацией здравоохранения и ее </a:t>
            </a:r>
            <a:r>
              <a:rPr lang="ru-RU" sz="1800" dirty="0" smtClean="0"/>
              <a:t>партнерами:</a:t>
            </a:r>
            <a:endParaRPr lang="ru-RU" sz="1800" dirty="0"/>
          </a:p>
          <a:p>
            <a:pPr lvl="0" algn="just"/>
            <a:r>
              <a:rPr lang="en-US" sz="1800" b="1" dirty="0" smtClean="0">
                <a:solidFill>
                  <a:srgbClr val="7030A0"/>
                </a:solidFill>
              </a:rPr>
              <a:t>2018</a:t>
            </a:r>
            <a:r>
              <a:rPr lang="ru-RU" sz="1800" b="1" dirty="0" smtClean="0">
                <a:solidFill>
                  <a:srgbClr val="7030A0"/>
                </a:solidFill>
              </a:rPr>
              <a:t> г. </a:t>
            </a:r>
            <a:r>
              <a:rPr lang="en-US" sz="1800" b="1" dirty="0">
                <a:solidFill>
                  <a:srgbClr val="7030A0"/>
                </a:solidFill>
              </a:rPr>
              <a:t>—</a:t>
            </a:r>
            <a:r>
              <a:rPr lang="ru-RU" sz="1800" b="1" dirty="0" smtClean="0">
                <a:solidFill>
                  <a:srgbClr val="7030A0"/>
                </a:solidFill>
              </a:rPr>
              <a:t> </a:t>
            </a:r>
            <a:r>
              <a:rPr lang="ru-RU" sz="1800" dirty="0" smtClean="0"/>
              <a:t>«</a:t>
            </a:r>
            <a:r>
              <a:rPr lang="ru-RU" sz="1800" dirty="0"/>
              <a:t>Слышать будущее... и готовиться к </a:t>
            </a:r>
            <a:r>
              <a:rPr lang="ru-RU" sz="1800" dirty="0" smtClean="0"/>
              <a:t>нему!»</a:t>
            </a:r>
          </a:p>
          <a:p>
            <a:pPr lvl="0" algn="just"/>
            <a:r>
              <a:rPr lang="en-US" sz="1800" b="1" dirty="0" smtClean="0">
                <a:solidFill>
                  <a:srgbClr val="7030A0"/>
                </a:solidFill>
              </a:rPr>
              <a:t>20</a:t>
            </a:r>
            <a:r>
              <a:rPr lang="ru-RU" sz="1800" b="1" dirty="0" smtClean="0">
                <a:solidFill>
                  <a:srgbClr val="7030A0"/>
                </a:solidFill>
              </a:rPr>
              <a:t>19</a:t>
            </a:r>
            <a:r>
              <a:rPr lang="en-US" sz="1800" b="1" dirty="0" smtClean="0">
                <a:solidFill>
                  <a:srgbClr val="7030A0"/>
                </a:solidFill>
              </a:rPr>
              <a:t> </a:t>
            </a:r>
            <a:r>
              <a:rPr lang="ru-RU" sz="1800" b="1" dirty="0">
                <a:solidFill>
                  <a:srgbClr val="7030A0"/>
                </a:solidFill>
              </a:rPr>
              <a:t>г</a:t>
            </a:r>
            <a:r>
              <a:rPr lang="en-US" sz="1800" b="1" dirty="0">
                <a:solidFill>
                  <a:srgbClr val="7030A0"/>
                </a:solidFill>
              </a:rPr>
              <a:t>. — </a:t>
            </a:r>
            <a:r>
              <a:rPr lang="ru-RU" sz="1800" dirty="0" smtClean="0"/>
              <a:t>«Проверь </a:t>
            </a:r>
            <a:r>
              <a:rPr lang="ru-RU" sz="1800" dirty="0"/>
              <a:t>свой </a:t>
            </a:r>
            <a:r>
              <a:rPr lang="ru-RU" sz="1800" dirty="0" smtClean="0"/>
              <a:t>слух!»</a:t>
            </a:r>
          </a:p>
          <a:p>
            <a:pPr lvl="0" algn="just"/>
            <a:r>
              <a:rPr lang="en-US" sz="1800" b="1" dirty="0" smtClean="0">
                <a:solidFill>
                  <a:srgbClr val="7030A0"/>
                </a:solidFill>
              </a:rPr>
              <a:t>2020 </a:t>
            </a:r>
            <a:r>
              <a:rPr lang="ru-RU" sz="1800" b="1" dirty="0">
                <a:solidFill>
                  <a:srgbClr val="7030A0"/>
                </a:solidFill>
              </a:rPr>
              <a:t>г</a:t>
            </a:r>
            <a:r>
              <a:rPr lang="en-US" sz="1800" b="1" dirty="0">
                <a:solidFill>
                  <a:srgbClr val="7030A0"/>
                </a:solidFill>
              </a:rPr>
              <a:t>. — </a:t>
            </a:r>
            <a:r>
              <a:rPr lang="en-US" sz="1800" dirty="0" smtClean="0"/>
              <a:t>«</a:t>
            </a:r>
            <a:r>
              <a:rPr lang="ru-RU" sz="1800" dirty="0" smtClean="0"/>
              <a:t>Слышать всегда!</a:t>
            </a:r>
            <a:r>
              <a:rPr lang="en-US" sz="1800" dirty="0" smtClean="0"/>
              <a:t>» </a:t>
            </a:r>
            <a:endParaRPr lang="ru-RU" sz="1800" dirty="0" smtClean="0"/>
          </a:p>
          <a:p>
            <a:pPr lvl="0" algn="just"/>
            <a:r>
              <a:rPr lang="ru-RU" sz="1800" b="1" dirty="0" smtClean="0">
                <a:solidFill>
                  <a:srgbClr val="7030A0"/>
                </a:solidFill>
              </a:rPr>
              <a:t>2021 г</a:t>
            </a:r>
            <a:r>
              <a:rPr lang="ru-RU" sz="1800" b="1" dirty="0">
                <a:solidFill>
                  <a:srgbClr val="7030A0"/>
                </a:solidFill>
              </a:rPr>
              <a:t>. — </a:t>
            </a:r>
            <a:r>
              <a:rPr lang="ru-RU" sz="1800" dirty="0"/>
              <a:t>«Забота о слухе для всех</a:t>
            </a:r>
            <a:r>
              <a:rPr lang="ru-RU" sz="1800" dirty="0" smtClean="0"/>
              <a:t>!»</a:t>
            </a:r>
          </a:p>
          <a:p>
            <a:pPr lvl="0" algn="just"/>
            <a:r>
              <a:rPr lang="ru-RU" sz="1800" b="1" dirty="0" smtClean="0">
                <a:solidFill>
                  <a:srgbClr val="7030A0"/>
                </a:solidFill>
              </a:rPr>
              <a:t>2022 г. </a:t>
            </a:r>
            <a:r>
              <a:rPr lang="ru-RU" sz="1800" b="1" dirty="0">
                <a:solidFill>
                  <a:srgbClr val="7030A0"/>
                </a:solidFill>
              </a:rPr>
              <a:t>—</a:t>
            </a:r>
            <a:r>
              <a:rPr lang="ru-RU" sz="1800" b="1" dirty="0" smtClean="0">
                <a:solidFill>
                  <a:srgbClr val="7030A0"/>
                </a:solidFill>
              </a:rPr>
              <a:t> </a:t>
            </a:r>
            <a:r>
              <a:rPr lang="ru-RU" sz="1800" dirty="0" smtClean="0"/>
              <a:t>«Чтобы </a:t>
            </a:r>
            <a:r>
              <a:rPr lang="ru-RU" sz="1800" dirty="0"/>
              <a:t>слышать всю жизнь, берегите свой слух</a:t>
            </a:r>
            <a:r>
              <a:rPr lang="ru-RU" sz="1800" dirty="0" smtClean="0"/>
              <a:t>!»</a:t>
            </a:r>
          </a:p>
          <a:p>
            <a:pPr lvl="0" algn="just"/>
            <a:r>
              <a:rPr lang="ru-RU" sz="1800" b="1" dirty="0" smtClean="0">
                <a:solidFill>
                  <a:srgbClr val="7030A0"/>
                </a:solidFill>
              </a:rPr>
              <a:t>2023 г. </a:t>
            </a:r>
            <a:r>
              <a:rPr lang="ru-RU" sz="1800" b="1" dirty="0">
                <a:solidFill>
                  <a:srgbClr val="7030A0"/>
                </a:solidFill>
              </a:rPr>
              <a:t>— </a:t>
            </a:r>
            <a:r>
              <a:rPr lang="ru-RU" sz="1800" dirty="0" smtClean="0"/>
              <a:t>«Помощь </a:t>
            </a:r>
            <a:r>
              <a:rPr lang="ru-RU" sz="1800" dirty="0"/>
              <a:t>при заболеваниях уха и нарушениях слуха для всех! Давайте сделаем это </a:t>
            </a:r>
            <a:r>
              <a:rPr lang="ru-RU" sz="1800" dirty="0" smtClean="0"/>
              <a:t>  реальностью!» </a:t>
            </a:r>
          </a:p>
          <a:p>
            <a:pPr marL="0" lvl="0" indent="0">
              <a:buNone/>
            </a:pPr>
            <a:endParaRPr lang="ru-RU" sz="1800" b="1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6440" y="164370"/>
            <a:ext cx="14382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936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0070C0"/>
                </a:solidFill>
                <a:latin typeface="+mn-lt"/>
              </a:rPr>
              <a:t>Актуальность проведения </a:t>
            </a:r>
            <a:r>
              <a:rPr lang="ru-RU" sz="4000" b="1" dirty="0" smtClean="0">
                <a:solidFill>
                  <a:srgbClr val="0070C0"/>
                </a:solidFill>
                <a:latin typeface="+mn-lt"/>
              </a:rPr>
              <a:t>Всемирного </a:t>
            </a:r>
            <a:br>
              <a:rPr lang="ru-RU" sz="4000" b="1" dirty="0" smtClean="0">
                <a:solidFill>
                  <a:srgbClr val="0070C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0070C0"/>
                </a:solidFill>
                <a:latin typeface="+mn-lt"/>
              </a:rPr>
              <a:t>дня охраны здоровья уха и слуха</a:t>
            </a:r>
            <a:endParaRPr lang="ru-RU" sz="40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955" y="2092569"/>
            <a:ext cx="11122268" cy="408439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Актуальность проблемы </a:t>
            </a:r>
            <a:r>
              <a:rPr lang="ru-RU" sz="1600" dirty="0"/>
              <a:t>обусловлена масштабностью распространения </a:t>
            </a:r>
            <a:r>
              <a:rPr lang="ru-RU" sz="1600" dirty="0" smtClean="0"/>
              <a:t>заболеваний, связанных с потерей слуха.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По </a:t>
            </a:r>
            <a:r>
              <a:rPr lang="ru-RU" sz="1600" b="1" dirty="0" smtClean="0">
                <a:solidFill>
                  <a:srgbClr val="7030A0"/>
                </a:solidFill>
              </a:rPr>
              <a:t>данным Всемирной </a:t>
            </a:r>
            <a:r>
              <a:rPr lang="ru-RU" sz="1600" b="1" dirty="0">
                <a:solidFill>
                  <a:srgbClr val="7030A0"/>
                </a:solidFill>
              </a:rPr>
              <a:t>организации </a:t>
            </a:r>
            <a:r>
              <a:rPr lang="ru-RU" sz="1600" b="1" dirty="0" smtClean="0">
                <a:solidFill>
                  <a:srgbClr val="7030A0"/>
                </a:solidFill>
              </a:rPr>
              <a:t>здравоохранения: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600" dirty="0" smtClean="0"/>
              <a:t>около </a:t>
            </a:r>
            <a:r>
              <a:rPr lang="ru-RU" sz="1600" dirty="0"/>
              <a:t>300 миллионов людей живут с уже проявившимися заболеваниями, более 1 млрд. находятся в зоне риска. А большая часть населения не знают, как это предотвратить.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600" dirty="0" smtClean="0"/>
              <a:t>Более </a:t>
            </a:r>
            <a:r>
              <a:rPr lang="ru-RU" sz="1600" dirty="0"/>
              <a:t>5% населения мира, или 430 миллионов человек, нуждаются в реабилитации для решения проблемы «инвалидизирующей» потери слуха (432 миллиона взрослых и 34 миллиона детей). </a:t>
            </a:r>
            <a:endParaRPr lang="ru-RU" sz="16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600" dirty="0" smtClean="0"/>
              <a:t>К 2050 году </a:t>
            </a:r>
            <a:r>
              <a:rPr lang="ru-RU" sz="1600" dirty="0"/>
              <a:t>нарушениями слуха будет страдать каждый четвертый житель </a:t>
            </a:r>
            <a:r>
              <a:rPr lang="ru-RU" sz="1600" dirty="0" smtClean="0"/>
              <a:t>планеты,  а </a:t>
            </a:r>
            <a:r>
              <a:rPr lang="ru-RU" sz="1600" dirty="0"/>
              <a:t>более 700 миллионов человек, или каждый десятый, будут иметь инвалидизирующую потерю слуха</a:t>
            </a:r>
            <a:r>
              <a:rPr lang="ru-RU" sz="16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Потеря </a:t>
            </a:r>
            <a:r>
              <a:rPr lang="ru-RU" sz="1600" b="1" dirty="0">
                <a:solidFill>
                  <a:srgbClr val="7030A0"/>
                </a:solidFill>
              </a:rPr>
              <a:t>слуха </a:t>
            </a:r>
            <a:r>
              <a:rPr lang="ru-RU" sz="1600" dirty="0"/>
              <a:t>считается </a:t>
            </a:r>
            <a:r>
              <a:rPr lang="ru-RU" sz="1600" dirty="0" smtClean="0"/>
              <a:t>на </a:t>
            </a:r>
            <a:r>
              <a:rPr lang="ru-RU" sz="1600" dirty="0"/>
              <a:t>сегодняшний день </a:t>
            </a:r>
            <a:r>
              <a:rPr lang="ru-RU" sz="1600" dirty="0" smtClean="0"/>
              <a:t>самой </a:t>
            </a:r>
            <a:r>
              <a:rPr lang="ru-RU" sz="1600" dirty="0"/>
              <a:t>распространенной сенсорной формой инвалидности в мире.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Нерешенная </a:t>
            </a:r>
            <a:r>
              <a:rPr lang="ru-RU" sz="1600" b="1" dirty="0">
                <a:solidFill>
                  <a:srgbClr val="7030A0"/>
                </a:solidFill>
              </a:rPr>
              <a:t>проблема потери слуха </a:t>
            </a:r>
            <a:r>
              <a:rPr lang="ru-RU" sz="1600" dirty="0"/>
              <a:t>ежегодно обходится миру в 980 млрд долл. США. Это включает расходы на здравоохранение (без учета стоимости слуховых аппаратов), расходы на помощь в процессе обучения, потери в результате утраты трудоспособности и социальные издержки. На страны с низким и средним уровнем дохода приходится 57% этих издержек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1700" dirty="0" smtClean="0"/>
          </a:p>
          <a:p>
            <a:pPr algn="just"/>
            <a:endParaRPr lang="ru-RU" sz="1800" dirty="0" smtClean="0"/>
          </a:p>
          <a:p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6440" y="164370"/>
            <a:ext cx="14382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070C0"/>
                </a:solidFill>
                <a:latin typeface="+mn-lt"/>
              </a:rPr>
              <a:t>Причины потери слуха и глухоты</a:t>
            </a:r>
            <a:endParaRPr lang="ru-RU" sz="40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>
                <a:solidFill>
                  <a:srgbClr val="7030A0"/>
                </a:solidFill>
              </a:rPr>
              <a:t>Причины потери слуха </a:t>
            </a:r>
            <a:r>
              <a:rPr lang="ru-RU" sz="6000" dirty="0"/>
              <a:t>могут быть врожденными и приобретенными. </a:t>
            </a: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 smtClean="0">
                <a:solidFill>
                  <a:srgbClr val="7030A0"/>
                </a:solidFill>
              </a:rPr>
              <a:t>Врожденные </a:t>
            </a:r>
            <a:r>
              <a:rPr lang="ru-RU" sz="6000" b="1" dirty="0">
                <a:solidFill>
                  <a:srgbClr val="7030A0"/>
                </a:solidFill>
              </a:rPr>
              <a:t>причины </a:t>
            </a:r>
            <a:r>
              <a:rPr lang="ru-RU" sz="6000" dirty="0"/>
              <a:t>приводят к потере слуха, имеющейся при рождении или приобретенной вскоре после рождения. Потеря слуха может быть вызвана </a:t>
            </a:r>
            <a:r>
              <a:rPr lang="ru-RU" sz="6000" b="1" dirty="0">
                <a:solidFill>
                  <a:srgbClr val="7030A0"/>
                </a:solidFill>
              </a:rPr>
              <a:t>наследственными и ненаследственными генетическими факторами </a:t>
            </a:r>
            <a:r>
              <a:rPr lang="ru-RU" sz="6000" dirty="0"/>
              <a:t>или некоторыми осложнениями во время беременности и родов, включая следующие: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/>
              <a:t>краснуха, сифилис и некоторые другие инфекции матери во время беременности;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/>
              <a:t>низкая масса тела ребенка при рождении;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/>
              <a:t>асфиксия при рождении (недостаток кислорода во время родов);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/>
              <a:t>ненадлежащее употребление ототоксичных лекарственных средств </a:t>
            </a:r>
            <a:r>
              <a:rPr lang="ru-RU" sz="6000" dirty="0" smtClean="0"/>
              <a:t>во </a:t>
            </a:r>
            <a:r>
              <a:rPr lang="ru-RU" sz="6000" dirty="0"/>
              <a:t>время беременности;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/>
              <a:t>тяжелая желтуха в неонатальный период, которая может приводить к поражению слухового нерва новорожденного ребенка</a:t>
            </a:r>
            <a:r>
              <a:rPr lang="ru-RU" sz="60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60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>
                <a:solidFill>
                  <a:srgbClr val="7030A0"/>
                </a:solidFill>
              </a:rPr>
              <a:t>Приобретенные причины </a:t>
            </a:r>
            <a:r>
              <a:rPr lang="ru-RU" sz="6000" dirty="0"/>
              <a:t>приводят к потере слуха в любом возрасте</a:t>
            </a:r>
            <a:r>
              <a:rPr lang="ru-RU" sz="6000" dirty="0" smtClean="0"/>
              <a:t>:</a:t>
            </a:r>
            <a:endParaRPr lang="ru-RU" sz="60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/>
              <a:t>инфекционные заболевания, такие как менингит, корь и эпидемический </a:t>
            </a:r>
            <a:r>
              <a:rPr lang="ru-RU" sz="6000" dirty="0" smtClean="0"/>
              <a:t>паротит;</a:t>
            </a:r>
            <a:endParaRPr lang="ru-RU" sz="60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/>
              <a:t>употребление в любом возрасте ототоксичных лекарственных средств, таких как, например, антибиотики и противомалярийные препараты, может приводить к поражению внутреннего уха;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/>
              <a:t>травмы головы или уха;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/>
              <a:t>чрезмерный шум, включая работу с шумным оборудованием и воздействие громкой музыки или других громких </a:t>
            </a:r>
            <a:r>
              <a:rPr lang="ru-RU" sz="6000" dirty="0" smtClean="0"/>
              <a:t>звуков;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 smtClean="0"/>
              <a:t>возрастная </a:t>
            </a:r>
            <a:r>
              <a:rPr lang="ru-RU" sz="6000" dirty="0"/>
              <a:t>потеря слуха (старческая тугоухость) развивается в результате дегенерации сенсорных клеток;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6000" dirty="0"/>
              <a:t>ушная сера или инородные предметы, блокирующие наружный слуховой проход, могут приводить к потере слуха в любом возрасте. </a:t>
            </a:r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900" dirty="0" smtClean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6440" y="164370"/>
            <a:ext cx="14382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0070C0"/>
                </a:solidFill>
                <a:latin typeface="+mn-lt"/>
              </a:rPr>
              <a:t>Признаки возможной потери слуха</a:t>
            </a:r>
            <a:endParaRPr lang="ru-RU" sz="40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7030A0"/>
                </a:solidFill>
              </a:rPr>
              <a:t>Ваш ребенок, возможно, страдает потерей слуха, если он или она: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900" dirty="0"/>
              <a:t>не реагирует на звуки;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900" dirty="0"/>
              <a:t>плохо понимает вашу речь;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900" dirty="0"/>
              <a:t>страдает задержкой или нарушениями речевого развития;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900" dirty="0"/>
              <a:t>у него или у нее наблюдаются выделения из уха;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900" dirty="0"/>
              <a:t>часто жалуется на боль или заложенность в ухе</a:t>
            </a:r>
            <a:r>
              <a:rPr lang="ru-RU" sz="19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9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7030A0"/>
                </a:solidFill>
              </a:rPr>
              <a:t>Во взрослом возрасте подозрение на потерю слуха должно возникнуть, если Вы: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900" dirty="0"/>
              <a:t>вынуждены часто переспрашивать собеседников;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900" dirty="0"/>
              <a:t>склонны прибавлять громкость, слушая радио или смотря телевизор;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900" dirty="0"/>
              <a:t>то и дело теряете нить разговора;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900" dirty="0"/>
              <a:t>слышите звон в ушах;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900" dirty="0"/>
              <a:t>получаете от окружающих замечания о том, что говорите слишком громко.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b="1" dirty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6440" y="164370"/>
            <a:ext cx="14382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6141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dirty="0" smtClean="0">
                <a:solidFill>
                  <a:srgbClr val="0070C0"/>
                </a:solidFill>
                <a:latin typeface="+mn-lt"/>
              </a:rPr>
              <a:t>Как </a:t>
            </a:r>
            <a:r>
              <a:rPr lang="ru-RU" b="1" dirty="0">
                <a:solidFill>
                  <a:srgbClr val="0070C0"/>
                </a:solidFill>
                <a:latin typeface="+mn-lt"/>
              </a:rPr>
              <a:t>защитить слух?</a:t>
            </a:r>
            <a:r>
              <a:rPr lang="ru-RU" dirty="0">
                <a:solidFill>
                  <a:srgbClr val="0070C0"/>
                </a:solidFill>
                <a:latin typeface="+mn-lt"/>
              </a:rPr>
              <a:t/>
            </a:r>
            <a:br>
              <a:rPr lang="ru-RU" dirty="0">
                <a:solidFill>
                  <a:srgbClr val="0070C0"/>
                </a:solidFill>
                <a:latin typeface="+mn-lt"/>
              </a:rPr>
            </a:br>
            <a:r>
              <a:rPr lang="ru-RU" b="1" dirty="0">
                <a:solidFill>
                  <a:srgbClr val="0070C0"/>
                </a:solidFill>
                <a:latin typeface="+mn-lt"/>
              </a:rPr>
              <a:t/>
            </a:r>
            <a:br>
              <a:rPr lang="ru-RU" b="1" dirty="0">
                <a:solidFill>
                  <a:srgbClr val="0070C0"/>
                </a:solidFill>
                <a:latin typeface="+mn-lt"/>
              </a:rPr>
            </a:br>
            <a:endParaRPr lang="ru-RU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539" y="1230924"/>
            <a:ext cx="11324492" cy="5275384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Около половины всех случаев нарушений слуха </a:t>
            </a:r>
            <a:r>
              <a:rPr lang="ru-RU" sz="1600" dirty="0"/>
              <a:t>можно предотвратить, устранив причины их развития. В числе мер чаще всего </a:t>
            </a:r>
            <a:r>
              <a:rPr lang="ru-RU" sz="1600" dirty="0" smtClean="0"/>
              <a:t>называют: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 smtClean="0"/>
              <a:t>иммунизацию </a:t>
            </a:r>
            <a:r>
              <a:rPr lang="ru-RU" sz="1600" dirty="0"/>
              <a:t>населения, </a:t>
            </a: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 smtClean="0"/>
              <a:t>охрану </a:t>
            </a:r>
            <a:r>
              <a:rPr lang="ru-RU" sz="1600" dirty="0"/>
              <a:t>здоровья матери и ребенка, </a:t>
            </a: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 smtClean="0"/>
              <a:t>обеспечение </a:t>
            </a:r>
            <a:r>
              <a:rPr lang="ru-RU" sz="1600" dirty="0"/>
              <a:t>гигиены труда. </a:t>
            </a: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Врачи </a:t>
            </a:r>
            <a:r>
              <a:rPr lang="ru-RU" sz="1600" b="1" dirty="0">
                <a:solidFill>
                  <a:srgbClr val="7030A0"/>
                </a:solidFill>
              </a:rPr>
              <a:t>дают советы </a:t>
            </a:r>
            <a:r>
              <a:rPr lang="ru-RU" sz="1600" b="1" dirty="0" smtClean="0">
                <a:solidFill>
                  <a:srgbClr val="7030A0"/>
                </a:solidFill>
              </a:rPr>
              <a:t>родителям: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 smtClean="0"/>
              <a:t>следить</a:t>
            </a:r>
            <a:r>
              <a:rPr lang="ru-RU" sz="1600" dirty="0"/>
              <a:t>, чтобы в уши ребенка не попадала грязная вода; </a:t>
            </a: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 smtClean="0"/>
              <a:t>не </a:t>
            </a:r>
            <a:r>
              <a:rPr lang="ru-RU" sz="1600" dirty="0"/>
              <a:t>шлепать ребенка, особенно по ушам; </a:t>
            </a: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 smtClean="0"/>
              <a:t>обучать </a:t>
            </a:r>
            <a:r>
              <a:rPr lang="ru-RU" sz="1600" dirty="0"/>
              <a:t>детей не вставлять в уши посторонние предметы; </a:t>
            </a: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 smtClean="0"/>
              <a:t>в </a:t>
            </a:r>
            <a:r>
              <a:rPr lang="ru-RU" sz="1600" dirty="0"/>
              <a:t>случае каких-либо тревожных симптомов немедленно обращаться в </a:t>
            </a:r>
            <a:r>
              <a:rPr lang="ru-RU" sz="1600" dirty="0" smtClean="0"/>
              <a:t>больницу</a:t>
            </a:r>
            <a:r>
              <a:rPr lang="ru-RU" sz="16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Как защитить слух?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7030A0"/>
                </a:solidFill>
              </a:rPr>
              <a:t>Ограничьте </a:t>
            </a:r>
            <a:r>
              <a:rPr lang="ru-RU" sz="1600" b="1" dirty="0">
                <a:solidFill>
                  <a:srgbClr val="7030A0"/>
                </a:solidFill>
              </a:rPr>
              <a:t>воздействие громких звуков. </a:t>
            </a:r>
            <a:r>
              <a:rPr lang="ru-RU" sz="1600" dirty="0"/>
              <a:t>Специалисты не рекомендуют подвергать органы слуха звуковой нагрузке выше 80 Дб более двух часов в день.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7030A0"/>
                </a:solidFill>
              </a:rPr>
              <a:t>Слушайте </a:t>
            </a:r>
            <a:r>
              <a:rPr lang="ru-RU" sz="1600" b="1" dirty="0">
                <a:solidFill>
                  <a:srgbClr val="7030A0"/>
                </a:solidFill>
              </a:rPr>
              <a:t>«живые» звуки.</a:t>
            </a:r>
            <a:r>
              <a:rPr lang="ru-RU" sz="1600" dirty="0"/>
              <a:t> Старайтесь чаще бывать на природе, прослушивайте негромкую музыку через колонки, откажитесь на время от наушников. Это позволит чувствительным ворсинкам восстановиться после громких звуков и постоянного ношения наушников.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7030A0"/>
                </a:solidFill>
              </a:rPr>
              <a:t>Обращайтесь </a:t>
            </a:r>
            <a:r>
              <a:rPr lang="ru-RU" sz="1600" b="1" dirty="0">
                <a:solidFill>
                  <a:srgbClr val="7030A0"/>
                </a:solidFill>
              </a:rPr>
              <a:t>к оториноларингологу</a:t>
            </a:r>
            <a:r>
              <a:rPr lang="ru-RU" sz="1600" dirty="0"/>
              <a:t> (ЛОР – врачу) для регулярной проверки состояния уха и слуха не реже одного раза в год.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7030A0"/>
                </a:solidFill>
              </a:rPr>
              <a:t>Немедленно </a:t>
            </a:r>
            <a:r>
              <a:rPr lang="ru-RU" sz="1600" b="1" dirty="0">
                <a:solidFill>
                  <a:srgbClr val="7030A0"/>
                </a:solidFill>
              </a:rPr>
              <a:t>идите на прием к врачу, </a:t>
            </a:r>
            <a:r>
              <a:rPr lang="ru-RU" sz="1600" dirty="0"/>
              <a:t>если вы заметили неожиданное снижение слуха (особенно после простудных заболеваний или травм ушной раковины и прилегающих к ней тканей).</a:t>
            </a:r>
          </a:p>
          <a:p>
            <a:endParaRPr lang="ru-RU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5359" y="0"/>
            <a:ext cx="14382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5"/>
            <a:ext cx="10515600" cy="109858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4000" b="1" dirty="0" smtClean="0">
                <a:solidFill>
                  <a:srgbClr val="0070C0"/>
                </a:solidFill>
                <a:latin typeface="+mn-lt"/>
              </a:rPr>
              <a:t>Традиции  </a:t>
            </a:r>
            <a:r>
              <a:rPr lang="ru-RU" b="1" dirty="0" smtClean="0">
                <a:solidFill>
                  <a:srgbClr val="FF0000"/>
                </a:solidFill>
              </a:rPr>
              <a:t>  </a:t>
            </a:r>
            <a:r>
              <a:rPr lang="ru-RU" b="1" dirty="0" smtClean="0"/>
              <a:t>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123" y="1907930"/>
            <a:ext cx="11157439" cy="472146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Каждый год ВОЗ</a:t>
            </a:r>
            <a:r>
              <a:rPr lang="ru-RU" sz="1500" dirty="0"/>
              <a:t> выбирает новую тему для проводимой по случаю этого дня кампании и готовит научно обоснованные информационно-разъяснительные материалы, такие как брошюры, листовки, плакаты, баннеры, инфографику и презентации. Эти материалы распространяются среди партнерских государственных учреждений в странах и представителей гражданского общества во всем мире, а также региональных и страновых бюро ВОЗ. В штаб квартире в Женеве ВОЗ ежегодно проводит мероприятие, приуроченное ко Всемирному дню слуха</a:t>
            </a:r>
            <a:r>
              <a:rPr lang="ru-RU" sz="15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Медицинские </a:t>
            </a:r>
            <a:r>
              <a:rPr lang="ru-RU" sz="1500" b="1" dirty="0">
                <a:solidFill>
                  <a:srgbClr val="7030A0"/>
                </a:solidFill>
              </a:rPr>
              <a:t>и волонтерские организации </a:t>
            </a:r>
            <a:r>
              <a:rPr lang="ru-RU" sz="1500" dirty="0"/>
              <a:t>в разных странах </a:t>
            </a:r>
            <a:r>
              <a:rPr lang="ru-RU" sz="1500" dirty="0" smtClean="0"/>
              <a:t>проводят </a:t>
            </a:r>
            <a:r>
              <a:rPr lang="ru-RU" sz="1500" dirty="0"/>
              <a:t>просветительские </a:t>
            </a:r>
            <a:r>
              <a:rPr lang="ru-RU" sz="1500" dirty="0" smtClean="0"/>
              <a:t>мероприятия</a:t>
            </a:r>
            <a:r>
              <a:rPr lang="ru-RU" sz="1500" dirty="0"/>
              <a:t>, направленные на то, чтобы повышать осведомленность населения о возможных проблемах, связанных со </a:t>
            </a:r>
            <a:r>
              <a:rPr lang="ru-RU" sz="1500" dirty="0" smtClean="0"/>
              <a:t>слухом: </a:t>
            </a:r>
            <a:r>
              <a:rPr lang="ru-RU" sz="1500" dirty="0" smtClean="0"/>
              <a:t>семинары</a:t>
            </a:r>
            <a:r>
              <a:rPr lang="ru-RU" sz="1500" dirty="0"/>
              <a:t>, публичные лекции, конференции. </a:t>
            </a:r>
            <a:r>
              <a:rPr lang="ru-RU" sz="1500" dirty="0" smtClean="0"/>
              <a:t>Печатают </a:t>
            </a:r>
            <a:r>
              <a:rPr lang="ru-RU" sz="1500" dirty="0"/>
              <a:t>и раздают агитационную </a:t>
            </a:r>
            <a:r>
              <a:rPr lang="ru-RU" sz="1500" dirty="0" smtClean="0"/>
              <a:t>продукцию, в которой отражены </a:t>
            </a:r>
            <a:r>
              <a:rPr lang="ru-RU" sz="1500" dirty="0"/>
              <a:t>актуальные проблемы, </a:t>
            </a:r>
            <a:r>
              <a:rPr lang="ru-RU" sz="1500" dirty="0" smtClean="0"/>
              <a:t>методы </a:t>
            </a:r>
            <a:r>
              <a:rPr lang="ru-RU" sz="1500" dirty="0"/>
              <a:t>защиты и профилактики</a:t>
            </a:r>
            <a:r>
              <a:rPr lang="ru-RU" sz="1500" dirty="0" smtClean="0"/>
              <a:t>. </a:t>
            </a: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Благотворительные </a:t>
            </a:r>
            <a:r>
              <a:rPr lang="ru-RU" sz="1500" b="1" dirty="0">
                <a:solidFill>
                  <a:srgbClr val="7030A0"/>
                </a:solidFill>
              </a:rPr>
              <a:t>организации </a:t>
            </a:r>
            <a:r>
              <a:rPr lang="ru-RU" sz="1500" dirty="0"/>
              <a:t>собирают средства на помощь нуждающимся людям. </a:t>
            </a: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В профессиональных кругах </a:t>
            </a:r>
            <a:r>
              <a:rPr lang="ru-RU" sz="1500" dirty="0"/>
              <a:t>проходят мероприятия по обмену опытом. </a:t>
            </a:r>
            <a:r>
              <a:rPr lang="ru-RU" sz="1500" dirty="0" smtClean="0"/>
              <a:t>Проводятся </a:t>
            </a:r>
            <a:r>
              <a:rPr lang="ru-RU" sz="1500" dirty="0"/>
              <a:t>семинары, </a:t>
            </a:r>
            <a:r>
              <a:rPr lang="ru-RU" sz="1500" dirty="0" smtClean="0"/>
              <a:t>конференции; </a:t>
            </a:r>
            <a:r>
              <a:rPr lang="ru-RU" sz="1500" dirty="0"/>
              <a:t>массовые осмотры и </a:t>
            </a:r>
            <a:r>
              <a:rPr lang="ru-RU" sz="1500" dirty="0" smtClean="0"/>
              <a:t>консультации. Звучат </a:t>
            </a:r>
            <a:r>
              <a:rPr lang="ru-RU" sz="1500" dirty="0"/>
              <a:t>доклады о насущных проблемах. </a:t>
            </a: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В этот день врачей -  </a:t>
            </a:r>
            <a:r>
              <a:rPr lang="ru-RU" sz="1500" b="1" dirty="0">
                <a:solidFill>
                  <a:srgbClr val="7030A0"/>
                </a:solidFill>
              </a:rPr>
              <a:t>отоларингологов </a:t>
            </a:r>
            <a:r>
              <a:rPr lang="ru-RU" sz="1500" dirty="0" smtClean="0"/>
              <a:t>награждают дипломами</a:t>
            </a:r>
            <a:r>
              <a:rPr lang="ru-RU" sz="1500" dirty="0"/>
              <a:t>, грамотами за значительные достижения; </a:t>
            </a:r>
            <a:endParaRPr lang="ru-RU" sz="15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Средства </a:t>
            </a:r>
            <a:r>
              <a:rPr lang="ru-RU" sz="1500" b="1" dirty="0">
                <a:solidFill>
                  <a:srgbClr val="7030A0"/>
                </a:solidFill>
              </a:rPr>
              <a:t>массовой информации </a:t>
            </a:r>
            <a:r>
              <a:rPr lang="ru-RU" sz="1500" dirty="0"/>
              <a:t>готовят тематические материалы. Передачи рассказывают о врачах, их достижениях. Даются рекомендации по сохранению здоровья слуха, говорится о последствиях недугов.</a:t>
            </a:r>
            <a:endParaRPr lang="ru-RU" sz="15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6440" y="164370"/>
            <a:ext cx="14382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2258</TotalTime>
  <Words>1368</Words>
  <Application>Microsoft Office PowerPoint</Application>
  <PresentationFormat>Произвольный</PresentationFormat>
  <Paragraphs>133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3 марта 2023 г.</vt:lpstr>
      <vt:lpstr>Международный день охраны  здоровья уха и слуха</vt:lpstr>
      <vt:lpstr>История события    </vt:lpstr>
      <vt:lpstr>История события </vt:lpstr>
      <vt:lpstr>Актуальность проведения Всемирного  дня охраны здоровья уха и слуха</vt:lpstr>
      <vt:lpstr>Причины потери слуха и глухоты</vt:lpstr>
      <vt:lpstr>Признаки возможной потери слуха</vt:lpstr>
      <vt:lpstr> Как защитить слух?  </vt:lpstr>
      <vt:lpstr> Традиции       </vt:lpstr>
      <vt:lpstr>Интересные факты </vt:lpstr>
      <vt:lpstr>Список литературы по лечению и профилактике заболеваний органов слуха,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173</cp:revision>
  <dcterms:created xsi:type="dcterms:W3CDTF">2019-04-11T10:45:24Z</dcterms:created>
  <dcterms:modified xsi:type="dcterms:W3CDTF">2023-03-01T09:34:00Z</dcterms:modified>
</cp:coreProperties>
</file>