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81" r:id="rId5"/>
    <p:sldId id="273" r:id="rId6"/>
    <p:sldId id="276" r:id="rId7"/>
    <p:sldId id="277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670" y="135924"/>
            <a:ext cx="9700054" cy="66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профилактике астмы и аллергии,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4800" dirty="0" smtClean="0"/>
              <a:t>Вебер </a:t>
            </a:r>
            <a:r>
              <a:rPr lang="ru-RU" sz="4800" dirty="0"/>
              <a:t>В. Р. </a:t>
            </a:r>
            <a:r>
              <a:rPr lang="ru-RU" sz="4800" dirty="0" smtClean="0"/>
              <a:t> </a:t>
            </a:r>
            <a:r>
              <a:rPr lang="ru-RU" sz="4800" dirty="0"/>
              <a:t>[и др.]. Пропедевтика внутренних болезней. В 2 ч. Часть 1 : учебник и практикум для </a:t>
            </a:r>
            <a:r>
              <a:rPr lang="ru-RU" sz="4800" dirty="0" smtClean="0"/>
              <a:t>вузов. </a:t>
            </a:r>
            <a:r>
              <a:rPr lang="ru-RU" sz="4800" dirty="0"/>
              <a:t>– М.: Юрайт, </a:t>
            </a:r>
            <a:r>
              <a:rPr lang="ru-RU" sz="4800" dirty="0" smtClean="0"/>
              <a:t>2024. </a:t>
            </a:r>
            <a:r>
              <a:rPr lang="ru-RU" sz="4800" dirty="0"/>
              <a:t>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 smtClean="0"/>
              <a:t>Кончаловский </a:t>
            </a:r>
            <a:r>
              <a:rPr lang="ru-RU" sz="4800" dirty="0"/>
              <a:t>М. П.</a:t>
            </a:r>
            <a:r>
              <a:rPr lang="ru-RU" sz="4800" dirty="0" smtClean="0"/>
              <a:t>[</a:t>
            </a:r>
            <a:r>
              <a:rPr lang="ru-RU" sz="4800" dirty="0"/>
              <a:t>и др.] ; под общей редакцией М. П. Кончаловского. </a:t>
            </a:r>
            <a:r>
              <a:rPr lang="ru-RU" sz="4800" dirty="0" smtClean="0"/>
              <a:t>Внутренние </a:t>
            </a:r>
            <a:r>
              <a:rPr lang="ru-RU" sz="4800" dirty="0"/>
              <a:t>болезни. Избранные </a:t>
            </a:r>
            <a:r>
              <a:rPr lang="ru-RU" sz="4800" dirty="0" smtClean="0"/>
              <a:t>лекции: учебник. </a:t>
            </a:r>
            <a:r>
              <a:rPr lang="ru-RU" sz="4800" dirty="0"/>
              <a:t> — М.: Юрайт, </a:t>
            </a:r>
            <a:r>
              <a:rPr lang="ru-RU" sz="4800" dirty="0" smtClean="0"/>
              <a:t>2024. </a:t>
            </a:r>
            <a:r>
              <a:rPr lang="ru-RU" sz="4800" dirty="0"/>
              <a:t>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/>
              <a:t>Лычев В.Г., Карманова В.К</a:t>
            </a:r>
            <a:r>
              <a:rPr lang="ru-RU" sz="4800" dirty="0" smtClean="0"/>
              <a:t>. Сестринское </a:t>
            </a:r>
            <a:r>
              <a:rPr lang="ru-RU" sz="4800" dirty="0"/>
              <a:t>дело в терапии. С курсом первичной медицинской помощи. Учебное пособие</a:t>
            </a:r>
            <a:r>
              <a:rPr lang="ru-RU" sz="4800" dirty="0" smtClean="0"/>
              <a:t>. </a:t>
            </a:r>
            <a:r>
              <a:rPr lang="ru-RU" sz="4800" dirty="0"/>
              <a:t>—</a:t>
            </a:r>
            <a:r>
              <a:rPr lang="ru-RU" sz="4800" dirty="0" smtClean="0"/>
              <a:t> </a:t>
            </a:r>
            <a:r>
              <a:rPr lang="ru-RU" sz="4800" dirty="0"/>
              <a:t>М.: </a:t>
            </a:r>
            <a:r>
              <a:rPr lang="ru-RU" sz="4800" dirty="0" smtClean="0"/>
              <a:t>ФОРУМ, 2013</a:t>
            </a:r>
          </a:p>
          <a:p>
            <a:pPr algn="just"/>
            <a:r>
              <a:rPr lang="ru-RU" sz="4800" dirty="0"/>
              <a:t>Багненко С.Ф., Верткина А.Л. и др. Руководство по скорой медицинской </a:t>
            </a:r>
            <a:r>
              <a:rPr lang="ru-RU" sz="4800" dirty="0" smtClean="0"/>
              <a:t>помощи. </a:t>
            </a:r>
            <a:r>
              <a:rPr lang="ru-RU" sz="4800" dirty="0"/>
              <a:t>— М.: ГЕОТАР-Медиа, </a:t>
            </a:r>
            <a:r>
              <a:rPr lang="ru-RU" sz="4800" dirty="0" smtClean="0"/>
              <a:t>2009</a:t>
            </a:r>
            <a:endParaRPr lang="ru-RU" sz="4800" dirty="0"/>
          </a:p>
          <a:p>
            <a:pPr algn="just"/>
            <a:r>
              <a:rPr lang="ru-RU" sz="4800" dirty="0" smtClean="0"/>
              <a:t>Никитин </a:t>
            </a:r>
            <a:r>
              <a:rPr lang="ru-RU" sz="4800" dirty="0"/>
              <a:t>Ю.П., Чернышов В.М. Руководство для средних медицинских работников. 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ГЕОТАР-Медиа, 2007</a:t>
            </a:r>
          </a:p>
          <a:p>
            <a:pPr algn="just"/>
            <a:r>
              <a:rPr lang="ru-RU" sz="4800" dirty="0" smtClean="0"/>
              <a:t>Маколкин </a:t>
            </a:r>
            <a:r>
              <a:rPr lang="ru-RU" sz="4800" dirty="0"/>
              <a:t>В.И., Овчаренко С.И. Сестринское дело в терапии. М.: </a:t>
            </a:r>
            <a:r>
              <a:rPr lang="ru-RU" sz="4800" dirty="0" smtClean="0"/>
              <a:t>АНМИ, 2002</a:t>
            </a:r>
            <a:endParaRPr lang="ru-RU" sz="4800" dirty="0"/>
          </a:p>
          <a:p>
            <a:pPr algn="just"/>
            <a:r>
              <a:rPr lang="ru-RU" sz="4800" dirty="0"/>
              <a:t>Маколкин В.И., Овчаренко С.И., Семенков Н.Н</a:t>
            </a:r>
            <a:r>
              <a:rPr lang="ru-RU" sz="4800" dirty="0" smtClean="0"/>
              <a:t>. Внутренние </a:t>
            </a:r>
            <a:r>
              <a:rPr lang="ru-RU" sz="4800" dirty="0"/>
              <a:t>болезни. </a:t>
            </a:r>
            <a:r>
              <a:rPr lang="ru-RU" sz="4800" dirty="0" smtClean="0"/>
              <a:t>Учебник. </a:t>
            </a:r>
            <a:r>
              <a:rPr lang="ru-RU" sz="4800" dirty="0"/>
              <a:t>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АНМИ, 1997</a:t>
            </a:r>
          </a:p>
          <a:p>
            <a:pPr algn="just"/>
            <a:r>
              <a:rPr lang="ru-RU" sz="4800" dirty="0"/>
              <a:t>Пыцкий В.И. и др</a:t>
            </a:r>
            <a:r>
              <a:rPr lang="ru-RU" sz="4800" dirty="0" smtClean="0"/>
              <a:t>.</a:t>
            </a:r>
            <a:r>
              <a:rPr lang="ru-RU" sz="4800" dirty="0"/>
              <a:t> Аллергические </a:t>
            </a:r>
            <a:r>
              <a:rPr lang="ru-RU" sz="4800" dirty="0" smtClean="0"/>
              <a:t>заболевания. </a:t>
            </a:r>
            <a:r>
              <a:rPr lang="ru-RU" sz="4800" dirty="0"/>
              <a:t>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Медицина, 1991 </a:t>
            </a:r>
          </a:p>
          <a:p>
            <a:pPr algn="just"/>
            <a:r>
              <a:rPr lang="ru-RU" sz="4800" dirty="0" smtClean="0"/>
              <a:t>Свешников </a:t>
            </a:r>
            <a:r>
              <a:rPr lang="ru-RU" sz="4800" dirty="0"/>
              <a:t>К. Сезон вакцинации: что делать медсестре, если у воспитанника развился анафилактический </a:t>
            </a:r>
            <a:r>
              <a:rPr lang="ru-RU" sz="4800" dirty="0" smtClean="0"/>
              <a:t>шок. // </a:t>
            </a:r>
            <a:r>
              <a:rPr lang="ru-RU" sz="4800" dirty="0"/>
              <a:t>Медицинское обслуживание и организация питания в ДОУ. – </a:t>
            </a:r>
            <a:r>
              <a:rPr lang="ru-RU" sz="4800" dirty="0" smtClean="0"/>
              <a:t>2023. </a:t>
            </a:r>
            <a:r>
              <a:rPr lang="ru-RU" sz="4800" dirty="0"/>
              <a:t>- № </a:t>
            </a:r>
            <a:r>
              <a:rPr lang="ru-RU" sz="4800" dirty="0" smtClean="0"/>
              <a:t>11 </a:t>
            </a:r>
            <a:r>
              <a:rPr lang="ru-RU" sz="4800" dirty="0"/>
              <a:t>– электронная версия</a:t>
            </a:r>
          </a:p>
          <a:p>
            <a:pPr algn="just"/>
            <a:r>
              <a:rPr lang="ru-RU" sz="4800" dirty="0" smtClean="0"/>
              <a:t>Ахапкина </a:t>
            </a:r>
            <a:r>
              <a:rPr lang="ru-RU" sz="4800" dirty="0"/>
              <a:t>И. Конспект 20-минутного семинара, как оказать первую помощь при приступе аллергии на </a:t>
            </a:r>
            <a:r>
              <a:rPr lang="ru-RU" sz="4800" dirty="0" smtClean="0"/>
              <a:t>пыльцу.</a:t>
            </a:r>
            <a:r>
              <a:rPr lang="ru-RU" sz="4800" dirty="0"/>
              <a:t> // </a:t>
            </a:r>
            <a:r>
              <a:rPr lang="ru-RU" sz="4800" dirty="0" smtClean="0"/>
              <a:t>Медицинское обслуживание и организация питания в ДОУ. </a:t>
            </a:r>
            <a:r>
              <a:rPr lang="ru-RU" sz="4800" dirty="0"/>
              <a:t>– 2022. - № </a:t>
            </a:r>
            <a:r>
              <a:rPr lang="ru-RU" sz="4800" dirty="0" smtClean="0"/>
              <a:t>6 </a:t>
            </a:r>
            <a:r>
              <a:rPr lang="ru-RU" sz="4800" dirty="0"/>
              <a:t>– электронная версия</a:t>
            </a:r>
          </a:p>
          <a:p>
            <a:pPr algn="just"/>
            <a:r>
              <a:rPr lang="ru-RU" sz="4800" dirty="0" smtClean="0"/>
              <a:t>Ахапкина </a:t>
            </a:r>
            <a:r>
              <a:rPr lang="ru-RU" sz="4800" dirty="0"/>
              <a:t>И. Как предотвратить и лечить холодовую аллергию у детей. Конспект семинара и брошюра для </a:t>
            </a:r>
            <a:r>
              <a:rPr lang="ru-RU" sz="4800" dirty="0" smtClean="0"/>
              <a:t>воспитателей. </a:t>
            </a:r>
            <a:r>
              <a:rPr lang="ru-RU" sz="4800" dirty="0"/>
              <a:t>// Медицинское обслуживание и организация питания в ДОУ. – 2022. - № </a:t>
            </a:r>
            <a:r>
              <a:rPr lang="ru-RU" sz="4800" dirty="0" smtClean="0"/>
              <a:t>2 </a:t>
            </a:r>
            <a:r>
              <a:rPr lang="ru-RU" sz="4800" dirty="0"/>
              <a:t>– электронная версия</a:t>
            </a:r>
          </a:p>
          <a:p>
            <a:r>
              <a:rPr lang="ru-RU" sz="4800" dirty="0" smtClean="0"/>
              <a:t>Голиева Э., Малякин Г</a:t>
            </a:r>
            <a:r>
              <a:rPr lang="ru-RU" sz="4800" dirty="0"/>
              <a:t>., </a:t>
            </a:r>
            <a:r>
              <a:rPr lang="ru-RU" sz="4800" dirty="0" smtClean="0"/>
              <a:t>Скворцов В</a:t>
            </a:r>
            <a:r>
              <a:rPr lang="ru-RU" sz="4800" dirty="0"/>
              <a:t>. и др. Ступенчатая терапия бронхиальной </a:t>
            </a:r>
            <a:r>
              <a:rPr lang="ru-RU" sz="4800" dirty="0" smtClean="0"/>
              <a:t>астмы. </a:t>
            </a:r>
            <a:r>
              <a:rPr lang="ru-RU" sz="4800" dirty="0"/>
              <a:t>// Медицинская сестра. – </a:t>
            </a:r>
            <a:r>
              <a:rPr lang="ru-RU" sz="4800" dirty="0" smtClean="0"/>
              <a:t>2022. </a:t>
            </a:r>
            <a:r>
              <a:rPr lang="ru-RU" sz="4800" dirty="0"/>
              <a:t>- № </a:t>
            </a:r>
            <a:r>
              <a:rPr lang="ru-RU" sz="4800" dirty="0" smtClean="0"/>
              <a:t>2 – </a:t>
            </a:r>
            <a:r>
              <a:rPr lang="ru-RU" sz="4800" dirty="0"/>
              <a:t>электронная </a:t>
            </a:r>
            <a:r>
              <a:rPr lang="ru-RU" sz="4800" dirty="0" smtClean="0"/>
              <a:t>версия</a:t>
            </a:r>
          </a:p>
          <a:p>
            <a:endParaRPr lang="ru-RU" sz="4800" dirty="0"/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против астмы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 аллергии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3BB0"/>
                </a:solidFill>
              </a:rPr>
              <a:t>Всемирный </a:t>
            </a:r>
            <a:r>
              <a:rPr lang="ru-RU" sz="1900" b="1" dirty="0">
                <a:solidFill>
                  <a:srgbClr val="003BB0"/>
                </a:solidFill>
              </a:rPr>
              <a:t>день борьбы </a:t>
            </a:r>
            <a:r>
              <a:rPr lang="ru-RU" sz="1900" b="1" dirty="0" smtClean="0">
                <a:solidFill>
                  <a:srgbClr val="003BB0"/>
                </a:solidFill>
              </a:rPr>
              <a:t>против астмы и аллергии </a:t>
            </a:r>
            <a:r>
              <a:rPr lang="ru-RU" sz="1900" dirty="0" smtClean="0"/>
              <a:t>проводится </a:t>
            </a:r>
            <a:r>
              <a:rPr lang="ru-RU" sz="1900" dirty="0"/>
              <a:t>ежегодно </a:t>
            </a:r>
            <a:r>
              <a:rPr lang="ru-RU" sz="1900" b="1" dirty="0" smtClean="0">
                <a:solidFill>
                  <a:srgbClr val="003BB0"/>
                </a:solidFill>
              </a:rPr>
              <a:t>30 мая. </a:t>
            </a:r>
            <a:r>
              <a:rPr lang="ru-RU" sz="1900" dirty="0" smtClean="0"/>
              <a:t>Этот день был учрежден по решению </a:t>
            </a:r>
            <a:r>
              <a:rPr lang="ru-RU" sz="1900" b="1" dirty="0">
                <a:solidFill>
                  <a:srgbClr val="003BB0"/>
                </a:solidFill>
              </a:rPr>
              <a:t>Всемирной </a:t>
            </a:r>
            <a:r>
              <a:rPr lang="ru-RU" sz="1900" b="1" dirty="0" smtClean="0">
                <a:solidFill>
                  <a:srgbClr val="003BB0"/>
                </a:solidFill>
              </a:rPr>
              <a:t>организации здравоохранения </a:t>
            </a:r>
            <a:r>
              <a:rPr lang="ru-RU" sz="1900" dirty="0" smtClean="0"/>
              <a:t>(ВОЗ).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3BB0"/>
                </a:solidFill>
              </a:rPr>
              <a:t>Впервые</a:t>
            </a:r>
            <a:r>
              <a:rPr lang="ru-RU" sz="1900" b="1" dirty="0">
                <a:solidFill>
                  <a:srgbClr val="0070C0"/>
                </a:solidFill>
              </a:rPr>
              <a:t> </a:t>
            </a:r>
            <a:r>
              <a:rPr lang="ru-RU" sz="1900" dirty="0"/>
              <a:t>мероприятие проводилось </a:t>
            </a:r>
            <a:r>
              <a:rPr lang="ru-RU" sz="1900" b="1" dirty="0">
                <a:solidFill>
                  <a:srgbClr val="003BB0"/>
                </a:solidFill>
              </a:rPr>
              <a:t>в мае 1998 года</a:t>
            </a:r>
            <a:r>
              <a:rPr lang="ru-RU" sz="1900" dirty="0"/>
              <a:t>. Сегодня это событие проходит каждый год, проводится </a:t>
            </a:r>
            <a:r>
              <a:rPr lang="ru-RU" sz="1900" dirty="0" smtClean="0"/>
              <a:t>ВОЗ под </a:t>
            </a:r>
            <a:r>
              <a:rPr lang="ru-RU" sz="1900" dirty="0"/>
              <a:t>эгидой Глобальной инициативы по астме</a:t>
            </a:r>
            <a:r>
              <a:rPr lang="ru-RU" sz="19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3BB0"/>
                </a:solidFill>
              </a:rPr>
              <a:t>Цель </a:t>
            </a:r>
            <a:r>
              <a:rPr lang="ru-RU" sz="1900" b="1" dirty="0">
                <a:solidFill>
                  <a:srgbClr val="003BB0"/>
                </a:solidFill>
              </a:rPr>
              <a:t>проведения данного </a:t>
            </a:r>
            <a:r>
              <a:rPr lang="ru-RU" sz="1900" b="1" dirty="0" smtClean="0">
                <a:solidFill>
                  <a:srgbClr val="003BB0"/>
                </a:solidFill>
              </a:rPr>
              <a:t>мероприятия: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b="1" dirty="0" smtClean="0">
                <a:solidFill>
                  <a:srgbClr val="003BB0"/>
                </a:solidFill>
              </a:rPr>
              <a:t>привлечение </a:t>
            </a:r>
            <a:r>
              <a:rPr lang="ru-RU" sz="1900" b="1" dirty="0">
                <a:solidFill>
                  <a:srgbClr val="003BB0"/>
                </a:solidFill>
              </a:rPr>
              <a:t>внимания </a:t>
            </a:r>
            <a:r>
              <a:rPr lang="ru-RU" sz="1900" dirty="0" smtClean="0"/>
              <a:t>общества к </a:t>
            </a:r>
            <a:r>
              <a:rPr lang="ru-RU" sz="1900" dirty="0"/>
              <a:t>проблемам, связанным с астмой и </a:t>
            </a:r>
            <a:r>
              <a:rPr lang="ru-RU" sz="1900" dirty="0" smtClean="0"/>
              <a:t>аллергией;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b="1" dirty="0" smtClean="0">
                <a:solidFill>
                  <a:srgbClr val="003BB0"/>
                </a:solidFill>
              </a:rPr>
              <a:t>повышение </a:t>
            </a:r>
            <a:r>
              <a:rPr lang="ru-RU" sz="1900" b="1" dirty="0">
                <a:solidFill>
                  <a:srgbClr val="003BB0"/>
                </a:solidFill>
              </a:rPr>
              <a:t>осведомленности </a:t>
            </a:r>
            <a:r>
              <a:rPr lang="ru-RU" sz="1900" dirty="0"/>
              <a:t>о симптомах, течении, последствиях астмы и </a:t>
            </a:r>
            <a:r>
              <a:rPr lang="ru-RU" sz="1900" dirty="0" smtClean="0"/>
              <a:t>аллергии,  методах </a:t>
            </a:r>
            <a:r>
              <a:rPr lang="ru-RU" sz="1900" dirty="0"/>
              <a:t>профилактики и лечения этих заболеваний</a:t>
            </a:r>
            <a:r>
              <a:rPr lang="ru-RU" sz="19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900" dirty="0" smtClean="0"/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Первые </a:t>
            </a:r>
            <a:r>
              <a:rPr lang="ru-RU" sz="1400" b="1" dirty="0">
                <a:solidFill>
                  <a:srgbClr val="003BB0"/>
                </a:solidFill>
              </a:rPr>
              <a:t>представления </a:t>
            </a:r>
            <a:r>
              <a:rPr lang="ru-RU" sz="1400" dirty="0"/>
              <a:t>о болезнях легких, в том числе и бронхиальной </a:t>
            </a:r>
            <a:r>
              <a:rPr lang="ru-RU" sz="1400" dirty="0" smtClean="0"/>
              <a:t>астме, </a:t>
            </a:r>
            <a:r>
              <a:rPr lang="ru-RU" sz="1400" dirty="0"/>
              <a:t>начали формироваться уже в древности. Так, древнегреческий врач Гиппократ обращал внимание на кожные высыпания и пищеварительные расстройства после употребления той или иной пищи и установил, что они возникают в большинстве случаев после приема самых обычных пищевых продуктов. </a:t>
            </a:r>
            <a:r>
              <a:rPr lang="ru-RU" sz="1400" dirty="0" smtClean="0"/>
              <a:t>В </a:t>
            </a:r>
            <a:r>
              <a:rPr lang="ru-RU" sz="1400" dirty="0"/>
              <a:t>одном из своих трудов Гиппократ исследовал астму и подчеркнул спастическую характеристику этой болезни.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Известнейший </a:t>
            </a:r>
            <a:r>
              <a:rPr lang="ru-RU" sz="1400" b="1" dirty="0">
                <a:solidFill>
                  <a:srgbClr val="003BB0"/>
                </a:solidFill>
              </a:rPr>
              <a:t>арабский врач и ученый Авиценна (Ибн-Сина) </a:t>
            </a:r>
            <a:r>
              <a:rPr lang="ru-RU" sz="1400" dirty="0"/>
              <a:t>в своем трактате о гигиене описывает необычное заболевание, вызываемое потреблением некоторых продуктов питания, таких как мед, арахисовая халва, хлопковое масло. Также в своих трудах он упоминал странный «весенний насморк» в период цветения трав, а лечить это состояние он предлагал с помощью мумиё: принимать внутрь и мазать нос. И это действительно многим помогало. А если учесть, что в мумиё встречаются содержащиеся в горных травах эфирные масла, прошедшие ферментацию в пищеварительном тракте летучих мышей, то это можно считать предвестником и прообразом </a:t>
            </a:r>
            <a:r>
              <a:rPr lang="ru-RU" sz="1400" b="1" dirty="0">
                <a:solidFill>
                  <a:srgbClr val="003BB0"/>
                </a:solidFill>
              </a:rPr>
              <a:t>аллергенспецифической </a:t>
            </a:r>
            <a:r>
              <a:rPr lang="ru-RU" sz="1400" b="1" dirty="0" smtClean="0">
                <a:solidFill>
                  <a:srgbClr val="003BB0"/>
                </a:solidFill>
              </a:rPr>
              <a:t>иммунотерапии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Есть более </a:t>
            </a:r>
            <a:r>
              <a:rPr lang="ru-RU" sz="1400" b="1" dirty="0">
                <a:solidFill>
                  <a:srgbClr val="003BB0"/>
                </a:solidFill>
              </a:rPr>
              <a:t>ранние упоминания </a:t>
            </a:r>
            <a:r>
              <a:rPr lang="ru-RU" sz="1400" dirty="0"/>
              <a:t>об аллергических состояниях у исторических фигур разных эпох. Одно из первых свидетельств сохранилось </a:t>
            </a:r>
            <a:r>
              <a:rPr lang="ru-RU" sz="1400" b="1" dirty="0">
                <a:solidFill>
                  <a:srgbClr val="003BB0"/>
                </a:solidFill>
              </a:rPr>
              <a:t>на египетских папирусах 2540 года до нашей эры </a:t>
            </a:r>
            <a:r>
              <a:rPr lang="ru-RU" sz="1400" dirty="0"/>
              <a:t>– описано, как </a:t>
            </a:r>
            <a:r>
              <a:rPr lang="ru-RU" sz="1400" b="1" dirty="0">
                <a:solidFill>
                  <a:srgbClr val="003BB0"/>
                </a:solidFill>
              </a:rPr>
              <a:t>египетский фараон Менес </a:t>
            </a:r>
            <a:r>
              <a:rPr lang="ru-RU" sz="1400" dirty="0"/>
              <a:t>(по другим источникам, Мензес) скоропостижно скончался от анафилактического шока, вызванного укусом осы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Первые </a:t>
            </a:r>
            <a:r>
              <a:rPr lang="ru-RU" sz="1400" b="1" dirty="0">
                <a:solidFill>
                  <a:srgbClr val="003BB0"/>
                </a:solidFill>
              </a:rPr>
              <a:t>клинические наблюдения</a:t>
            </a:r>
            <a:r>
              <a:rPr lang="ru-RU" sz="1400" dirty="0"/>
              <a:t>, описанные и доложенные научному обществу, относятся только </a:t>
            </a:r>
            <a:r>
              <a:rPr lang="ru-RU" sz="1400" b="1" dirty="0">
                <a:solidFill>
                  <a:srgbClr val="003BB0"/>
                </a:solidFill>
              </a:rPr>
              <a:t>к началу 19 века – в 1819 году </a:t>
            </a:r>
            <a:r>
              <a:rPr lang="ru-RU" sz="1400" dirty="0"/>
              <a:t>о </a:t>
            </a:r>
            <a:r>
              <a:rPr lang="ru-RU" sz="1400" b="1" dirty="0">
                <a:solidFill>
                  <a:srgbClr val="003BB0"/>
                </a:solidFill>
              </a:rPr>
              <a:t>«сенной лихорадке» </a:t>
            </a:r>
            <a:r>
              <a:rPr lang="ru-RU" sz="1400" dirty="0"/>
              <a:t>впервые сообщил </a:t>
            </a:r>
            <a:r>
              <a:rPr lang="ru-RU" sz="1400" b="1" dirty="0">
                <a:solidFill>
                  <a:srgbClr val="003BB0"/>
                </a:solidFill>
              </a:rPr>
              <a:t>английский врач Джон Босток</a:t>
            </a:r>
            <a:r>
              <a:rPr lang="ru-RU" sz="1400" dirty="0"/>
              <a:t>, выступивший с докладом о «периодическом поражении глаз и груди». Доктор перечислил клинические симптомы своего собственного заболевания: безудержный насморк, беспрерывное чихание, слезотечение, головные боли, повторяющиеся каждое лето с восьмилетнего возраста после нахождения в поле рядом со скошенной травой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История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3BB0"/>
                </a:solidFill>
              </a:rPr>
              <a:t>Первопроходцем современных аллерготестов  был Чарльз Блэкли</a:t>
            </a:r>
            <a:r>
              <a:rPr lang="ru-RU" sz="1500" dirty="0"/>
              <a:t>, британский ученый, страдавший аллергией: </a:t>
            </a:r>
            <a:r>
              <a:rPr lang="ru-RU" sz="1500" b="1" dirty="0">
                <a:solidFill>
                  <a:srgbClr val="003BB0"/>
                </a:solidFill>
              </a:rPr>
              <a:t>во второй половине 19 века </a:t>
            </a:r>
            <a:r>
              <a:rPr lang="ru-RU" sz="1500" dirty="0"/>
              <a:t>он обратил внимание, что букеты цветов, которые его дети приносили домой с полей, вызывают у него чихание, насморк. Он предположил, что его реакция связана с пыльцой трав, цветущих в начале лета. Доктор стал собирать цветы и травы, приносить их домой и ставить опыты на самом себе, в том числе с сохранённой до зимы пыльцой – Блэкли втирал пыльцу в глаза и кожу, вдыхал ее, фиксируя результат.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3BB0"/>
                </a:solidFill>
              </a:rPr>
              <a:t>В </a:t>
            </a:r>
            <a:r>
              <a:rPr lang="ru-RU" sz="1500" b="1" dirty="0">
                <a:solidFill>
                  <a:srgbClr val="003BB0"/>
                </a:solidFill>
              </a:rPr>
              <a:t>ХХ веке </a:t>
            </a:r>
            <a:r>
              <a:rPr lang="ru-RU" sz="1500" dirty="0"/>
              <a:t>изучение аллергии и астмы вышло на новый уровень, и открытия стали появляться одно за другим. Ученые и врачи со всего мира постепенно создавали весь тот базис знаний и всю ту терминологию, которыми мы владеем сегодня</a:t>
            </a:r>
            <a:r>
              <a:rPr lang="ru-RU" sz="1500" dirty="0" smtClean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003BB0"/>
                </a:solidFill>
              </a:rPr>
              <a:t>Французский врач Шарль Рише</a:t>
            </a:r>
            <a:r>
              <a:rPr lang="ru-RU" sz="1500" dirty="0"/>
              <a:t>, проводя </a:t>
            </a:r>
            <a:r>
              <a:rPr lang="ru-RU" sz="1500" b="1" dirty="0">
                <a:solidFill>
                  <a:srgbClr val="003BB0"/>
                </a:solidFill>
              </a:rPr>
              <a:t>в 1902 году </a:t>
            </a:r>
            <a:r>
              <a:rPr lang="ru-RU" sz="1500" dirty="0"/>
              <a:t>опыты на собаках, </a:t>
            </a:r>
            <a:r>
              <a:rPr lang="ru-RU" sz="1500" b="1" dirty="0">
                <a:solidFill>
                  <a:srgbClr val="003BB0"/>
                </a:solidFill>
              </a:rPr>
              <a:t>придумал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003BB0"/>
                </a:solidFill>
              </a:rPr>
              <a:t>термин «анафилактический шок</a:t>
            </a:r>
            <a:r>
              <a:rPr lang="ru-RU" sz="1500" b="1" dirty="0" smtClean="0">
                <a:solidFill>
                  <a:srgbClr val="003BB0"/>
                </a:solidFill>
              </a:rPr>
              <a:t>».</a:t>
            </a:r>
            <a:endParaRPr lang="ru-RU" sz="1500" b="1" dirty="0">
              <a:solidFill>
                <a:srgbClr val="003BB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003BB0"/>
                </a:solidFill>
              </a:rPr>
              <a:t>В начале XX века </a:t>
            </a:r>
            <a:r>
              <a:rPr lang="ru-RU" sz="1500" dirty="0"/>
              <a:t>произошло </a:t>
            </a:r>
            <a:r>
              <a:rPr lang="ru-RU" sz="1500" b="1" dirty="0">
                <a:solidFill>
                  <a:srgbClr val="003BB0"/>
                </a:solidFill>
              </a:rPr>
              <a:t>создание  аллергической теории бронхиальной астмы</a:t>
            </a:r>
            <a:r>
              <a:rPr lang="ru-RU" sz="1500" dirty="0"/>
              <a:t>. Принадлежала она </a:t>
            </a:r>
            <a:r>
              <a:rPr lang="ru-RU" sz="1500" b="1" dirty="0">
                <a:solidFill>
                  <a:srgbClr val="003BB0"/>
                </a:solidFill>
              </a:rPr>
              <a:t>русским учёным А.А. Манойлову и В.В. Голубеву.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003BB0"/>
                </a:solidFill>
              </a:rPr>
              <a:t>К </a:t>
            </a:r>
            <a:r>
              <a:rPr lang="ru-RU" sz="1500" b="1" dirty="0">
                <a:solidFill>
                  <a:srgbClr val="003BB0"/>
                </a:solidFill>
              </a:rPr>
              <a:t>1905 году </a:t>
            </a:r>
            <a:r>
              <a:rPr lang="ru-RU" sz="1500" dirty="0"/>
              <a:t>относится первое задокументированное </a:t>
            </a:r>
            <a:r>
              <a:rPr lang="ru-RU" sz="1500" b="1" dirty="0">
                <a:solidFill>
                  <a:srgbClr val="003BB0"/>
                </a:solidFill>
              </a:rPr>
              <a:t>использование адреналина в лечении бронхиальной астмы</a:t>
            </a:r>
            <a:r>
              <a:rPr lang="ru-RU" sz="15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003BB0"/>
                </a:solidFill>
              </a:rPr>
              <a:t>В 1906 году </a:t>
            </a:r>
            <a:r>
              <a:rPr lang="ru-RU" sz="1500" dirty="0" smtClean="0"/>
              <a:t>немецкий </a:t>
            </a:r>
            <a:r>
              <a:rPr lang="ru-RU" sz="1500" dirty="0"/>
              <a:t>ученый </a:t>
            </a:r>
            <a:r>
              <a:rPr lang="ru-RU" sz="1500" b="1" dirty="0">
                <a:solidFill>
                  <a:srgbClr val="003BB0"/>
                </a:solidFill>
              </a:rPr>
              <a:t>Клеменс фон Пирке </a:t>
            </a:r>
            <a:r>
              <a:rPr lang="ru-RU" sz="1500" dirty="0" smtClean="0"/>
              <a:t>опубликовал </a:t>
            </a:r>
            <a:r>
              <a:rPr lang="ru-RU" sz="1500" dirty="0"/>
              <a:t>работу, в которой не только верно предположил, что наша иммунная система вырабатывает антитела, но и детально описал способы вакцинации, гиперчувствительность, но, самое важное, </a:t>
            </a:r>
            <a:r>
              <a:rPr lang="ru-RU" sz="1500" b="1" dirty="0">
                <a:solidFill>
                  <a:srgbClr val="003BB0"/>
                </a:solidFill>
              </a:rPr>
              <a:t>впервые в мире ввел в обиход термин «аллергия</a:t>
            </a:r>
            <a:r>
              <a:rPr lang="ru-RU" sz="1500" b="1" dirty="0" smtClean="0">
                <a:solidFill>
                  <a:srgbClr val="003BB0"/>
                </a:solidFill>
              </a:rPr>
              <a:t>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003BB0"/>
                </a:solidFill>
              </a:rPr>
              <a:t> В 1969 году </a:t>
            </a:r>
            <a:r>
              <a:rPr lang="ru-RU" sz="1500" dirty="0" smtClean="0"/>
              <a:t>советские </a:t>
            </a:r>
            <a:r>
              <a:rPr lang="ru-RU" sz="1500" dirty="0"/>
              <a:t>учёные </a:t>
            </a:r>
            <a:r>
              <a:rPr lang="ru-RU" sz="1500" b="1" dirty="0">
                <a:solidFill>
                  <a:srgbClr val="003BB0"/>
                </a:solidFill>
              </a:rPr>
              <a:t>А.Д</a:t>
            </a:r>
            <a:r>
              <a:rPr lang="ru-RU" sz="1500" b="1" dirty="0" smtClean="0">
                <a:solidFill>
                  <a:srgbClr val="003BB0"/>
                </a:solidFill>
              </a:rPr>
              <a:t>. Адо</a:t>
            </a:r>
            <a:r>
              <a:rPr lang="ru-RU" sz="1500" b="1" dirty="0">
                <a:solidFill>
                  <a:srgbClr val="003BB0"/>
                </a:solidFill>
              </a:rPr>
              <a:t> и П. К. Булатов </a:t>
            </a:r>
            <a:r>
              <a:rPr lang="ru-RU" sz="1500" dirty="0"/>
              <a:t>первыми </a:t>
            </a:r>
            <a:r>
              <a:rPr lang="ru-RU" sz="1500" b="1" dirty="0">
                <a:solidFill>
                  <a:srgbClr val="003BB0"/>
                </a:solidFill>
              </a:rPr>
              <a:t>предложили классификацию бронхиальной астмы по </a:t>
            </a:r>
            <a:r>
              <a:rPr lang="ru-RU" sz="1500" b="1" dirty="0" smtClean="0">
                <a:solidFill>
                  <a:srgbClr val="003BB0"/>
                </a:solidFill>
              </a:rPr>
              <a:t>причинам ее возникновения.</a:t>
            </a:r>
            <a:endParaRPr lang="ru-RU" sz="1500" b="1" dirty="0">
              <a:solidFill>
                <a:srgbClr val="003BB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20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Почему проблема борьбы с астмой и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аллергией так актуальна?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600" b="1" dirty="0" smtClean="0">
                <a:solidFill>
                  <a:srgbClr val="003BB0"/>
                </a:solidFill>
              </a:rPr>
              <a:t>Астма и аллергия на </a:t>
            </a:r>
            <a:r>
              <a:rPr lang="ru-RU" sz="2600" b="1" dirty="0">
                <a:solidFill>
                  <a:srgbClr val="003BB0"/>
                </a:solidFill>
              </a:rPr>
              <a:t>сегодняшний день </a:t>
            </a:r>
            <a:r>
              <a:rPr lang="ru-RU" sz="2600" b="1" dirty="0" smtClean="0">
                <a:solidFill>
                  <a:srgbClr val="003BB0"/>
                </a:solidFill>
              </a:rPr>
              <a:t>являются </a:t>
            </a:r>
            <a:r>
              <a:rPr lang="ru-RU" sz="2600" b="1" dirty="0">
                <a:solidFill>
                  <a:srgbClr val="003BB0"/>
                </a:solidFill>
              </a:rPr>
              <a:t>глобальной </a:t>
            </a:r>
            <a:r>
              <a:rPr lang="ru-RU" sz="2600" b="1" dirty="0" smtClean="0">
                <a:solidFill>
                  <a:srgbClr val="003BB0"/>
                </a:solidFill>
              </a:rPr>
              <a:t>проблемой: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Согласно </a:t>
            </a:r>
            <a:r>
              <a:rPr lang="ru-RU" sz="2600" b="1" dirty="0">
                <a:solidFill>
                  <a:srgbClr val="003BB0"/>
                </a:solidFill>
              </a:rPr>
              <a:t>данным ВОЗ</a:t>
            </a:r>
            <a:r>
              <a:rPr lang="ru-RU" sz="2600" dirty="0"/>
              <a:t>, по всему миру насчитывается </a:t>
            </a:r>
            <a:r>
              <a:rPr lang="ru-RU" sz="2600" dirty="0" smtClean="0"/>
              <a:t>свыше </a:t>
            </a:r>
            <a:r>
              <a:rPr lang="ru-RU" sz="2600" dirty="0"/>
              <a:t>300 миллионов больных астмой. И эта цифра каждые десять лет увеличивается в 1,5 раза. Это соответствует 10% детей и 5% взрослого населения.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По данным эпидемиологических исследований</a:t>
            </a:r>
            <a:r>
              <a:rPr lang="ru-RU" sz="2600" dirty="0" smtClean="0"/>
              <a:t>, в настоящее время около 6% населения земного шара страдает бронхиальной астмой и более 40% населения имеют признаки аллергии. Именно поэтому эта проблема на сегодняшний день является одной из наиболее актуальных</a:t>
            </a:r>
            <a:r>
              <a:rPr lang="ru-RU" sz="2600" dirty="0"/>
              <a:t>. </a:t>
            </a:r>
            <a:endParaRPr lang="ru-RU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Еще </a:t>
            </a:r>
            <a:r>
              <a:rPr lang="ru-RU" sz="2600" b="1" dirty="0">
                <a:solidFill>
                  <a:srgbClr val="003BB0"/>
                </a:solidFill>
              </a:rPr>
              <a:t>в 60-е годы прошлого столетия </a:t>
            </a:r>
            <a:r>
              <a:rPr lang="ru-RU" sz="2600" dirty="0"/>
              <a:t>аллергические заболевания выявлялись лишь у 2-3% населения Земли. </a:t>
            </a:r>
            <a:r>
              <a:rPr lang="ru-RU" sz="2600" dirty="0" smtClean="0"/>
              <a:t>В </a:t>
            </a:r>
            <a:r>
              <a:rPr lang="ru-RU" sz="2600" dirty="0"/>
              <a:t>настоящее время, по данным эпидемиологических исследований, </a:t>
            </a:r>
            <a:r>
              <a:rPr lang="ru-RU" sz="2600" dirty="0" smtClean="0"/>
              <a:t>более </a:t>
            </a:r>
            <a:r>
              <a:rPr lang="ru-RU" sz="2600" dirty="0"/>
              <a:t>40 % населения </a:t>
            </a:r>
            <a:r>
              <a:rPr lang="ru-RU" sz="2600" dirty="0" smtClean="0"/>
              <a:t>во всем мире имеют </a:t>
            </a:r>
            <a:r>
              <a:rPr lang="ru-RU" sz="2600" dirty="0"/>
              <a:t>те или иные признаки аллергии</a:t>
            </a:r>
            <a:r>
              <a:rPr lang="ru-RU" sz="2600" dirty="0" smtClean="0"/>
              <a:t>. В </a:t>
            </a:r>
            <a:r>
              <a:rPr lang="ru-RU" sz="2600" dirty="0"/>
              <a:t>основном это жители высокоразвитых стран. Чаще всего встречаются пациенты с аллергическим конъюнктивитом, ринитом, атопическим дерматитом и крапивницей. У каждого десятого – бронхиальная астма.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В России за </a:t>
            </a:r>
            <a:r>
              <a:rPr lang="ru-RU" sz="2600" b="1" dirty="0">
                <a:solidFill>
                  <a:srgbClr val="003BB0"/>
                </a:solidFill>
              </a:rPr>
              <a:t>последние десятилетия </a:t>
            </a:r>
            <a:r>
              <a:rPr lang="ru-RU" sz="2600" dirty="0"/>
              <a:t>бронхиальная астма из относительно редкого диагноза превратилась в заболевание, которым только по официальной статистике страдает около одного миллиона </a:t>
            </a:r>
            <a:r>
              <a:rPr lang="ru-RU" sz="2600" dirty="0" smtClean="0"/>
              <a:t>россиян. Очень </a:t>
            </a:r>
            <a:r>
              <a:rPr lang="ru-RU" sz="2600" dirty="0"/>
              <a:t>часто бронхиальной астме подвержены маленькие дети, так как в половине случаев заболевание развивается в 5 - 10 лет</a:t>
            </a:r>
            <a:r>
              <a:rPr lang="ru-RU" sz="260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Статистические </a:t>
            </a:r>
            <a:r>
              <a:rPr lang="ru-RU" sz="2600" b="1" dirty="0">
                <a:solidFill>
                  <a:srgbClr val="003BB0"/>
                </a:solidFill>
              </a:rPr>
              <a:t>данные по России </a:t>
            </a:r>
            <a:r>
              <a:rPr lang="ru-RU" sz="2600" dirty="0"/>
              <a:t>показывают, что аллергия наблюдается у 30% населения.</a:t>
            </a:r>
            <a:endParaRPr lang="ru-RU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 </a:t>
            </a:r>
            <a:r>
              <a:rPr lang="ru-RU" sz="2600" b="1" dirty="0">
                <a:solidFill>
                  <a:srgbClr val="003BB0"/>
                </a:solidFill>
              </a:rPr>
              <a:t>К сожалению,</a:t>
            </a:r>
            <a:r>
              <a:rPr lang="ru-RU" sz="2600" dirty="0"/>
              <a:t> несмотря на все усилия медицины, государства и мировых сообществ, заболеваемость </a:t>
            </a:r>
            <a:r>
              <a:rPr lang="ru-RU" sz="2600" dirty="0" smtClean="0"/>
              <a:t>астмой и аллергией растет </a:t>
            </a:r>
            <a:r>
              <a:rPr lang="ru-RU" sz="2600" dirty="0"/>
              <a:t>с каждым годом и особенно стремительно у детей. Это может быть связано не только с улучшением диагностики, но и с ухудшением экологической ситуации, ростом численности городского населения, широким использованием пищевых добавок, синтетических материалов, "популярностью" домашних животных и т.д</a:t>
            </a:r>
            <a:r>
              <a:rPr lang="ru-RU" sz="2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3BB0"/>
                </a:solidFill>
              </a:rPr>
              <a:t>Заболевания </a:t>
            </a:r>
            <a:r>
              <a:rPr lang="ru-RU" sz="2600" dirty="0"/>
              <a:t>пагубно </a:t>
            </a:r>
            <a:r>
              <a:rPr lang="ru-RU" sz="2600" dirty="0" smtClean="0"/>
              <a:t>влияют </a:t>
            </a:r>
            <a:r>
              <a:rPr lang="ru-RU" sz="2600" dirty="0"/>
              <a:t>на качество жизни </a:t>
            </a:r>
            <a:r>
              <a:rPr lang="ru-RU" sz="2600" dirty="0" smtClean="0"/>
              <a:t>человека, нередко приводят к инвалидности. </a:t>
            </a:r>
            <a:r>
              <a:rPr lang="ru-RU" sz="2600" dirty="0"/>
              <a:t>Чтобы привлечь внимание общественности к проблеме роста заболеваемости </a:t>
            </a:r>
            <a:r>
              <a:rPr lang="ru-RU" sz="2600" dirty="0" smtClean="0"/>
              <a:t>астмой и аллергией и </a:t>
            </a:r>
            <a:r>
              <a:rPr lang="ru-RU" sz="2600" dirty="0"/>
              <a:t>проводится Всемирный день борьбы с </a:t>
            </a:r>
            <a:r>
              <a:rPr lang="ru-RU" sz="2600" dirty="0" smtClean="0"/>
              <a:t>астмой и аллергией. </a:t>
            </a:r>
            <a:endParaRPr lang="ru-RU" sz="2600" dirty="0"/>
          </a:p>
          <a:p>
            <a:pPr algn="just"/>
            <a:endParaRPr lang="ru-RU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Факторы риска распространения астмы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 аллергии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BB0"/>
                </a:solidFill>
              </a:rPr>
              <a:t>Факторы риска распространения аллергии и астмы: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курение (активное и пассивное), особенно в детском возрасте и во время беременности;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приём медикаментов, воздействие химических веществ и употребление аллергенных продуктов питания во время беременности;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неконтролируемый приём гормональных контрацептивов и антибиотиков;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преобладание в питании продуктов с синтетическими добавками;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стрессы и неблагоприятные факторы окружающей среды.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Причинными </a:t>
            </a:r>
            <a:r>
              <a:rPr lang="ru-RU" sz="1400" b="1" dirty="0">
                <a:solidFill>
                  <a:srgbClr val="003BB0"/>
                </a:solidFill>
              </a:rPr>
              <a:t>факторами бронхиальной астмы и аллергии могут </a:t>
            </a:r>
            <a:r>
              <a:rPr lang="ru-RU" sz="1400" b="1" dirty="0" smtClean="0">
                <a:solidFill>
                  <a:srgbClr val="003BB0"/>
                </a:solidFill>
              </a:rPr>
              <a:t>быть: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 </a:t>
            </a:r>
            <a:r>
              <a:rPr lang="ru-RU" sz="1400" dirty="0"/>
              <a:t>растения, цветы, деревья, </a:t>
            </a:r>
            <a:r>
              <a:rPr lang="ru-RU" sz="1400" dirty="0" smtClean="0"/>
              <a:t>травы;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домашняя пыль;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продукты питания;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 </a:t>
            </a:r>
            <a:r>
              <a:rPr lang="ru-RU" sz="1400" dirty="0"/>
              <a:t>бытовые и производственные химические </a:t>
            </a:r>
            <a:r>
              <a:rPr lang="ru-RU" sz="1400" dirty="0" smtClean="0"/>
              <a:t>препараты;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лекарственные препараты;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перхоть </a:t>
            </a:r>
            <a:r>
              <a:rPr lang="ru-RU" sz="1400" dirty="0"/>
              <a:t>и слюна </a:t>
            </a:r>
            <a:r>
              <a:rPr lang="ru-RU" sz="1400" dirty="0" smtClean="0"/>
              <a:t>животных и др.</a:t>
            </a:r>
            <a:endParaRPr lang="ru-RU" sz="14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астмы и аллергии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BB0"/>
                </a:solidFill>
              </a:rPr>
              <a:t> </a:t>
            </a:r>
            <a:r>
              <a:rPr lang="ru-RU" sz="5600" b="1" dirty="0" smtClean="0">
                <a:solidFill>
                  <a:srgbClr val="003BB0"/>
                </a:solidFill>
              </a:rPr>
              <a:t>Профилактика </a:t>
            </a:r>
            <a:r>
              <a:rPr lang="ru-RU" sz="5600" b="1" dirty="0">
                <a:solidFill>
                  <a:srgbClr val="003BB0"/>
                </a:solidFill>
              </a:rPr>
              <a:t>бронхиальной астмы и аллергии: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Ведите здоровый образ жизни (прогулки на свежем воздухе, здоровое питание, нормализация массы тела, занятия физкультурой и </a:t>
            </a:r>
            <a:r>
              <a:rPr lang="ru-RU" sz="5600" dirty="0" smtClean="0"/>
              <a:t>спортом, закаливание).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Регулярно проветривайте помещение, в котором находитесь.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Не </a:t>
            </a:r>
            <a:r>
              <a:rPr lang="ru-RU" sz="5600" dirty="0"/>
              <a:t>используйте духи, дезодоранты, освежители воздуха, ароматические свечи.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Покупайте </a:t>
            </a:r>
            <a:r>
              <a:rPr lang="ru-RU" sz="5600" dirty="0"/>
              <a:t>гипоаллергенные стиральные порошки и дезинфектанты.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Откажитесь </a:t>
            </a:r>
            <a:r>
              <a:rPr lang="ru-RU" sz="5600" dirty="0"/>
              <a:t>от вредных привычек (табакокурение, курение кальяна).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Избегайте стрессов.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Избегайте пищевых продуктов, лекарственных препаратов и других веществ, вызывающих у вас аллергическую реакцию.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используйте в быту вещи, способные накапливать пыль: ковры, старые книги и др. Вещи, от которых нельзя избавиться, должны быть накрыты чехлами.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Используйте мебель, которую можно вытирать (деревянную, пластиковую, виниловую или кожаную).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Проводите регулярную влажную уборку помещения, устраняйте сырость, плесень.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Откажитесь от использования летучей бытовой химии.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Проводите своевременное выявление и адекватное лечение, профилактику заболеваний органов дыхания.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Устраняйте, по возможности,  влияния вредных производственных факторов на рабочих местах (пыль, химические токсические вещества и др</a:t>
            </a:r>
            <a:r>
              <a:rPr lang="ru-RU" sz="5600" dirty="0" smtClean="0"/>
              <a:t>.).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Уменьшите количество комнатных растений.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Замените </a:t>
            </a:r>
            <a:r>
              <a:rPr lang="ru-RU" sz="5600" dirty="0"/>
              <a:t>тяжелые плотные шторы легко стирающимися.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Уберите </a:t>
            </a:r>
            <a:r>
              <a:rPr lang="ru-RU" sz="5600" dirty="0"/>
              <a:t>все книги в застекленные полки.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/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Интересные факты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003BB0"/>
                </a:solidFill>
              </a:rPr>
              <a:t>Галотерапия </a:t>
            </a:r>
            <a:r>
              <a:rPr lang="ru-RU" sz="5600" b="1" dirty="0">
                <a:solidFill>
                  <a:srgbClr val="003BB0"/>
                </a:solidFill>
              </a:rPr>
              <a:t>– способ лечения астмы. </a:t>
            </a:r>
            <a:r>
              <a:rPr lang="ru-RU" sz="5600" dirty="0"/>
              <a:t>Он основан на создании микроклимата соляных пещер. В помещениях поддерживают высокодисперсный сухой аэрозоль. Он предотвращает воспалительный процесс, задерживает рост микрофлоры дыхательных путей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BB0"/>
                </a:solidFill>
              </a:rPr>
              <a:t> Исследователи </a:t>
            </a:r>
            <a:r>
              <a:rPr lang="ru-RU" sz="5600" b="1" dirty="0">
                <a:solidFill>
                  <a:srgbClr val="003BB0"/>
                </a:solidFill>
              </a:rPr>
              <a:t>из Калифорнийского университета создали аксессуар для смартфонов</a:t>
            </a:r>
            <a:r>
              <a:rPr lang="ru-RU" sz="5600" dirty="0"/>
              <a:t>, который выявляет аллергены в еде. Образец необходимо заранее подготовить для колориметрического анализа. Прибор определяет вещества и их концентрацию по уровню поглощения света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003BB0"/>
                </a:solidFill>
              </a:rPr>
              <a:t>Анафилактический </a:t>
            </a:r>
            <a:r>
              <a:rPr lang="ru-RU" sz="5600" b="1" dirty="0">
                <a:solidFill>
                  <a:srgbClr val="003BB0"/>
                </a:solidFill>
              </a:rPr>
              <a:t>шок – опасная форма аллергии. </a:t>
            </a:r>
            <a:r>
              <a:rPr lang="ru-RU" sz="5600" dirty="0"/>
              <a:t>Для него характерен внезапный зуд, затруднение дыхания, снижение давления, нитевидный слабый пульс, обильное потоотделение. В редких случаях происходит отек головного мозга и легких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BB0"/>
                </a:solidFill>
              </a:rPr>
              <a:t>Есть </a:t>
            </a:r>
            <a:r>
              <a:rPr lang="ru-RU" sz="5600" dirty="0"/>
              <a:t>достаточно убедительные данные, что </a:t>
            </a:r>
            <a:r>
              <a:rPr lang="ru-RU" sz="5600" b="1" dirty="0">
                <a:solidFill>
                  <a:srgbClr val="003BB0"/>
                </a:solidFill>
              </a:rPr>
              <a:t>у Наполеона была «сенная лихорадка» – аллергия на пыльцу растений. </a:t>
            </a:r>
            <a:r>
              <a:rPr lang="ru-RU" sz="5600" dirty="0"/>
              <a:t>Приступ болезни сразил его при Ватерлоо, в результате он оказался неспособным руководить сражением, и оно было проиграно. Июнь, пыление луговых трав… Большое внимание насморку Наполеона уделил и Л. Н. Толстой в романе «Война и мир». «Многие историки говорят, что Бородинское сражение не выиграно французами, потому что у Наполеона был насморк, что ежели бы у него не было насморка, то распоряжения его до и во время сражения были бы еще гениальнее, и Россия бы погибла, et la face du monde eut été changée. (и облик мира изменился бы</a:t>
            </a:r>
            <a:r>
              <a:rPr lang="ru-RU" sz="5600" dirty="0" smtClean="0"/>
              <a:t>.)».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BB0"/>
                </a:solidFill>
              </a:rPr>
              <a:t>Сын </a:t>
            </a:r>
            <a:r>
              <a:rPr lang="ru-RU" sz="5600" b="1" dirty="0">
                <a:solidFill>
                  <a:srgbClr val="003BB0"/>
                </a:solidFill>
              </a:rPr>
              <a:t>римского императора Клавдия, </a:t>
            </a:r>
            <a:r>
              <a:rPr lang="ru-RU" sz="5600" b="1" dirty="0" smtClean="0">
                <a:solidFill>
                  <a:srgbClr val="003BB0"/>
                </a:solidFill>
              </a:rPr>
              <a:t>Британникус, страдал </a:t>
            </a:r>
            <a:r>
              <a:rPr lang="ru-RU" sz="5600" b="1" dirty="0">
                <a:solidFill>
                  <a:srgbClr val="003BB0"/>
                </a:solidFill>
              </a:rPr>
              <a:t>от аллергии на лошадей. </a:t>
            </a:r>
            <a:r>
              <a:rPr lang="ru-RU" sz="5600" dirty="0"/>
              <a:t>После контакта с животными он покрывался зудящими высыпаниями, и, учитывая тот факт, что тогда лошади были практические везде, Британникусу приходилось сидеть в своем дворце и практически не участвовать в управлении империей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BB0"/>
                </a:solidFill>
              </a:rPr>
              <a:t>Знаменитый </a:t>
            </a:r>
            <a:r>
              <a:rPr lang="ru-RU" sz="5600" b="1" dirty="0">
                <a:solidFill>
                  <a:srgbClr val="003BB0"/>
                </a:solidFill>
              </a:rPr>
              <a:t>римский врач Клавдий Гален </a:t>
            </a:r>
            <a:r>
              <a:rPr lang="ru-RU" sz="5600" dirty="0"/>
              <a:t>(II в. нашей эры) назвал состояние повышенной чувствительности людей к окружающим их предметам </a:t>
            </a:r>
            <a:r>
              <a:rPr lang="ru-RU" sz="5600" b="1" dirty="0">
                <a:solidFill>
                  <a:srgbClr val="003BB0"/>
                </a:solidFill>
              </a:rPr>
              <a:t>идиопатией</a:t>
            </a:r>
            <a:r>
              <a:rPr lang="ru-RU" sz="5600" dirty="0"/>
              <a:t>, и этот термин используется до сих пор для определения некоторых состояний, причём не только аллергического происхождения. Также Гален, сам того не подозревая, </a:t>
            </a:r>
            <a:r>
              <a:rPr lang="ru-RU" sz="5600" b="1" dirty="0">
                <a:solidFill>
                  <a:srgbClr val="003BB0"/>
                </a:solidFill>
              </a:rPr>
              <a:t>описал аллергический ринит </a:t>
            </a:r>
            <a:r>
              <a:rPr lang="ru-RU" sz="5600" dirty="0"/>
              <a:t>– его удивило, что один из его друзей, понюхав розу, начал натужно чихать.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 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BB0"/>
                </a:solidFill>
              </a:rPr>
              <a:t>Главная задача Всемирного дня борьбы против астмы и аллергии — пропаганда ранней диагностики и регулярных обследований</a:t>
            </a:r>
            <a:r>
              <a:rPr lang="ru-RU" sz="1400" b="1" dirty="0" smtClean="0">
                <a:solidFill>
                  <a:srgbClr val="003BB0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В </a:t>
            </a:r>
            <a:r>
              <a:rPr lang="ru-RU" sz="1400" b="1" dirty="0">
                <a:solidFill>
                  <a:srgbClr val="003BB0"/>
                </a:solidFill>
              </a:rPr>
              <a:t>этот день </a:t>
            </a:r>
            <a:r>
              <a:rPr lang="ru-RU" sz="1400" dirty="0"/>
              <a:t>проводятся просветительские лекции, конференции, семинары, </a:t>
            </a:r>
            <a:r>
              <a:rPr lang="ru-RU" sz="1400" dirty="0" smtClean="0"/>
              <a:t>направленные </a:t>
            </a:r>
            <a:r>
              <a:rPr lang="ru-RU" sz="1400" dirty="0"/>
              <a:t>на освещение проблемы </a:t>
            </a:r>
            <a:r>
              <a:rPr lang="ru-RU" sz="1400" dirty="0" smtClean="0"/>
              <a:t>астмы и аллергии,  </a:t>
            </a:r>
            <a:r>
              <a:rPr lang="ru-RU" sz="1400" dirty="0"/>
              <a:t>донесение информации о симптомах </a:t>
            </a:r>
            <a:r>
              <a:rPr lang="ru-RU" sz="1400" dirty="0" smtClean="0"/>
              <a:t>болезней, </a:t>
            </a:r>
            <a:r>
              <a:rPr lang="ru-RU" sz="1400" dirty="0"/>
              <a:t>лечении и профилактике, об успехах в их терапии, открытиях ученых. Организация трансляций теле- и радиопередач на эту тему.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При </a:t>
            </a:r>
            <a:r>
              <a:rPr lang="ru-RU" sz="1400" b="1" dirty="0">
                <a:solidFill>
                  <a:srgbClr val="003BB0"/>
                </a:solidFill>
              </a:rPr>
              <a:t>содействии телевидения и радиостанций</a:t>
            </a:r>
            <a:r>
              <a:rPr lang="ru-RU" sz="1400" dirty="0"/>
              <a:t> организаторы увеличивают охват целевой аудитории, привлекают внимание потенциальных спонсоров, мотивируют работников организаций здравоохранения на оказание медицинской помощи астматикам </a:t>
            </a:r>
            <a:r>
              <a:rPr lang="ru-RU" sz="1400" dirty="0" smtClean="0"/>
              <a:t>и аллергикам и </a:t>
            </a:r>
            <a:r>
              <a:rPr lang="ru-RU" sz="1400" dirty="0"/>
              <a:t>распространение информации среди людей, находящихся в группе риска.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BB0"/>
                </a:solidFill>
              </a:rPr>
              <a:t>Благотворительными организациями </a:t>
            </a:r>
            <a:r>
              <a:rPr lang="ru-RU" sz="1400" dirty="0"/>
              <a:t>проводится сбор средств в помощь больным.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BB0"/>
                </a:solidFill>
              </a:rPr>
              <a:t>Проводятся</a:t>
            </a:r>
            <a:r>
              <a:rPr lang="ru-RU" sz="1400" dirty="0"/>
              <a:t> конкурсы на лучшую стенгазету, флешмобы и акции, Дни здоровья.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В </a:t>
            </a:r>
            <a:r>
              <a:rPr lang="ru-RU" sz="1400" b="1" dirty="0">
                <a:solidFill>
                  <a:srgbClr val="003BB0"/>
                </a:solidFill>
              </a:rPr>
              <a:t>мероприятиях участвуют </a:t>
            </a:r>
            <a:r>
              <a:rPr lang="ru-RU" sz="1400" dirty="0"/>
              <a:t>врачи и ученые, занимающиеся исследованием и лечением астмы </a:t>
            </a:r>
            <a:r>
              <a:rPr lang="ru-RU" sz="1400" dirty="0" smtClean="0"/>
              <a:t>и аллергии – </a:t>
            </a:r>
            <a:r>
              <a:rPr lang="ru-RU" sz="1400" dirty="0"/>
              <a:t>пульмонологи, терапевты, физиологи, лаборанты, а также многочисленные политики, общественники, представители различных фондов, медийные личности, волонтеры, преподаватели и учащиеся медицинских ВУЗов. Специалисты дают рекомендации по поддержанию состояния здоровья и правильному образу жизни при аллергических заболеваниях и бронхиальной астме, благодаря чему страдающие этими болезнями люди могут вести нормальный образ жизни. Люди, страдающие этими заболеваниями, выступают на лекциях и семинарах, делясь своим опытом, демонстрируя своим примером важность проблемы и необходимость поиска выхода из сложившегося положения.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Награждают </a:t>
            </a:r>
            <a:r>
              <a:rPr lang="ru-RU" sz="1400" dirty="0" smtClean="0"/>
              <a:t> </a:t>
            </a:r>
            <a:r>
              <a:rPr lang="ru-RU" sz="1400" dirty="0"/>
              <a:t>врачей, внесших наибольший вклад в лечение и профилактику болезней, грамотами, дипломами и т. 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180" y="210452"/>
            <a:ext cx="2104354" cy="10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1770</TotalTime>
  <Words>1609</Words>
  <Application>Microsoft Office PowerPoint</Application>
  <PresentationFormat>Произвольный</PresentationFormat>
  <Paragraphs>119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против астмы  и аллергии</vt:lpstr>
      <vt:lpstr>История     </vt:lpstr>
      <vt:lpstr>История</vt:lpstr>
      <vt:lpstr>Почему проблема борьбы с астмой и  аллергией так актуальна?</vt:lpstr>
      <vt:lpstr>Факторы риска распространения астмы  и аллергии</vt:lpstr>
      <vt:lpstr>Профилактика астмы и аллергии</vt:lpstr>
      <vt:lpstr>Интересные факты</vt:lpstr>
      <vt:lpstr> Традиции       </vt:lpstr>
      <vt:lpstr>Список литературы по лечению и профилактике астмы и аллергии,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118</cp:revision>
  <dcterms:created xsi:type="dcterms:W3CDTF">2019-04-11T10:45:24Z</dcterms:created>
  <dcterms:modified xsi:type="dcterms:W3CDTF">2024-05-23T08:54:12Z</dcterms:modified>
</cp:coreProperties>
</file>