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84" r:id="rId2"/>
    <p:sldId id="257" r:id="rId3"/>
    <p:sldId id="266" r:id="rId4"/>
    <p:sldId id="273" r:id="rId5"/>
    <p:sldId id="286" r:id="rId6"/>
    <p:sldId id="287" r:id="rId7"/>
    <p:sldId id="288" r:id="rId8"/>
    <p:sldId id="285" r:id="rId9"/>
    <p:sldId id="279" r:id="rId10"/>
    <p:sldId id="272" r:id="rId11"/>
  </p:sldIdLst>
  <p:sldSz cx="12192000" cy="6858000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A310"/>
    <a:srgbClr val="210BA5"/>
    <a:srgbClr val="003BB0"/>
    <a:srgbClr val="2F01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9538" y="741363"/>
            <a:ext cx="65786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67152-DF57-48A2-907D-88E9B6A8E28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122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297" y="729050"/>
            <a:ext cx="8805334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6592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Список литературы по лечению и профилактике 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психических заболеваний, 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находящейся в фонде библиотеки ГООАУ ДПО « МОЦПК СЗ»</a:t>
            </a:r>
            <a:endParaRPr lang="ru-RU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65130"/>
            <a:ext cx="10515600" cy="4171593"/>
          </a:xfrm>
        </p:spPr>
        <p:txBody>
          <a:bodyPr>
            <a:normAutofit/>
          </a:bodyPr>
          <a:lstStyle/>
          <a:p>
            <a:pPr algn="just"/>
            <a:r>
              <a:rPr lang="ru-RU" sz="1600" dirty="0" smtClean="0"/>
              <a:t>Корсаков, С. Организация лечения психических больных. Избранные труды / С. С. Корсаков. — — М.: Юрайт, 2024. – электронная версия</a:t>
            </a:r>
          </a:p>
          <a:p>
            <a:pPr algn="just"/>
            <a:r>
              <a:rPr lang="ru-RU" sz="1600" dirty="0" smtClean="0"/>
              <a:t>Бортникова С. Нервные и психические болезни: учебное пособие — Ростов н/Д: Феникс, 2014</a:t>
            </a:r>
          </a:p>
          <a:p>
            <a:pPr algn="just"/>
            <a:r>
              <a:rPr lang="ru-RU" sz="1600" dirty="0" smtClean="0"/>
              <a:t>Бортникова С.  Сестринское дело в невропатологии и психиатрии с курсом наркологии — Ростов н/Д: Феникс, 2011</a:t>
            </a:r>
          </a:p>
          <a:p>
            <a:pPr algn="just"/>
            <a:r>
              <a:rPr lang="ru-RU" sz="1600" dirty="0" smtClean="0"/>
              <a:t>Спринц А., Ерышев О. Психиатрия. Учебник для сред. Медиц. Учеб. Заведений — СПб.: СпецЛит, 2008</a:t>
            </a:r>
          </a:p>
          <a:p>
            <a:pPr algn="just"/>
            <a:r>
              <a:rPr lang="ru-RU" sz="1600" dirty="0" smtClean="0"/>
              <a:t>Кондрашенко В., Донской Д. Общая психотерапия. Учебное пособие</a:t>
            </a:r>
            <a:r>
              <a:rPr lang="ru-RU" sz="1600" dirty="0" smtClean="0"/>
              <a:t>. — </a:t>
            </a:r>
            <a:r>
              <a:rPr lang="ru-RU" sz="1600" dirty="0" smtClean="0"/>
              <a:t>Минск: Высшая школа, 1997</a:t>
            </a:r>
          </a:p>
          <a:p>
            <a:pPr algn="just"/>
            <a:r>
              <a:rPr lang="ru-RU" sz="1600" dirty="0" smtClean="0"/>
              <a:t>Евдокимова </a:t>
            </a:r>
            <a:r>
              <a:rPr lang="ru-RU" sz="1600" dirty="0"/>
              <a:t>А. Когда простая забывчивость — это симптом тяжелого заболевания. Все, что нужно знать о болезни </a:t>
            </a:r>
            <a:r>
              <a:rPr lang="ru-RU" sz="1600" dirty="0" smtClean="0"/>
              <a:t>Альцгеймера. </a:t>
            </a:r>
            <a:r>
              <a:rPr lang="ru-RU" sz="1600" dirty="0"/>
              <a:t>// </a:t>
            </a:r>
            <a:r>
              <a:rPr lang="ru-RU" sz="1600" dirty="0" smtClean="0"/>
              <a:t>Управление </a:t>
            </a:r>
            <a:r>
              <a:rPr lang="ru-RU" sz="1600" dirty="0"/>
              <a:t>качеством в </a:t>
            </a:r>
            <a:r>
              <a:rPr lang="ru-RU" sz="1600" dirty="0" smtClean="0"/>
              <a:t>здравоохранении. – 2024. </a:t>
            </a:r>
            <a:r>
              <a:rPr lang="ru-RU" sz="1600" dirty="0"/>
              <a:t>№ 1. – электронная версия</a:t>
            </a:r>
          </a:p>
          <a:p>
            <a:pPr algn="just"/>
            <a:r>
              <a:rPr lang="ru-RU" sz="1600" dirty="0" smtClean="0"/>
              <a:t>Голенков А. Болевой синдром у больных с деменциями в сестринской практике.  </a:t>
            </a:r>
            <a:r>
              <a:rPr lang="ru-RU" sz="1600" dirty="0" smtClean="0"/>
              <a:t>// Медицинская сестра. – 2023. - </a:t>
            </a:r>
            <a:r>
              <a:rPr lang="ru-RU" sz="1600" dirty="0"/>
              <a:t>№ 2. – электронная версия </a:t>
            </a:r>
            <a:endParaRPr lang="ru-RU" sz="1600" dirty="0" smtClean="0"/>
          </a:p>
          <a:p>
            <a:pPr algn="just"/>
            <a:r>
              <a:rPr lang="ru-RU" sz="1600" dirty="0" smtClean="0"/>
              <a:t>Фетищева И. Организация помощи пациентам с деменцией. // Сестринское дело. – 2022. - № 5. </a:t>
            </a:r>
            <a:r>
              <a:rPr lang="ru-RU" sz="1600" dirty="0"/>
              <a:t>– электронная версия</a:t>
            </a:r>
          </a:p>
          <a:p>
            <a:pPr algn="just"/>
            <a:r>
              <a:rPr lang="ru-RU" sz="1600" dirty="0" smtClean="0"/>
              <a:t>Мыльникова М. Деменция. // В помощь  практикующей медицинской сестре. – 2021. - № 5. </a:t>
            </a:r>
            <a:r>
              <a:rPr lang="ru-RU" sz="1600" dirty="0"/>
              <a:t>– электронная версия</a:t>
            </a:r>
          </a:p>
          <a:p>
            <a:pPr algn="just"/>
            <a:endParaRPr lang="ru-RU" sz="1600" dirty="0" smtClean="0"/>
          </a:p>
          <a:p>
            <a:pPr algn="just"/>
            <a:endParaRPr lang="ru-RU" sz="4800" dirty="0" smtClean="0"/>
          </a:p>
          <a:p>
            <a:endParaRPr lang="ru-RU" sz="16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Всемирный день психического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здоровья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4593" y="2453054"/>
            <a:ext cx="10928838" cy="3723908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8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chemeClr val="accent6">
                    <a:lumMod val="75000"/>
                  </a:schemeClr>
                </a:solidFill>
              </a:rPr>
              <a:t>10 октября, </a:t>
            </a:r>
            <a:r>
              <a:rPr lang="ru-RU" sz="5600" dirty="0" smtClean="0"/>
              <a:t>ежегодно, отмечается </a:t>
            </a:r>
            <a:r>
              <a:rPr lang="ru-RU" sz="5600" b="1" dirty="0" smtClean="0">
                <a:solidFill>
                  <a:schemeClr val="accent6">
                    <a:lumMod val="75000"/>
                  </a:schemeClr>
                </a:solidFill>
              </a:rPr>
              <a:t>Всемирный </a:t>
            </a:r>
            <a:r>
              <a:rPr lang="ru-RU" sz="5600" b="1" dirty="0">
                <a:solidFill>
                  <a:schemeClr val="accent6">
                    <a:lumMod val="75000"/>
                  </a:schemeClr>
                </a:solidFill>
              </a:rPr>
              <a:t>день психического здоровья (World Mental Health Day</a:t>
            </a:r>
            <a:r>
              <a:rPr lang="ru-RU" sz="5600" b="1" dirty="0" smtClean="0">
                <a:solidFill>
                  <a:schemeClr val="accent6">
                    <a:lumMod val="75000"/>
                  </a:schemeClr>
                </a:solidFill>
              </a:rPr>
              <a:t>).</a:t>
            </a:r>
            <a:r>
              <a:rPr lang="ru-RU" sz="5600" b="1" dirty="0" smtClean="0">
                <a:solidFill>
                  <a:srgbClr val="210BA5"/>
                </a:solidFill>
              </a:rPr>
              <a:t> </a:t>
            </a:r>
            <a:r>
              <a:rPr lang="ru-RU" sz="5600" dirty="0" smtClean="0"/>
              <a:t>Праздник учрежден по </a:t>
            </a:r>
            <a:r>
              <a:rPr lang="ru-RU" sz="5600" dirty="0"/>
              <a:t>инициативе </a:t>
            </a:r>
            <a:r>
              <a:rPr lang="ru-RU" sz="5600" b="1" dirty="0">
                <a:solidFill>
                  <a:schemeClr val="accent6">
                    <a:lumMod val="75000"/>
                  </a:schemeClr>
                </a:solidFill>
              </a:rPr>
              <a:t>Всемирной федерации психического здоровья (World Federation for Mental Health</a:t>
            </a:r>
            <a:r>
              <a:rPr lang="ru-RU" sz="5600" b="1" dirty="0" smtClean="0">
                <a:solidFill>
                  <a:schemeClr val="accent6">
                    <a:lumMod val="75000"/>
                  </a:schemeClr>
                </a:solidFill>
              </a:rPr>
              <a:t>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chemeClr val="accent6">
                    <a:lumMod val="75000"/>
                  </a:schemeClr>
                </a:solidFill>
              </a:rPr>
              <a:t>Главная задача </a:t>
            </a:r>
            <a:r>
              <a:rPr lang="ru-RU" sz="5600" dirty="0"/>
              <a:t>Всемирного дня психического </a:t>
            </a:r>
            <a:r>
              <a:rPr lang="ru-RU" sz="5600" dirty="0" smtClean="0"/>
              <a:t>здоровья – </a:t>
            </a:r>
            <a:r>
              <a:rPr lang="ru-RU" sz="5600" dirty="0"/>
              <a:t>обеспечить популяризацию и доступность психиатрической помощи, поддержку в разработке новых методов решения имеющихся проблем.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5600" b="1" dirty="0" smtClean="0">
                <a:solidFill>
                  <a:srgbClr val="210BA5"/>
                </a:solidFill>
              </a:rPr>
              <a:t> </a:t>
            </a:r>
            <a:endParaRPr lang="ru-RU" sz="5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C00000"/>
                </a:solidFill>
              </a:rPr>
              <a:t>Цель мероприятий, проводимых </a:t>
            </a:r>
            <a:r>
              <a:rPr lang="ru-RU" sz="5600" b="1" dirty="0">
                <a:solidFill>
                  <a:srgbClr val="C00000"/>
                </a:solidFill>
              </a:rPr>
              <a:t>в рамках Всемирного дня </a:t>
            </a:r>
            <a:r>
              <a:rPr lang="ru-RU" sz="5600" b="1" dirty="0" smtClean="0">
                <a:solidFill>
                  <a:srgbClr val="C00000"/>
                </a:solidFill>
              </a:rPr>
              <a:t>психического здоровья: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5600" dirty="0" smtClean="0">
              <a:solidFill>
                <a:srgbClr val="210BA5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 smtClean="0">
                <a:solidFill>
                  <a:schemeClr val="accent6">
                    <a:lumMod val="75000"/>
                  </a:schemeClr>
                </a:solidFill>
              </a:rPr>
              <a:t>Повысить информированность всех слоев населения</a:t>
            </a:r>
            <a:r>
              <a:rPr lang="ru-RU" sz="5600" b="1" dirty="0" smtClean="0">
                <a:solidFill>
                  <a:srgbClr val="09A310"/>
                </a:solidFill>
              </a:rPr>
              <a:t> </a:t>
            </a:r>
            <a:r>
              <a:rPr lang="ru-RU" sz="5600" dirty="0"/>
              <a:t>в отношении проблем психического здоровья и способов его укрепления, а также профилактики и лечения психических расстройств</a:t>
            </a:r>
            <a:r>
              <a:rPr lang="ru-RU" sz="56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 smtClean="0">
                <a:solidFill>
                  <a:schemeClr val="accent6">
                    <a:lumMod val="75000"/>
                  </a:schemeClr>
                </a:solidFill>
              </a:rPr>
              <a:t>Сделать психическое здоровье </a:t>
            </a:r>
            <a:r>
              <a:rPr lang="ru-RU" sz="5600" dirty="0" smtClean="0"/>
              <a:t>и благополучие для всех главным приоритетом.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 smtClean="0">
                <a:solidFill>
                  <a:schemeClr val="accent6">
                    <a:lumMod val="75000"/>
                  </a:schemeClr>
                </a:solidFill>
              </a:rPr>
              <a:t>Мобилизовать усилия </a:t>
            </a:r>
            <a:r>
              <a:rPr lang="ru-RU" sz="5600" dirty="0"/>
              <a:t>для поддержки тех, кто испытывает проблемы с психическим </a:t>
            </a:r>
            <a:r>
              <a:rPr lang="ru-RU" sz="5600" dirty="0" smtClean="0"/>
              <a:t>здоровьем.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 smtClean="0">
                <a:solidFill>
                  <a:schemeClr val="accent6">
                    <a:lumMod val="75000"/>
                  </a:schemeClr>
                </a:solidFill>
              </a:rPr>
              <a:t>Привлечь </a:t>
            </a:r>
            <a:r>
              <a:rPr lang="ru-RU" sz="5600" b="1" dirty="0">
                <a:solidFill>
                  <a:schemeClr val="accent6">
                    <a:lumMod val="75000"/>
                  </a:schemeClr>
                </a:solidFill>
              </a:rPr>
              <a:t>к </a:t>
            </a:r>
            <a:r>
              <a:rPr lang="ru-RU" sz="5600" b="1" dirty="0" smtClean="0">
                <a:solidFill>
                  <a:schemeClr val="accent6">
                    <a:lumMod val="75000"/>
                  </a:schemeClr>
                </a:solidFill>
              </a:rPr>
              <a:t>проблеме психического здоровья </a:t>
            </a:r>
            <a:r>
              <a:rPr lang="ru-RU" sz="5600" dirty="0" smtClean="0"/>
              <a:t>населения внимание </a:t>
            </a:r>
            <a:r>
              <a:rPr lang="ru-RU" sz="5600" dirty="0"/>
              <a:t>властей, специалистов других областей медицины и организаторов здравоохранения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5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chemeClr val="accent6">
                    <a:lumMod val="75000"/>
                  </a:schemeClr>
                </a:solidFill>
              </a:rPr>
              <a:t>Международным </a:t>
            </a:r>
            <a:r>
              <a:rPr lang="ru-RU" sz="5600" b="1" dirty="0">
                <a:solidFill>
                  <a:schemeClr val="accent6">
                    <a:lumMod val="75000"/>
                  </a:schemeClr>
                </a:solidFill>
              </a:rPr>
              <a:t>символом </a:t>
            </a:r>
            <a:r>
              <a:rPr lang="ru-RU" sz="5600" dirty="0"/>
              <a:t>осведомленности о проблемах психического </a:t>
            </a:r>
            <a:r>
              <a:rPr lang="ru-RU" sz="5600" dirty="0" smtClean="0"/>
              <a:t>здоровья является з</a:t>
            </a:r>
            <a:r>
              <a:rPr lang="ru-RU" sz="5600" b="1" dirty="0" smtClean="0">
                <a:solidFill>
                  <a:schemeClr val="accent6">
                    <a:lumMod val="75000"/>
                  </a:schemeClr>
                </a:solidFill>
              </a:rPr>
              <a:t>еленая лента.</a:t>
            </a:r>
            <a:endParaRPr lang="ru-RU" sz="5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5600" dirty="0" smtClean="0"/>
          </a:p>
          <a:p>
            <a:pPr marL="0" indent="0" algn="just">
              <a:buNone/>
            </a:pPr>
            <a:endParaRPr lang="ru-RU" sz="56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  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4343" y="0"/>
            <a:ext cx="1400175" cy="1057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История праздника</a:t>
            </a:r>
            <a:r>
              <a:rPr lang="ru-RU" sz="4000" b="1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+mn-lt"/>
              </a:rPr>
              <a:t>    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046" y="1482811"/>
            <a:ext cx="10720754" cy="517296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</a:rPr>
              <a:t>Психическое </a:t>
            </a:r>
            <a:r>
              <a:rPr lang="ru-RU" sz="1400" b="1" dirty="0">
                <a:solidFill>
                  <a:schemeClr val="accent6">
                    <a:lumMod val="75000"/>
                  </a:schemeClr>
                </a:solidFill>
              </a:rPr>
              <a:t>здоровье –</a:t>
            </a:r>
            <a:r>
              <a:rPr lang="ru-RU" sz="1400" dirty="0"/>
              <a:t> это основа качества жизни и социальной активности каждого человека в отдельности и всего общества в целом. Многие знаменитые люди в разные годы прошлых и нынешнего столетия внесли свой вклад в исследования данной области: Ойген Блейер, Петр Ганнушкин, Зигмунд Фрейд, Карл Юнг, Дейл </a:t>
            </a:r>
            <a:r>
              <a:rPr lang="ru-RU" sz="1400" dirty="0" smtClean="0"/>
              <a:t>Карнеги, Джеймс </a:t>
            </a:r>
            <a:r>
              <a:rPr lang="ru-RU" sz="1400" dirty="0" smtClean="0"/>
              <a:t>Гибсон, др.</a:t>
            </a:r>
            <a:endParaRPr lang="ru-RU" sz="14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chemeClr val="accent6">
                    <a:lumMod val="75000"/>
                  </a:schemeClr>
                </a:solidFill>
              </a:rPr>
              <a:t>В 1948 году </a:t>
            </a:r>
            <a:r>
              <a:rPr lang="ru-RU" sz="1400" dirty="0"/>
              <a:t>была организована </a:t>
            </a:r>
            <a:r>
              <a:rPr lang="ru-RU" sz="1400" b="1" dirty="0">
                <a:solidFill>
                  <a:schemeClr val="accent6">
                    <a:lumMod val="75000"/>
                  </a:schemeClr>
                </a:solidFill>
              </a:rPr>
              <a:t>Всемирная федерация психического здоровья (World Federation for Mental Health), </a:t>
            </a:r>
            <a:r>
              <a:rPr lang="ru-RU" sz="1400" dirty="0"/>
              <a:t>главной целью которой стало продвижение в мире профилактики психических и эмоциональных расстройств. По ее инициативе в 1992 году был проведен первый День психического здоровья</a:t>
            </a:r>
            <a:r>
              <a:rPr lang="ru-RU" sz="1400" dirty="0" smtClean="0"/>
              <a:t>. </a:t>
            </a:r>
            <a:r>
              <a:rPr lang="ru-RU" sz="1400" dirty="0"/>
              <a:t>Идея была поддержана </a:t>
            </a:r>
            <a:r>
              <a:rPr lang="ru-RU" sz="1400" b="1" dirty="0">
                <a:solidFill>
                  <a:schemeClr val="accent6">
                    <a:lumMod val="75000"/>
                  </a:schemeClr>
                </a:solidFill>
              </a:rPr>
              <a:t>ВОЗ</a:t>
            </a:r>
            <a:r>
              <a:rPr lang="ru-RU" sz="1400" dirty="0"/>
              <a:t>, и </a:t>
            </a:r>
            <a:r>
              <a:rPr lang="ru-RU" sz="1400" b="1" dirty="0">
                <a:solidFill>
                  <a:schemeClr val="accent6">
                    <a:lumMod val="75000"/>
                  </a:schemeClr>
                </a:solidFill>
              </a:rPr>
              <a:t>в 1992 году </a:t>
            </a:r>
            <a:r>
              <a:rPr lang="ru-RU" sz="1400" dirty="0"/>
              <a:t>появился новый </a:t>
            </a:r>
            <a:r>
              <a:rPr lang="ru-RU" sz="1400" dirty="0" smtClean="0"/>
              <a:t>ежегодный праздник </a:t>
            </a:r>
            <a:r>
              <a:rPr lang="ru-RU" sz="1400" dirty="0"/>
              <a:t>- </a:t>
            </a:r>
            <a:r>
              <a:rPr lang="ru-RU" sz="1400" b="1" dirty="0">
                <a:solidFill>
                  <a:schemeClr val="accent6">
                    <a:lumMod val="75000"/>
                  </a:schemeClr>
                </a:solidFill>
              </a:rPr>
              <a:t>Всемирный день психического здоровья</a:t>
            </a:r>
            <a:r>
              <a:rPr lang="ru-RU" sz="1400" dirty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</a:rPr>
              <a:t>День </a:t>
            </a:r>
            <a:r>
              <a:rPr lang="ru-RU" sz="1400" b="1" dirty="0">
                <a:solidFill>
                  <a:schemeClr val="accent6">
                    <a:lumMod val="75000"/>
                  </a:schemeClr>
                </a:solidFill>
              </a:rPr>
              <a:t>психического здоровья </a:t>
            </a:r>
            <a:r>
              <a:rPr lang="ru-RU" sz="1400" dirty="0"/>
              <a:t>входит в перечень всемирных и международных дней, отмечаемых ООН.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</a:rPr>
              <a:t>Изначально </a:t>
            </a:r>
            <a:r>
              <a:rPr lang="ru-RU" sz="1400" b="1" dirty="0">
                <a:solidFill>
                  <a:schemeClr val="accent6">
                    <a:lumMod val="75000"/>
                  </a:schemeClr>
                </a:solidFill>
              </a:rPr>
              <a:t>у этого дня</a:t>
            </a:r>
            <a:r>
              <a:rPr lang="ru-RU" sz="1400" dirty="0"/>
              <a:t> не было конкретной тематики. </a:t>
            </a:r>
            <a:r>
              <a:rPr lang="ru-RU" sz="1400" b="1" dirty="0">
                <a:solidFill>
                  <a:schemeClr val="accent6">
                    <a:lumMod val="75000"/>
                  </a:schemeClr>
                </a:solidFill>
              </a:rPr>
              <a:t>В 1994 году </a:t>
            </a:r>
            <a:r>
              <a:rPr lang="ru-RU" sz="1400" dirty="0"/>
              <a:t>по предложению </a:t>
            </a:r>
            <a:r>
              <a:rPr lang="ru-RU" sz="1400" dirty="0" smtClean="0"/>
              <a:t> Генерального </a:t>
            </a:r>
            <a:r>
              <a:rPr lang="ru-RU" sz="1400" dirty="0"/>
              <a:t>секретаря </a:t>
            </a:r>
            <a:r>
              <a:rPr lang="ru-RU" sz="1400" dirty="0" smtClean="0"/>
              <a:t>Всемирной федерации </a:t>
            </a:r>
            <a:r>
              <a:rPr lang="ru-RU" sz="1400" dirty="0"/>
              <a:t>психического здоровья Юджина Броуди впервые была выбрана тема Дня. Это было «Улучшение качества услуг в области психического здоровья во всем мире</a:t>
            </a:r>
            <a:r>
              <a:rPr lang="ru-RU" sz="1400" dirty="0" smtClean="0"/>
              <a:t>».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</a:rPr>
              <a:t>Начиная с 1994 года</a:t>
            </a:r>
            <a:r>
              <a:rPr lang="ru-RU" sz="1400" dirty="0" smtClean="0"/>
              <a:t>, мероприятия, проводимые ко Дню </a:t>
            </a:r>
            <a:r>
              <a:rPr lang="ru-RU" sz="1400" dirty="0"/>
              <a:t>психического здоровья, каждый год посвящены определенной теме</a:t>
            </a:r>
            <a:r>
              <a:rPr lang="ru-RU" sz="1400" dirty="0" smtClean="0"/>
              <a:t>, </a:t>
            </a:r>
            <a:r>
              <a:rPr lang="ru-RU" sz="1400" dirty="0"/>
              <a:t>что дает возможность поднять множество нерешенных вопросов</a:t>
            </a:r>
            <a:r>
              <a:rPr lang="ru-RU" sz="1400" dirty="0" smtClean="0"/>
              <a:t>. Так, за </a:t>
            </a:r>
            <a:r>
              <a:rPr lang="ru-RU" sz="1400" dirty="0"/>
              <a:t>прошедшие годы </a:t>
            </a:r>
            <a:r>
              <a:rPr lang="ru-RU" sz="1400" dirty="0" smtClean="0"/>
              <a:t>были освещены темы, касающиеся </a:t>
            </a:r>
            <a:r>
              <a:rPr lang="ru-RU" sz="1400" dirty="0"/>
              <a:t>психического здоровья женщин, детей, борьбы с самоубийствами, тяжелых зависимостей, жестокости и насилия и т</a:t>
            </a:r>
            <a:r>
              <a:rPr lang="ru-RU" sz="1400" dirty="0" smtClean="0"/>
              <a:t>. д.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</a:rPr>
              <a:t>Официальная тема </a:t>
            </a:r>
            <a:r>
              <a:rPr lang="ru-RU" sz="1400" b="1" dirty="0">
                <a:solidFill>
                  <a:schemeClr val="accent6">
                    <a:lumMod val="75000"/>
                  </a:schemeClr>
                </a:solidFill>
              </a:rPr>
              <a:t>Всемирного дня психического здоровья 2024 года: </a:t>
            </a:r>
            <a:r>
              <a:rPr lang="ru-RU" sz="1400" b="1" dirty="0" smtClean="0">
                <a:solidFill>
                  <a:srgbClr val="C00000"/>
                </a:solidFill>
              </a:rPr>
              <a:t>«Пришло </a:t>
            </a:r>
            <a:r>
              <a:rPr lang="ru-RU" sz="1400" b="1" dirty="0">
                <a:solidFill>
                  <a:srgbClr val="C00000"/>
                </a:solidFill>
              </a:rPr>
              <a:t>время сделать психическое здоровье приоритетным на рабочем месте</a:t>
            </a:r>
            <a:r>
              <a:rPr lang="ru-RU" sz="1400" b="1" dirty="0" smtClean="0">
                <a:solidFill>
                  <a:srgbClr val="C00000"/>
                </a:solidFill>
              </a:rPr>
              <a:t>». </a:t>
            </a:r>
            <a:r>
              <a:rPr lang="ru-RU" sz="1400" b="1" dirty="0" err="1" smtClean="0">
                <a:solidFill>
                  <a:schemeClr val="accent6">
                    <a:lumMod val="75000"/>
                  </a:schemeClr>
                </a:solidFill>
              </a:rPr>
              <a:t>Хэштег</a:t>
            </a:r>
            <a:r>
              <a:rPr lang="ru-RU" sz="1400" b="1" dirty="0" smtClean="0">
                <a:solidFill>
                  <a:srgbClr val="C00000"/>
                </a:solidFill>
              </a:rPr>
              <a:t> #</a:t>
            </a:r>
            <a:r>
              <a:rPr lang="en-US" sz="1400" b="1" dirty="0" err="1">
                <a:solidFill>
                  <a:srgbClr val="C00000"/>
                </a:solidFill>
              </a:rPr>
              <a:t>WorldMentalHealthDay</a:t>
            </a:r>
            <a:endParaRPr lang="ru-RU" sz="1400" b="1" dirty="0" smtClean="0">
              <a:solidFill>
                <a:srgbClr val="C0000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</a:rPr>
              <a:t>В </a:t>
            </a:r>
            <a:r>
              <a:rPr lang="ru-RU" sz="1400" b="1" dirty="0">
                <a:solidFill>
                  <a:schemeClr val="accent6">
                    <a:lumMod val="75000"/>
                  </a:schemeClr>
                </a:solidFill>
              </a:rPr>
              <a:t>России </a:t>
            </a:r>
            <a:r>
              <a:rPr lang="ru-RU" sz="1400" dirty="0"/>
              <a:t>Всемирный день психического </a:t>
            </a:r>
            <a:r>
              <a:rPr lang="ru-RU" sz="1400" dirty="0" smtClean="0"/>
              <a:t>здоровья начали отмечать 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</a:rPr>
              <a:t>с </a:t>
            </a:r>
            <a:r>
              <a:rPr lang="ru-RU" sz="1400" b="1" dirty="0">
                <a:solidFill>
                  <a:schemeClr val="accent6">
                    <a:lumMod val="75000"/>
                  </a:schemeClr>
                </a:solidFill>
              </a:rPr>
              <a:t>2002 года. </a:t>
            </a:r>
            <a:r>
              <a:rPr lang="ru-RU" sz="1400" dirty="0"/>
              <a:t>Инициатором этого выступила </a:t>
            </a:r>
            <a:r>
              <a:rPr lang="ru-RU" sz="1400" b="1" dirty="0">
                <a:solidFill>
                  <a:schemeClr val="accent6">
                    <a:lumMod val="75000"/>
                  </a:schemeClr>
                </a:solidFill>
              </a:rPr>
              <a:t>Дмитриева Татьяна Борисовна</a:t>
            </a:r>
            <a:r>
              <a:rPr lang="ru-RU" sz="1400" dirty="0"/>
              <a:t> – академик медицинских </a:t>
            </a:r>
            <a:r>
              <a:rPr lang="ru-RU" sz="1400" dirty="0" smtClean="0"/>
              <a:t>наук, </a:t>
            </a:r>
            <a:r>
              <a:rPr lang="ru-RU" sz="1400" dirty="0"/>
              <a:t>главный психиатр Министерства здравоохранения России в </a:t>
            </a:r>
            <a:r>
              <a:rPr lang="ru-RU" sz="1400" dirty="0" smtClean="0"/>
              <a:t>1996-1998 </a:t>
            </a:r>
            <a:r>
              <a:rPr lang="ru-RU" sz="1400" dirty="0" err="1" smtClean="0"/>
              <a:t>г.г</a:t>
            </a:r>
            <a:r>
              <a:rPr lang="ru-RU" sz="1400" dirty="0" smtClean="0"/>
              <a:t>.</a:t>
            </a:r>
            <a:endParaRPr lang="ru-RU" sz="14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3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2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9693" y="86498"/>
            <a:ext cx="1400175" cy="1143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Актуальность учреждения </a:t>
            </a:r>
            <a:r>
              <a:rPr lang="ru-RU" sz="3800" b="1" dirty="0">
                <a:solidFill>
                  <a:srgbClr val="C00000"/>
                </a:solidFill>
                <a:latin typeface="+mn-lt"/>
              </a:rPr>
              <a:t>и проведения </a:t>
            </a:r>
            <a:br>
              <a:rPr lang="ru-RU" sz="3800" b="1" dirty="0">
                <a:solidFill>
                  <a:srgbClr val="C00000"/>
                </a:solidFill>
                <a:latin typeface="+mn-lt"/>
              </a:rPr>
            </a:b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Всемирного </a:t>
            </a:r>
            <a:r>
              <a:rPr lang="ru-RU" sz="3800" b="1" dirty="0">
                <a:solidFill>
                  <a:srgbClr val="C00000"/>
                </a:solidFill>
                <a:latin typeface="+mn-lt"/>
              </a:rPr>
              <a:t>дня </a:t>
            </a: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психического здоровья</a:t>
            </a:r>
            <a:endParaRPr lang="ru-RU" sz="3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7598" y="1791730"/>
            <a:ext cx="11122268" cy="5066270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b="1" dirty="0" smtClean="0">
                <a:solidFill>
                  <a:srgbClr val="C00000"/>
                </a:solidFill>
              </a:rPr>
              <a:t>Актуальность проведения Всемирного дня психического здоровья обусловлена следующими факторами: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200" dirty="0" smtClean="0">
              <a:solidFill>
                <a:srgbClr val="210BA5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chemeClr val="accent6">
                    <a:lumMod val="75000"/>
                  </a:schemeClr>
                </a:solidFill>
              </a:rPr>
              <a:t>По данным Всемирной Организации </a:t>
            </a:r>
            <a:r>
              <a:rPr lang="ru-RU" sz="5200" b="1" dirty="0" smtClean="0">
                <a:solidFill>
                  <a:schemeClr val="accent6">
                    <a:lumMod val="75000"/>
                  </a:schemeClr>
                </a:solidFill>
              </a:rPr>
              <a:t>Здравоохранения</a:t>
            </a:r>
            <a:r>
              <a:rPr lang="ru-RU" sz="5200" b="1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chemeClr val="accent6">
                    <a:lumMod val="75000"/>
                  </a:schemeClr>
                </a:solidFill>
              </a:rPr>
              <a:t>в настоящее время </a:t>
            </a:r>
            <a:r>
              <a:rPr lang="ru-RU" sz="5200" dirty="0" smtClean="0"/>
              <a:t>в мире проживает более одного миллиарда людей с психическими расстройствами (заболеваниями) и расстройствами поведения, связанными с употреблением психоактивных веществ;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chemeClr val="accent6">
                    <a:lumMod val="75000"/>
                  </a:schemeClr>
                </a:solidFill>
              </a:rPr>
              <a:t>каждый второй в мире человек </a:t>
            </a:r>
            <a:r>
              <a:rPr lang="ru-RU" sz="5200" dirty="0" smtClean="0"/>
              <a:t>имеет шанс заболеть психическим расстройством в течение жизни;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chemeClr val="accent6">
                    <a:lumMod val="75000"/>
                  </a:schemeClr>
                </a:solidFill>
              </a:rPr>
              <a:t>ежегодно 3 миллиона человек </a:t>
            </a:r>
            <a:r>
              <a:rPr lang="ru-RU" sz="5200" dirty="0" smtClean="0"/>
              <a:t>умирают в результате злоупотребления алкоголем;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chemeClr val="accent6">
                    <a:lumMod val="75000"/>
                  </a:schemeClr>
                </a:solidFill>
              </a:rPr>
              <a:t>каждые 40 секунд один человек </a:t>
            </a:r>
            <a:r>
              <a:rPr lang="ru-RU" sz="5200" dirty="0" smtClean="0"/>
              <a:t>кончает жизнь самоубийством. Самоубийства происходят в самых различных возрастных группах и являются второй ведущей причиной смерти людей в возрасте 15-29 лет во всем мире.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chemeClr val="accent6">
                    <a:lumMod val="75000"/>
                  </a:schemeClr>
                </a:solidFill>
              </a:rPr>
              <a:t>самое распространенное психическое заболевание — депрессия</a:t>
            </a:r>
            <a:r>
              <a:rPr lang="ru-RU" sz="5200" dirty="0" smtClean="0"/>
              <a:t>. В настоящее время она занимает первое место среди заболеваний по длительности нетрудоспособности в году.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chemeClr val="accent6">
                    <a:lumMod val="75000"/>
                  </a:schemeClr>
                </a:solidFill>
              </a:rPr>
              <a:t>Пандемия COVID-19</a:t>
            </a:r>
            <a:r>
              <a:rPr lang="ru-RU" sz="5200" dirty="0" smtClean="0"/>
              <a:t>, нарушившая привычную жизнь миллиардов людей в мире, стала еще одним негативным фактором для психического здоровья населения.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chemeClr val="accent6">
                    <a:lumMod val="75000"/>
                  </a:schemeClr>
                </a:solidFill>
              </a:rPr>
              <a:t>В западных странах каждый седьмой человек </a:t>
            </a:r>
            <a:r>
              <a:rPr lang="ru-RU" sz="5200" dirty="0" smtClean="0"/>
              <a:t>является либо параноиком/шизофреником, либо подвержен депрессиям и алкоголизму, что нередко заканчивается совершением преступлений или суицидами. Причем, большинство людей, страдающих от психических расстройств, не имеют доступа к необходимому им лечению.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chemeClr val="accent6">
                    <a:lumMod val="75000"/>
                  </a:schemeClr>
                </a:solidFill>
              </a:rPr>
              <a:t>Психические расстройства — факторы риска развития других болезней</a:t>
            </a:r>
            <a:r>
              <a:rPr lang="ru-RU" sz="5200" dirty="0" smtClean="0"/>
              <a:t> (ВИЧ, сердечно-сосудистые заболевания, диабет и др.), а также нанесения непреднамеренных и преднамеренных травм.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chemeClr val="accent6">
                    <a:lumMod val="75000"/>
                  </a:schemeClr>
                </a:solidFill>
              </a:rPr>
              <a:t>Согласно данным Росстата,</a:t>
            </a:r>
            <a:r>
              <a:rPr lang="ru-RU" sz="5200" dirty="0" smtClean="0"/>
              <a:t> в России в 2022 году взято под наблюдение психиатрической службой страны пациентов с диагнозом, установленным впервые, 58,7 тысяч человек.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8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8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800" b="1" dirty="0">
              <a:solidFill>
                <a:srgbClr val="210BA5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4343" y="0"/>
            <a:ext cx="1400175" cy="1057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Понятие психического здоровья </a:t>
            </a:r>
            <a:endParaRPr lang="ru-RU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chemeClr val="accent6">
                    <a:lumMod val="75000"/>
                  </a:schemeClr>
                </a:solidFill>
              </a:rPr>
              <a:t>Психическое здоровье – </a:t>
            </a:r>
            <a:r>
              <a:rPr lang="ru-RU" sz="1700" dirty="0" smtClean="0"/>
              <a:t>это одно из фундаментальных прав каждого человека. Каждый, независимо от того, кто он и где живет, имеет право на обладание наивысшим достижимым уровнем психического здоровья. Существует тесная связь межу психическим и физическим здоровьем.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chemeClr val="accent6">
                    <a:lumMod val="75000"/>
                  </a:schemeClr>
                </a:solidFill>
              </a:rPr>
              <a:t>Основными составляющими здоровья психики являются: </a:t>
            </a:r>
            <a:r>
              <a:rPr lang="ru-RU" sz="1700" dirty="0" smtClean="0"/>
              <a:t>крепкая нервная система, здоровье ума, тела и духа. Оно не обусловлено лишь отсутствием заболевания. Это состояние комплексного благополучия - психологического, эмоционального и социального. Психологическое здоровье влияет на различные вещи, например, на то, как мы чувствуем, думаем и действуем, справляясь с жизненными проблемами, как мы принимаем решения, справляемся со стрессом и строим отношения.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chemeClr val="accent6">
                    <a:lumMod val="75000"/>
                  </a:schemeClr>
                </a:solidFill>
              </a:rPr>
              <a:t>О высокой значимости психического здоровья </a:t>
            </a:r>
            <a:r>
              <a:rPr lang="ru-RU" sz="1700" dirty="0" smtClean="0"/>
              <a:t>можно судить по определению здоровья, данному в Уставе Всемирной организации здравоохранения (ВОЗ): «Здоровье является состоянием полного физического, душевного и социального благополучия, а не только отсутствием болезней и физических дефектов».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chemeClr val="accent6">
                    <a:lumMod val="75000"/>
                  </a:schemeClr>
                </a:solidFill>
              </a:rPr>
              <a:t>Согласно определению ВОЗ, </a:t>
            </a:r>
            <a:r>
              <a:rPr lang="ru-RU" sz="1700" dirty="0" smtClean="0"/>
              <a:t>«</a:t>
            </a:r>
            <a:r>
              <a:rPr lang="ru-RU" sz="1700" b="1" dirty="0" smtClean="0">
                <a:solidFill>
                  <a:schemeClr val="accent6">
                    <a:lumMod val="75000"/>
                  </a:schemeClr>
                </a:solidFill>
              </a:rPr>
              <a:t>Психическое </a:t>
            </a:r>
            <a:r>
              <a:rPr lang="ru-RU" sz="1700" b="1" dirty="0">
                <a:solidFill>
                  <a:schemeClr val="accent6">
                    <a:lumMod val="75000"/>
                  </a:schemeClr>
                </a:solidFill>
              </a:rPr>
              <a:t>здоровье </a:t>
            </a:r>
            <a:r>
              <a:rPr lang="ru-RU" sz="1700" dirty="0"/>
              <a:t>– это состояние психического благополучия, которое позволяет людям справляться со стрессовыми ситуациями в жизни, реализовывать свой потенциал, успешно учиться и работать, а также вносить вклад в жизнь общества. Это неотъемлемый компонент здоровья и благополучия, который лежит в основе наших индивидуальных и коллективных способностей принимать решения, строить отношения и формировать мир, в котором мы живем. Психическое здоровье – это одно из основных прав человека. Кроме того, оно имеет решающее значение для личного, общественного и социально-экономического развития</a:t>
            </a:r>
            <a:r>
              <a:rPr lang="ru-RU" sz="1700" dirty="0" smtClean="0"/>
              <a:t>.»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chemeClr val="accent6">
                    <a:lumMod val="75000"/>
                  </a:schemeClr>
                </a:solidFill>
              </a:rPr>
              <a:t>Психическое здоровье </a:t>
            </a:r>
            <a:r>
              <a:rPr lang="ru-RU" sz="1700" dirty="0" smtClean="0"/>
              <a:t>имеет важное значение на протяжении всей жизни, от детства и подросткового возраста до взрослой жизни и старения.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dirty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4343" y="135924"/>
            <a:ext cx="1400175" cy="921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2543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Детерминанты психического здоровья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5600" b="1" dirty="0">
                <a:solidFill>
                  <a:srgbClr val="C00000"/>
                </a:solidFill>
              </a:rPr>
              <a:t>Детерминанты психического здоровья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chemeClr val="accent6">
                    <a:lumMod val="75000"/>
                  </a:schemeClr>
                </a:solidFill>
              </a:rPr>
              <a:t>Уровень психического здоровья </a:t>
            </a:r>
            <a:r>
              <a:rPr lang="ru-RU" sz="5600" dirty="0"/>
              <a:t>человека в каждый данный момент времени определяется многочисленными социальными, психологическими и биологическими факторами. Так, например, насилие и устойчивое социально-экономическое давление признается фактором риска для психического здоровья. Очевидные фактические данные связаны с сексуальным насилием</a:t>
            </a:r>
            <a:r>
              <a:rPr lang="ru-RU" sz="56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chemeClr val="accent6">
                    <a:lumMod val="75000"/>
                  </a:schemeClr>
                </a:solidFill>
              </a:rPr>
              <a:t>К </a:t>
            </a:r>
            <a:r>
              <a:rPr lang="ru-RU" sz="5600" b="1" dirty="0">
                <a:solidFill>
                  <a:schemeClr val="accent6">
                    <a:lumMod val="75000"/>
                  </a:schemeClr>
                </a:solidFill>
              </a:rPr>
              <a:t>социальным детерминантам психического здоровья </a:t>
            </a:r>
            <a:r>
              <a:rPr lang="ru-RU" sz="5600" dirty="0"/>
              <a:t>относятся такие факторы, как социально-экономическое положение, условия занятости, </a:t>
            </a:r>
            <a:r>
              <a:rPr lang="ru-RU" sz="5600" dirty="0" smtClean="0"/>
              <a:t>стрессовые условия </a:t>
            </a:r>
            <a:r>
              <a:rPr lang="ru-RU" sz="5600" dirty="0"/>
              <a:t>на работе, </a:t>
            </a:r>
            <a:r>
              <a:rPr lang="ru-RU" sz="5600" dirty="0" smtClean="0"/>
              <a:t>социальное отчуждение, нездоровый образ </a:t>
            </a:r>
            <a:r>
              <a:rPr lang="ru-RU" sz="5600" dirty="0"/>
              <a:t>жизни, </a:t>
            </a:r>
            <a:r>
              <a:rPr lang="ru-RU" sz="5600" dirty="0" smtClean="0"/>
              <a:t>физическое нездоровье, </a:t>
            </a:r>
            <a:r>
              <a:rPr lang="ru-RU" sz="5600" dirty="0"/>
              <a:t>гендерная </a:t>
            </a:r>
            <a:r>
              <a:rPr lang="ru-RU" sz="5600" dirty="0" smtClean="0"/>
              <a:t>дискриминация и иные  нарушения </a:t>
            </a:r>
            <a:r>
              <a:rPr lang="ru-RU" sz="5600" dirty="0"/>
              <a:t>прав человека.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chemeClr val="accent6">
                    <a:lumMod val="75000"/>
                  </a:schemeClr>
                </a:solidFill>
              </a:rPr>
              <a:t>Существуют особые </a:t>
            </a:r>
            <a:r>
              <a:rPr lang="ru-RU" sz="5600" b="1" dirty="0">
                <a:solidFill>
                  <a:schemeClr val="accent6">
                    <a:lumMod val="75000"/>
                  </a:schemeClr>
                </a:solidFill>
              </a:rPr>
              <a:t>психологические и личностные факторы</a:t>
            </a:r>
            <a:r>
              <a:rPr lang="ru-RU" sz="5600" dirty="0"/>
              <a:t>, из-за которых люди становятся уязвимыми перед проблемами с психическим здоровьем, такие как эмоциональные навыки, употребление психоактивных веществ. Биологические риски включают генетические факторы. </a:t>
            </a:r>
            <a:endParaRPr lang="ru-RU" sz="5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chemeClr val="accent6">
                    <a:lumMod val="75000"/>
                  </a:schemeClr>
                </a:solidFill>
              </a:rPr>
              <a:t>Росту </a:t>
            </a:r>
            <a:r>
              <a:rPr lang="ru-RU" sz="5600" b="1" dirty="0">
                <a:solidFill>
                  <a:schemeClr val="accent6">
                    <a:lumMod val="75000"/>
                  </a:schemeClr>
                </a:solidFill>
              </a:rPr>
              <a:t>заболеваемости способствуют </a:t>
            </a:r>
            <a:r>
              <a:rPr lang="ru-RU" sz="5600" dirty="0"/>
              <a:t>информационные перегрузки, политические и экономические катаклизмы в </a:t>
            </a:r>
            <a:r>
              <a:rPr lang="ru-RU" sz="5600" dirty="0" smtClean="0"/>
              <a:t>мире, а предвестниками </a:t>
            </a:r>
            <a:r>
              <a:rPr lang="ru-RU" sz="5600" dirty="0"/>
              <a:t>заболеваний являются стрессы</a:t>
            </a:r>
            <a:r>
              <a:rPr lang="ru-RU" sz="56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chemeClr val="accent6">
                    <a:lumMod val="75000"/>
                  </a:schemeClr>
                </a:solidFill>
              </a:rPr>
              <a:t>В </a:t>
            </a:r>
            <a:r>
              <a:rPr lang="ru-RU" sz="5600" b="1" dirty="0">
                <a:solidFill>
                  <a:schemeClr val="accent6">
                    <a:lumMod val="75000"/>
                  </a:schemeClr>
                </a:solidFill>
              </a:rPr>
              <a:t>качестве детерминант психического здоровья городского населения</a:t>
            </a:r>
            <a:r>
              <a:rPr lang="ru-RU" sz="5600" dirty="0"/>
              <a:t> выделяются </a:t>
            </a:r>
            <a:r>
              <a:rPr lang="ru-RU" sz="5600" b="1" dirty="0" smtClean="0">
                <a:solidFill>
                  <a:schemeClr val="accent6">
                    <a:lumMod val="75000"/>
                  </a:schemeClr>
                </a:solidFill>
              </a:rPr>
              <a:t>гигиенические </a:t>
            </a:r>
            <a:r>
              <a:rPr lang="ru-RU" sz="5600" b="1" dirty="0">
                <a:solidFill>
                  <a:schemeClr val="accent6">
                    <a:lumMod val="75000"/>
                  </a:schemeClr>
                </a:solidFill>
              </a:rPr>
              <a:t>факторы</a:t>
            </a:r>
            <a:r>
              <a:rPr lang="ru-RU" sz="5600" dirty="0"/>
              <a:t>: звуковой ландшафт (шумовое загрязнение), уровень загрязнения воздуха, воды, световое загрязнение, особенности городского дизайна (архитектура, особенности застройки и планировки городского пространства), транспортная инфраструктура, жилищные условия. При этом их роль не исключительно негативная, они могут обеспечивать и защиту, компенсирующую воздействие других стрессовых факторов </a:t>
            </a:r>
            <a:r>
              <a:rPr lang="ru-RU" sz="56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chemeClr val="accent6">
                    <a:lumMod val="75000"/>
                  </a:schemeClr>
                </a:solidFill>
              </a:rPr>
              <a:t>Факторы </a:t>
            </a:r>
            <a:r>
              <a:rPr lang="ru-RU" sz="5600" b="1" dirty="0">
                <a:solidFill>
                  <a:schemeClr val="accent6">
                    <a:lumMod val="75000"/>
                  </a:schemeClr>
                </a:solidFill>
              </a:rPr>
              <a:t>риска могут проявляться на всех этапах жизни</a:t>
            </a:r>
            <a:r>
              <a:rPr lang="ru-RU" sz="5600" dirty="0"/>
              <a:t>, но особенно сильное негативное влияние оказывают те из них, которые возникают в важнейшие для развития человека периоды, особенно в раннем детстве. Например, известно, что суровое родительское воспитание и физические наказания подрывают психическое здоровье детей, а издевательства в школе являются одним из основных факторов риска развития нарушений психического здоровья.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ru-RU" sz="5600" dirty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4343" y="135924"/>
            <a:ext cx="1400175" cy="921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6716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Как сохранить психическое здоровье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44595"/>
            <a:ext cx="10515600" cy="4632368"/>
          </a:xfrm>
        </p:spPr>
        <p:txBody>
          <a:bodyPr>
            <a:normAutofit fontScale="25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chemeClr val="accent6">
                    <a:lumMod val="75000"/>
                  </a:schemeClr>
                </a:solidFill>
              </a:rPr>
              <a:t>Для того, чтобы никогда не пришлось столкнуться с психическими заболеваниями</a:t>
            </a:r>
            <a:r>
              <a:rPr lang="ru-RU" sz="5200" dirty="0"/>
              <a:t>, важно не лечить последствия, а предупреждать и предотвращать возможное наступление недуга.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chemeClr val="accent6">
                    <a:lumMod val="75000"/>
                  </a:schemeClr>
                </a:solidFill>
              </a:rPr>
              <a:t>Физическое и психическое состояние человека тесно взаимосвязаны. Существует несколько правил для поддержания здорового тела и духа: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chemeClr val="accent6">
                    <a:lumMod val="75000"/>
                  </a:schemeClr>
                </a:solidFill>
              </a:rPr>
              <a:t>Спорт </a:t>
            </a:r>
            <a:r>
              <a:rPr lang="ru-RU" sz="5200" b="1" dirty="0">
                <a:solidFill>
                  <a:schemeClr val="accent6">
                    <a:lumMod val="75000"/>
                  </a:schemeClr>
                </a:solidFill>
              </a:rPr>
              <a:t>и правильное питание. </a:t>
            </a:r>
            <a:r>
              <a:rPr lang="ru-RU" sz="5200" dirty="0"/>
              <a:t>Сбалансированный рацион и умеренная физическая нагрузка – залог крепких сосудов, нервной системы и сильного иммунитета.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chemeClr val="accent6">
                    <a:lumMod val="75000"/>
                  </a:schemeClr>
                </a:solidFill>
              </a:rPr>
              <a:t>Глубокий </a:t>
            </a:r>
            <a:r>
              <a:rPr lang="ru-RU" sz="5200" b="1" dirty="0">
                <a:solidFill>
                  <a:schemeClr val="accent6">
                    <a:lumMod val="75000"/>
                  </a:schemeClr>
                </a:solidFill>
              </a:rPr>
              <a:t>сон не менее 7-8 часов. </a:t>
            </a:r>
            <a:r>
              <a:rPr lang="ru-RU" sz="5200" dirty="0"/>
              <a:t>Сон способствует быстрому восстановлению организма, а соответственно, большей стойкости к стрессовым ситуациям. Иногда достаточно просто хорошо выспаться, чтобы восстановить психическое </a:t>
            </a:r>
            <a:r>
              <a:rPr lang="ru-RU" sz="5200" dirty="0" smtClean="0"/>
              <a:t>здоровье!</a:t>
            </a:r>
            <a:endParaRPr lang="ru-RU" sz="52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chemeClr val="accent6">
                    <a:lumMod val="75000"/>
                  </a:schemeClr>
                </a:solidFill>
              </a:rPr>
              <a:t>Хобби</a:t>
            </a:r>
            <a:r>
              <a:rPr lang="ru-RU" sz="5200" b="1" dirty="0">
                <a:solidFill>
                  <a:schemeClr val="accent6">
                    <a:lumMod val="75000"/>
                  </a:schemeClr>
                </a:solidFill>
              </a:rPr>
              <a:t>, увлечение по вкусу. </a:t>
            </a:r>
            <a:r>
              <a:rPr lang="ru-RU" sz="5200" dirty="0"/>
              <a:t>Неоднократно доказано, что занятие любимым делом заставляет организм выделять «гормон радости». </a:t>
            </a:r>
            <a:endParaRPr lang="ru-RU" sz="5200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5200" b="1" dirty="0">
                <a:solidFill>
                  <a:schemeClr val="accent6">
                    <a:lumMod val="75000"/>
                  </a:schemeClr>
                </a:solidFill>
              </a:rPr>
              <a:t>Управление своими эмоциями. </a:t>
            </a:r>
            <a:r>
              <a:rPr lang="ru-RU" sz="5200" dirty="0"/>
              <a:t>Умение управлять гневом и негативными эмоциями — важный фактор хорошего психического здоровья и показатель эмоционального интеллекта. Есть определенные приемы (счет от 20 до 0, дыхательные упражнения, методы релаксации), которые можно использовать для борьбы с гневом и раздражительностью, такие как йога и медитация. </a:t>
            </a:r>
            <a:endParaRPr lang="ru-RU" sz="5200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5200" b="1" dirty="0">
                <a:solidFill>
                  <a:schemeClr val="accent6">
                    <a:lumMod val="75000"/>
                  </a:schemeClr>
                </a:solidFill>
              </a:rPr>
              <a:t>Знайте свои слабые места. </a:t>
            </a:r>
            <a:r>
              <a:rPr lang="ru-RU" sz="5200" dirty="0"/>
              <a:t>Если вы знаете, какие ситуации вызывают у вас расстройство или чрезмерную реакцию, это поможет оградить себя от стресса. Вы можете избежать их или попытаться понять, что в них такого, что вас беспокоит.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chemeClr val="accent6">
                    <a:lumMod val="75000"/>
                  </a:schemeClr>
                </a:solidFill>
              </a:rPr>
              <a:t>Общение </a:t>
            </a:r>
            <a:r>
              <a:rPr lang="ru-RU" sz="5200" b="1" dirty="0">
                <a:solidFill>
                  <a:schemeClr val="accent6">
                    <a:lumMod val="75000"/>
                  </a:schemeClr>
                </a:solidFill>
              </a:rPr>
              <a:t>с интересными и позитивными людьми.</a:t>
            </a:r>
            <a:r>
              <a:rPr lang="ru-RU" sz="5200" dirty="0"/>
              <a:t> Положительно настроенный человек заряжает окружающих хорошей, качественной энергией, питая и себя, и других.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chemeClr val="accent6">
                    <a:lumMod val="75000"/>
                  </a:schemeClr>
                </a:solidFill>
              </a:rPr>
              <a:t>Умение </a:t>
            </a:r>
            <a:r>
              <a:rPr lang="ru-RU" sz="5200" b="1" dirty="0">
                <a:solidFill>
                  <a:schemeClr val="accent6">
                    <a:lumMod val="75000"/>
                  </a:schemeClr>
                </a:solidFill>
              </a:rPr>
              <a:t>и возможность выговориться. </a:t>
            </a:r>
            <a:r>
              <a:rPr lang="ru-RU" sz="5200" dirty="0"/>
              <a:t>Вредно скрывать негативные эмоции и замыкаться в себе. Накопленные из года в год обиды, недосказанность, непонимание и стресс могут вылиться в серьезные психические расстройства, последствия которых станут необратимыми и фатальными</a:t>
            </a:r>
            <a:r>
              <a:rPr lang="ru-RU" sz="5200" dirty="0" smtClean="0"/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5200" b="1" dirty="0">
                <a:solidFill>
                  <a:schemeClr val="accent6">
                    <a:lumMod val="75000"/>
                  </a:schemeClr>
                </a:solidFill>
              </a:rPr>
              <a:t>Меняйте мышление с негативного на позитивное.</a:t>
            </a:r>
            <a:r>
              <a:rPr lang="ru-RU" sz="5200" dirty="0"/>
              <a:t> </a:t>
            </a:r>
            <a:r>
              <a:rPr lang="ru-RU" sz="5200" dirty="0" smtClean="0"/>
              <a:t>Нужно </a:t>
            </a:r>
            <a:r>
              <a:rPr lang="ru-RU" sz="5200" dirty="0"/>
              <a:t>прекратить ежедневно накачивать себя отрицательной информацией, перестать критиковать существующие порядки, </a:t>
            </a:r>
            <a:r>
              <a:rPr lang="ru-RU" sz="5200" dirty="0" smtClean="0"/>
              <a:t>сослуживцев </a:t>
            </a:r>
            <a:r>
              <a:rPr lang="ru-RU" sz="5200" dirty="0"/>
              <a:t>и т.д. Учимся замечать и радоваться самым простым вещам: первому весеннему цветку, долгожданному </a:t>
            </a:r>
            <a:r>
              <a:rPr lang="ru-RU" sz="5200" dirty="0" smtClean="0"/>
              <a:t>отпуску, др.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5200" b="1" dirty="0">
                <a:solidFill>
                  <a:schemeClr val="accent6">
                    <a:lumMod val="75000"/>
                  </a:schemeClr>
                </a:solidFill>
              </a:rPr>
              <a:t>Научитесь улыбаться. </a:t>
            </a:r>
            <a:r>
              <a:rPr lang="ru-RU" sz="5200" dirty="0"/>
              <a:t>Не так уж сложно «повесить» на свое лицо «дежурную улыбку вежливости», улыбнуться прохожему, обратившемуся к вам с </a:t>
            </a:r>
            <a:r>
              <a:rPr lang="ru-RU" sz="5200" dirty="0" smtClean="0"/>
              <a:t>вопросом!</a:t>
            </a:r>
            <a:endParaRPr lang="ru-RU" sz="5200" dirty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4343" y="135924"/>
            <a:ext cx="1400175" cy="921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1090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+mn-lt"/>
              </a:rPr>
              <a:t>Традиции</a:t>
            </a:r>
            <a:endParaRPr lang="ru-RU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95168"/>
            <a:ext cx="10515600" cy="4843848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chemeClr val="accent6">
                    <a:lumMod val="75000"/>
                  </a:schemeClr>
                </a:solidFill>
              </a:rPr>
              <a:t>10 октября в </a:t>
            </a:r>
            <a:r>
              <a:rPr lang="ru-RU" sz="5200" b="1" dirty="0">
                <a:solidFill>
                  <a:schemeClr val="accent6">
                    <a:lumMod val="75000"/>
                  </a:schemeClr>
                </a:solidFill>
              </a:rPr>
              <a:t>странах, где </a:t>
            </a:r>
            <a:r>
              <a:rPr lang="ru-RU" sz="5200" b="1" dirty="0" smtClean="0">
                <a:solidFill>
                  <a:schemeClr val="accent6">
                    <a:lumMod val="75000"/>
                  </a:schemeClr>
                </a:solidFill>
              </a:rPr>
              <a:t>отмечают Всемирный день психического здоровья, </a:t>
            </a:r>
            <a:r>
              <a:rPr lang="ru-RU" sz="5200" dirty="0"/>
              <a:t>проводятся мероприятия, </a:t>
            </a:r>
            <a:r>
              <a:rPr lang="ru-RU" sz="5200" dirty="0" smtClean="0"/>
              <a:t>посвященные определенной </a:t>
            </a:r>
            <a:r>
              <a:rPr lang="ru-RU" sz="5200" dirty="0"/>
              <a:t>теме, связанной с психическим </a:t>
            </a:r>
            <a:r>
              <a:rPr lang="ru-RU" sz="5200" dirty="0" smtClean="0"/>
              <a:t>здоровьем</a:t>
            </a:r>
            <a:r>
              <a:rPr lang="ru-RU" sz="5200" dirty="0"/>
              <a:t>:</a:t>
            </a: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chemeClr val="accent6">
                    <a:lumMod val="75000"/>
                  </a:schemeClr>
                </a:solidFill>
              </a:rPr>
              <a:t>На </a:t>
            </a:r>
            <a:r>
              <a:rPr lang="ru-RU" sz="5200" b="1" dirty="0">
                <a:solidFill>
                  <a:schemeClr val="accent6">
                    <a:lumMod val="75000"/>
                  </a:schemeClr>
                </a:solidFill>
              </a:rPr>
              <a:t>разных дискуссионных площадках </a:t>
            </a:r>
            <a:r>
              <a:rPr lang="ru-RU" sz="5200" dirty="0"/>
              <a:t>проходят </a:t>
            </a:r>
            <a:r>
              <a:rPr lang="ru-RU" sz="5200" dirty="0" smtClean="0"/>
              <a:t>конференции и симпозиумы, </a:t>
            </a:r>
            <a:r>
              <a:rPr lang="ru-RU" sz="5200" dirty="0"/>
              <a:t>где предлагаются инновационные методы решения проблем. Психологи обмениваются мнениями, опытом и достижениями своей деятельности.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chemeClr val="accent6">
                    <a:lumMod val="75000"/>
                  </a:schemeClr>
                </a:solidFill>
              </a:rPr>
              <a:t>Работает множество благотворительных фондов</a:t>
            </a:r>
            <a:r>
              <a:rPr lang="ru-RU" sz="5200" dirty="0" smtClean="0"/>
              <a:t>, собирающих средства на лечения больным психическими заболеваниями.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chemeClr val="accent6">
                    <a:lumMod val="75000"/>
                  </a:schemeClr>
                </a:solidFill>
              </a:rPr>
              <a:t>В </a:t>
            </a:r>
            <a:r>
              <a:rPr lang="ru-RU" sz="5200" b="1" dirty="0">
                <a:solidFill>
                  <a:schemeClr val="accent6">
                    <a:lumMod val="75000"/>
                  </a:schemeClr>
                </a:solidFill>
              </a:rPr>
              <a:t>учебных заведениях </a:t>
            </a:r>
            <a:r>
              <a:rPr lang="ru-RU" sz="5200" dirty="0"/>
              <a:t>проходят открытые уроки и встречи со специалистами, которые рассказывают о способах сокращения риска приобретения </a:t>
            </a:r>
            <a:r>
              <a:rPr lang="ru-RU" sz="5200" dirty="0" smtClean="0"/>
              <a:t>психических </a:t>
            </a:r>
            <a:r>
              <a:rPr lang="ru-RU" sz="5200" dirty="0"/>
              <a:t>заболеваний. </a:t>
            </a: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chemeClr val="accent6">
                    <a:lumMod val="75000"/>
                  </a:schemeClr>
                </a:solidFill>
              </a:rPr>
              <a:t>На </a:t>
            </a:r>
            <a:r>
              <a:rPr lang="ru-RU" sz="5200" b="1" dirty="0">
                <a:solidFill>
                  <a:schemeClr val="accent6">
                    <a:lumMod val="75000"/>
                  </a:schemeClr>
                </a:solidFill>
              </a:rPr>
              <a:t>стендах в учреждениях </a:t>
            </a:r>
            <a:r>
              <a:rPr lang="ru-RU" sz="5200" b="1" dirty="0" smtClean="0">
                <a:solidFill>
                  <a:schemeClr val="accent6">
                    <a:lumMod val="75000"/>
                  </a:schemeClr>
                </a:solidFill>
              </a:rPr>
              <a:t>здравоохранения </a:t>
            </a:r>
            <a:r>
              <a:rPr lang="ru-RU" sz="5200" dirty="0" smtClean="0"/>
              <a:t>представлены </a:t>
            </a:r>
            <a:r>
              <a:rPr lang="ru-RU" sz="5200" dirty="0"/>
              <a:t>вниманию посетителей брошюры и журналы с интересными материалами по </a:t>
            </a:r>
            <a:r>
              <a:rPr lang="ru-RU" sz="5200" dirty="0" smtClean="0"/>
              <a:t>недопущению </a:t>
            </a:r>
            <a:r>
              <a:rPr lang="ru-RU" sz="5200" dirty="0"/>
              <a:t>и преодолению </a:t>
            </a:r>
            <a:r>
              <a:rPr lang="ru-RU" sz="5200" dirty="0" smtClean="0"/>
              <a:t>психических недугов.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chemeClr val="accent6">
                    <a:lumMod val="75000"/>
                  </a:schemeClr>
                </a:solidFill>
              </a:rPr>
              <a:t>Организуют </a:t>
            </a:r>
            <a:r>
              <a:rPr lang="ru-RU" sz="5200" b="1" dirty="0">
                <a:solidFill>
                  <a:schemeClr val="accent6">
                    <a:lumMod val="75000"/>
                  </a:schemeClr>
                </a:solidFill>
              </a:rPr>
              <a:t>горячую линию </a:t>
            </a:r>
            <a:r>
              <a:rPr lang="ru-RU" sz="5200" dirty="0"/>
              <a:t>для ответов на вопросы, связанные с психическим </a:t>
            </a:r>
            <a:r>
              <a:rPr lang="ru-RU" sz="5200" dirty="0" smtClean="0"/>
              <a:t>здоровьем, </a:t>
            </a:r>
            <a:r>
              <a:rPr lang="ru-RU" sz="5200" dirty="0"/>
              <a:t>с участием врача-психиатра.</a:t>
            </a: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>
                <a:solidFill>
                  <a:schemeClr val="accent6">
                    <a:lumMod val="75000"/>
                  </a:schemeClr>
                </a:solidFill>
              </a:rPr>
              <a:t>Популярными </a:t>
            </a:r>
            <a:r>
              <a:rPr lang="ru-RU" sz="5200" dirty="0"/>
              <a:t>стали тренинги личностного роста.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chemeClr val="accent6">
                    <a:lumMod val="75000"/>
                  </a:schemeClr>
                </a:solidFill>
              </a:rPr>
              <a:t>Особое внимание уделяется детям и подросткам.</a:t>
            </a:r>
            <a:r>
              <a:rPr lang="ru-RU" sz="5200" dirty="0"/>
              <a:t> Для них организовываются всевозможные развлекательные игры и викторины, которые должны поднять настроение и направить каждого ребенка на восприятие окружающего мира только в положительных ярких красках. </a:t>
            </a: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chemeClr val="accent6">
                    <a:lumMod val="75000"/>
                  </a:schemeClr>
                </a:solidFill>
              </a:rPr>
              <a:t>К </a:t>
            </a:r>
            <a:r>
              <a:rPr lang="ru-RU" sz="5200" b="1" dirty="0">
                <a:solidFill>
                  <a:schemeClr val="accent6">
                    <a:lumMod val="75000"/>
                  </a:schemeClr>
                </a:solidFill>
              </a:rPr>
              <a:t>этому </a:t>
            </a:r>
            <a:r>
              <a:rPr lang="ru-RU" sz="5200" b="1" dirty="0" smtClean="0">
                <a:solidFill>
                  <a:schemeClr val="accent6">
                    <a:lumMod val="75000"/>
                  </a:schemeClr>
                </a:solidFill>
              </a:rPr>
              <a:t>Дню </a:t>
            </a:r>
            <a:r>
              <a:rPr lang="ru-RU" sz="5200" dirty="0"/>
              <a:t>издаются тематические журналы международных психиатрических организаций, рассылаются обращения в правительственные структуры и органы здравоохранения, призывающие принять участие в международном движении.</a:t>
            </a:r>
            <a:endParaRPr lang="ru-RU" sz="5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chemeClr val="accent6">
                    <a:lumMod val="75000"/>
                  </a:schemeClr>
                </a:solidFill>
              </a:rPr>
              <a:t>Чтобы </a:t>
            </a:r>
            <a:r>
              <a:rPr lang="ru-RU" sz="5200" b="1" dirty="0">
                <a:solidFill>
                  <a:schemeClr val="accent6">
                    <a:lumMod val="75000"/>
                  </a:schemeClr>
                </a:solidFill>
              </a:rPr>
              <a:t>обратить внимание </a:t>
            </a:r>
            <a:r>
              <a:rPr lang="ru-RU" sz="5200" dirty="0"/>
              <a:t>правительственных структур, общественных и профессиональных организаций к проблемам, существующим в отечественной психиатрии, в </a:t>
            </a:r>
            <a:r>
              <a:rPr lang="ru-RU" sz="5200" dirty="0" smtClean="0"/>
              <a:t>России проводится </a:t>
            </a:r>
            <a:r>
              <a:rPr lang="ru-RU" sz="5200" dirty="0"/>
              <a:t>ежегодный конкурс в честь подвижничества в области душевного </a:t>
            </a:r>
            <a:r>
              <a:rPr lang="ru-RU" sz="5200" dirty="0" smtClean="0"/>
              <a:t>здоровья «За  </a:t>
            </a:r>
            <a:r>
              <a:rPr lang="ru-RU" sz="5200" dirty="0"/>
              <a:t>самоотверженность в области душевного здоровья</a:t>
            </a:r>
            <a:r>
              <a:rPr lang="ru-RU" sz="5200" dirty="0" smtClean="0"/>
              <a:t>».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chemeClr val="accent6">
                    <a:lumMod val="75000"/>
                  </a:schemeClr>
                </a:solidFill>
              </a:rPr>
              <a:t>В России </a:t>
            </a:r>
            <a:r>
              <a:rPr lang="ru-RU" sz="5200" dirty="0" smtClean="0"/>
              <a:t>в честь Всемирного дня психического здоровья проводят </a:t>
            </a:r>
            <a:r>
              <a:rPr lang="ru-RU" sz="5200" b="1" dirty="0" smtClean="0">
                <a:solidFill>
                  <a:schemeClr val="accent6">
                    <a:lumMod val="75000"/>
                  </a:schemeClr>
                </a:solidFill>
              </a:rPr>
              <a:t>Неделю сохранения психического здоровья с 7 по 13 октября 2024 года.</a:t>
            </a:r>
            <a:endParaRPr lang="ru-RU" sz="52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ru-RU" sz="5200" dirty="0" smtClean="0"/>
          </a:p>
          <a:p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4343" y="135924"/>
            <a:ext cx="1400175" cy="921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6827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5462" y="281355"/>
            <a:ext cx="10738338" cy="129246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+mn-lt"/>
              </a:rPr>
              <a:t>Интересные факты</a:t>
            </a:r>
            <a:endParaRPr lang="ru-RU" sz="4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7539" y="1692876"/>
            <a:ext cx="11324492" cy="4813432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chemeClr val="accent6">
                    <a:lumMod val="75000"/>
                  </a:schemeClr>
                </a:solidFill>
              </a:rPr>
              <a:t>Почти </a:t>
            </a:r>
            <a:r>
              <a:rPr lang="ru-RU" sz="5600" b="1" dirty="0">
                <a:solidFill>
                  <a:schemeClr val="accent6">
                    <a:lumMod val="75000"/>
                  </a:schemeClr>
                </a:solidFill>
              </a:rPr>
              <a:t>все люди</a:t>
            </a:r>
            <a:r>
              <a:rPr lang="ru-RU" sz="5600" dirty="0"/>
              <a:t>, пострадавшие от чрезвычайных ситуаций, испытывают психологический стресс, выраженность которого у большинства людей с течением времени снижается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chemeClr val="accent6">
                    <a:lumMod val="75000"/>
                  </a:schemeClr>
                </a:solidFill>
              </a:rPr>
              <a:t>У </a:t>
            </a:r>
            <a:r>
              <a:rPr lang="ru-RU" sz="5600" b="1" dirty="0">
                <a:solidFill>
                  <a:schemeClr val="accent6">
                    <a:lumMod val="75000"/>
                  </a:schemeClr>
                </a:solidFill>
              </a:rPr>
              <a:t>каждого пятого (22%) человека</a:t>
            </a:r>
            <a:r>
              <a:rPr lang="ru-RU" sz="5600" dirty="0"/>
              <a:t>, в последние 10 лет пережившего войну или другие вооруженные конфликты, развивается депрессия, тревожное расстройство, посттравматическое стрессовое расстройство, биполярное расстройство или шизофрения</a:t>
            </a:r>
            <a:r>
              <a:rPr lang="ru-RU" sz="56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chemeClr val="accent6">
                    <a:lumMod val="75000"/>
                  </a:schemeClr>
                </a:solidFill>
              </a:rPr>
              <a:t>Исследования </a:t>
            </a:r>
            <a:r>
              <a:rPr lang="ru-RU" sz="5600" b="1" dirty="0">
                <a:solidFill>
                  <a:schemeClr val="accent6">
                    <a:lumMod val="75000"/>
                  </a:schemeClr>
                </a:solidFill>
              </a:rPr>
              <a:t>специалистов в </a:t>
            </a:r>
            <a:r>
              <a:rPr lang="ru-RU" sz="5600" b="1" dirty="0" smtClean="0">
                <a:solidFill>
                  <a:schemeClr val="accent6">
                    <a:lumMod val="75000"/>
                  </a:schemeClr>
                </a:solidFill>
              </a:rPr>
              <a:t>области психиатрии </a:t>
            </a:r>
            <a:r>
              <a:rPr lang="ru-RU" sz="5600" dirty="0"/>
              <a:t>показали, что расстройства психики чаще возникают у молодого населения (в возрасте от 15 до 24 лет). Причем в Канаде преждевременная смертность и инвалидность от этих причин занимает 2-е место.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chemeClr val="accent6">
                    <a:lumMod val="75000"/>
                  </a:schemeClr>
                </a:solidFill>
              </a:rPr>
              <a:t>Исследования национального института </a:t>
            </a:r>
            <a:r>
              <a:rPr lang="ru-RU" sz="5600" dirty="0"/>
              <a:t>психического здоровья показали, что почти 18,6% (43,7 миллиона) взрослого населения Америки в возрасте от 18 лет имеют психические заболевания. Кроме </a:t>
            </a:r>
            <a:r>
              <a:rPr lang="ru-RU" sz="5600" dirty="0" smtClean="0"/>
              <a:t>того</a:t>
            </a:r>
            <a:r>
              <a:rPr lang="ru-RU" sz="5600" dirty="0"/>
              <a:t>, почти 46,3% подростков в возрасте от 13 до 18 лет могут пострадать от этих расстройств в определенные моменты жизни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chemeClr val="accent6">
                    <a:lumMod val="75000"/>
                  </a:schemeClr>
                </a:solidFill>
              </a:rPr>
              <a:t>Последние исследования </a:t>
            </a:r>
            <a:r>
              <a:rPr lang="ru-RU" sz="5600" dirty="0"/>
              <a:t>показали, что увеличение формы твердого нёба может привести к развитию шизофрении.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chemeClr val="accent6">
                    <a:lumMod val="75000"/>
                  </a:schemeClr>
                </a:solidFill>
              </a:rPr>
              <a:t>К 2030 г. каждый шестой житель нашей планеты </a:t>
            </a:r>
            <a:r>
              <a:rPr lang="ru-RU" sz="5600" dirty="0"/>
              <a:t>будет иметь возраст 60 лет или старше. При этом, примерно 14% пожилых людей в  этом возрасте страдают каким-либо психическим расстройством.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/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b="1" dirty="0" smtClean="0">
                <a:solidFill>
                  <a:srgbClr val="C00000"/>
                </a:solidFill>
              </a:rPr>
              <a:t>  </a:t>
            </a: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b="1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4343" y="135924"/>
            <a:ext cx="1400175" cy="921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88974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3465</TotalTime>
  <Words>2244</Words>
  <Application>Microsoft Office PowerPoint</Application>
  <PresentationFormat>Произвольный</PresentationFormat>
  <Paragraphs>133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Всемирный день психического  здоровья</vt:lpstr>
      <vt:lpstr>История праздника     </vt:lpstr>
      <vt:lpstr>Актуальность учреждения и проведения  Всемирного дня психического здоровья</vt:lpstr>
      <vt:lpstr>Понятие психического здоровья </vt:lpstr>
      <vt:lpstr>Детерминанты психического здоровья</vt:lpstr>
      <vt:lpstr>Как сохранить психическое здоровье</vt:lpstr>
      <vt:lpstr>Традиции</vt:lpstr>
      <vt:lpstr>Интересные факты</vt:lpstr>
      <vt:lpstr>Список литературы по лечению и профилактике психических заболеваний, находящейся в фонде библиотеки ГООАУ ДПО « 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235</cp:revision>
  <cp:lastPrinted>2024-09-25T10:22:50Z</cp:lastPrinted>
  <dcterms:created xsi:type="dcterms:W3CDTF">2019-04-11T10:45:24Z</dcterms:created>
  <dcterms:modified xsi:type="dcterms:W3CDTF">2024-10-04T09:55:23Z</dcterms:modified>
</cp:coreProperties>
</file>