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4" r:id="rId2"/>
    <p:sldId id="257" r:id="rId3"/>
    <p:sldId id="266" r:id="rId4"/>
    <p:sldId id="273" r:id="rId5"/>
    <p:sldId id="282" r:id="rId6"/>
    <p:sldId id="276" r:id="rId7"/>
    <p:sldId id="277" r:id="rId8"/>
    <p:sldId id="285" r:id="rId9"/>
    <p:sldId id="279" r:id="rId10"/>
    <p:sldId id="272" r:id="rId11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0BA5"/>
    <a:srgbClr val="003BB0"/>
    <a:srgbClr val="2F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12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73" y="741405"/>
            <a:ext cx="10607803" cy="5303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659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</a:t>
            </a:r>
            <a:r>
              <a:rPr lang="ru-RU" sz="3600" b="1" smtClean="0">
                <a:solidFill>
                  <a:srgbClr val="C00000"/>
                </a:solidFill>
                <a:latin typeface="+mn-lt"/>
              </a:rPr>
              <a:t>профилактике ССЗ,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0"/>
            <a:ext cx="10515600" cy="417159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4800" dirty="0" smtClean="0"/>
              <a:t>Вебер </a:t>
            </a:r>
            <a:r>
              <a:rPr lang="ru-RU" sz="4800" dirty="0"/>
              <a:t>В. Р. </a:t>
            </a:r>
            <a:r>
              <a:rPr lang="ru-RU" sz="4800" dirty="0" smtClean="0"/>
              <a:t> </a:t>
            </a:r>
            <a:r>
              <a:rPr lang="ru-RU" sz="4800" dirty="0"/>
              <a:t>[и др.]. Пропедевтика внутренних болезней. В 2 ч. Часть 1 : учебник и практикум для </a:t>
            </a:r>
            <a:r>
              <a:rPr lang="ru-RU" sz="4800" dirty="0" smtClean="0"/>
              <a:t>вузов. </a:t>
            </a:r>
            <a:r>
              <a:rPr lang="ru-RU" sz="4800" dirty="0"/>
              <a:t>– М.: Юрайт, </a:t>
            </a:r>
            <a:r>
              <a:rPr lang="ru-RU" sz="4800" dirty="0" smtClean="0"/>
              <a:t>2024. </a:t>
            </a:r>
            <a:r>
              <a:rPr lang="ru-RU" sz="4800" dirty="0"/>
              <a:t>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 smtClean="0"/>
              <a:t>под </a:t>
            </a:r>
            <a:r>
              <a:rPr lang="ru-RU" sz="4800" dirty="0"/>
              <a:t>редакцией Г. И. Чувакова. </a:t>
            </a:r>
            <a:r>
              <a:rPr lang="ru-RU" sz="4800" dirty="0" smtClean="0"/>
              <a:t>Основы </a:t>
            </a:r>
            <a:r>
              <a:rPr lang="ru-RU" sz="4800" dirty="0"/>
              <a:t>сестринского дела : учебник и практикум для </a:t>
            </a:r>
            <a:r>
              <a:rPr lang="ru-RU" sz="4800" dirty="0" smtClean="0"/>
              <a:t>вузов — </a:t>
            </a:r>
            <a:r>
              <a:rPr lang="ru-RU" sz="4800" dirty="0"/>
              <a:t>3-е изд., перераб. и доп. — М.: Юрайт, 2024. 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/>
              <a:t>В. Н. Петров, В. А. Лапотников, В. Л. Эмануэль, Н. Г. </a:t>
            </a:r>
            <a:r>
              <a:rPr lang="ru-RU" sz="4800" dirty="0" smtClean="0"/>
              <a:t>Петрова. Сестринское </a:t>
            </a:r>
            <a:r>
              <a:rPr lang="ru-RU" sz="4800" dirty="0"/>
              <a:t>дело в терапии : учебник для среднего профессионального образования — </a:t>
            </a:r>
            <a:r>
              <a:rPr lang="ru-RU" sz="4800" dirty="0" smtClean="0"/>
              <a:t>2-е </a:t>
            </a:r>
            <a:r>
              <a:rPr lang="ru-RU" sz="4800" dirty="0"/>
              <a:t>изд., испр. и доп. — </a:t>
            </a:r>
            <a:r>
              <a:rPr lang="ru-RU" sz="4800" dirty="0" smtClean="0"/>
              <a:t>М</a:t>
            </a:r>
            <a:r>
              <a:rPr lang="ru-RU" sz="4800" dirty="0"/>
              <a:t>.: Юрайт, 2024. 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/>
              <a:t>Кадыков, В. А.  Оказание доврачебной медицинской помощи при неотложных и экстренных состояниях : учебное пособие для среднего профессионального образования / В. А. Кадыков, Е. М. Мохов, А. М. Морозов. — 3-е изд., перераб. и доп. — Москва : Издательство Юрайт, 2024</a:t>
            </a:r>
            <a:r>
              <a:rPr lang="ru-RU" sz="4800" dirty="0" smtClean="0"/>
              <a:t>.</a:t>
            </a:r>
          </a:p>
          <a:p>
            <a:pPr algn="just"/>
            <a:r>
              <a:rPr lang="ru-RU" sz="4800" dirty="0"/>
              <a:t>Лычев В.Г., Карманова В.К. Сестринское дело в терапии. С курсом первичной медицинской помощи. Учебное пособие. — М.: ФОРУМ, </a:t>
            </a:r>
            <a:r>
              <a:rPr lang="ru-RU" sz="4800" dirty="0" smtClean="0"/>
              <a:t>2013</a:t>
            </a:r>
          </a:p>
          <a:p>
            <a:pPr algn="just"/>
            <a:r>
              <a:rPr lang="ru-RU" sz="4800" dirty="0"/>
              <a:t>Смолева Э.В. и др. Справочник фельдшера общей </a:t>
            </a:r>
            <a:r>
              <a:rPr lang="ru-RU" sz="4800" dirty="0" smtClean="0"/>
              <a:t>практики. </a:t>
            </a:r>
            <a:r>
              <a:rPr lang="ru-RU" sz="4800" dirty="0"/>
              <a:t>— Ростов н/Д.: Феникс, </a:t>
            </a:r>
            <a:r>
              <a:rPr lang="ru-RU" sz="4800" dirty="0" smtClean="0"/>
              <a:t>2012</a:t>
            </a:r>
            <a:endParaRPr lang="ru-RU" sz="4800" dirty="0"/>
          </a:p>
          <a:p>
            <a:pPr algn="just"/>
            <a:r>
              <a:rPr lang="ru-RU" sz="4800" dirty="0" smtClean="0"/>
              <a:t>Багненко </a:t>
            </a:r>
            <a:r>
              <a:rPr lang="ru-RU" sz="4800" dirty="0"/>
              <a:t>С.Ф., Верткина А.Л. и др. Руководство по скорой медицинской помощи. — М.: ГЕОТАР-Медиа, </a:t>
            </a:r>
            <a:r>
              <a:rPr lang="ru-RU" sz="4800" dirty="0" smtClean="0"/>
              <a:t>2009</a:t>
            </a:r>
          </a:p>
          <a:p>
            <a:pPr algn="just"/>
            <a:r>
              <a:rPr lang="ru-RU" sz="4800" dirty="0"/>
              <a:t>Приходько А.Г. Лучевая  диагностика в кардиологии и пульмонологии. Лучевая терапия. Лекции для студентов . — Ростов н/Д.: Феникс, </a:t>
            </a:r>
            <a:r>
              <a:rPr lang="ru-RU" sz="4800" dirty="0" smtClean="0"/>
              <a:t>2008</a:t>
            </a:r>
          </a:p>
          <a:p>
            <a:pPr algn="just"/>
            <a:r>
              <a:rPr lang="ru-RU" sz="4800" dirty="0"/>
              <a:t>Оганов Р.Г., Хальфин Р.А. Руководство по медицинской </a:t>
            </a:r>
            <a:r>
              <a:rPr lang="ru-RU" sz="4800" dirty="0" smtClean="0"/>
              <a:t>профилактике. </a:t>
            </a:r>
            <a:r>
              <a:rPr lang="ru-RU" sz="4800" dirty="0"/>
              <a:t>— М.: ГЕОТАР-Медиа, 2007</a:t>
            </a:r>
          </a:p>
          <a:p>
            <a:pPr algn="just"/>
            <a:r>
              <a:rPr lang="ru-RU" sz="4800" dirty="0" smtClean="0"/>
              <a:t>Никитин </a:t>
            </a:r>
            <a:r>
              <a:rPr lang="ru-RU" sz="4800" dirty="0"/>
              <a:t>Ю.П., Чернышов В.М. Руководство для средних медицинских работников. — М.: ГЕОТАР-Медиа, 2007</a:t>
            </a:r>
          </a:p>
          <a:p>
            <a:pPr algn="just"/>
            <a:r>
              <a:rPr lang="ru-RU" sz="4800" dirty="0" smtClean="0"/>
              <a:t>Аскеров </a:t>
            </a:r>
            <a:r>
              <a:rPr lang="ru-RU" sz="4800" dirty="0"/>
              <a:t>Э., </a:t>
            </a:r>
            <a:r>
              <a:rPr lang="ru-RU" sz="4800" dirty="0" smtClean="0"/>
              <a:t>Уткана </a:t>
            </a:r>
            <a:r>
              <a:rPr lang="ru-RU" sz="4800" dirty="0"/>
              <a:t>В., </a:t>
            </a:r>
            <a:r>
              <a:rPr lang="ru-RU" sz="4800" dirty="0" smtClean="0"/>
              <a:t>Филич </a:t>
            </a:r>
            <a:r>
              <a:rPr lang="ru-RU" sz="4800" dirty="0"/>
              <a:t>А., </a:t>
            </a:r>
            <a:r>
              <a:rPr lang="ru-RU" sz="4800" dirty="0" smtClean="0"/>
              <a:t>Фисюк </a:t>
            </a:r>
            <a:r>
              <a:rPr lang="ru-RU" sz="4800" dirty="0"/>
              <a:t>Е.  Современные представления о развитии </a:t>
            </a:r>
            <a:r>
              <a:rPr lang="ru-RU" sz="4800" dirty="0" smtClean="0"/>
              <a:t>атеросклероза.  </a:t>
            </a:r>
            <a:r>
              <a:rPr lang="ru-RU" sz="4800" dirty="0"/>
              <a:t>// Медицинская сестра. – </a:t>
            </a:r>
            <a:r>
              <a:rPr lang="ru-RU" sz="4800" dirty="0" smtClean="0"/>
              <a:t>2024. - № 3</a:t>
            </a:r>
          </a:p>
          <a:p>
            <a:pPr algn="just"/>
            <a:r>
              <a:rPr lang="ru-RU" sz="4800" dirty="0" smtClean="0"/>
              <a:t>Градская </a:t>
            </a:r>
            <a:r>
              <a:rPr lang="ru-RU" sz="4800" dirty="0"/>
              <a:t>А. Влияние ишемической болезни сердца и коморбидной патологии на качество жизни больных пожилого </a:t>
            </a:r>
            <a:r>
              <a:rPr lang="ru-RU" sz="4800" dirty="0" smtClean="0"/>
              <a:t>возраста. </a:t>
            </a:r>
            <a:r>
              <a:rPr lang="ru-RU" sz="4800" dirty="0"/>
              <a:t>// Медицинская сестра. – 2022. - № </a:t>
            </a:r>
            <a:r>
              <a:rPr lang="ru-RU" sz="4800" dirty="0" smtClean="0"/>
              <a:t>7.</a:t>
            </a:r>
          </a:p>
          <a:p>
            <a:pPr algn="just"/>
            <a:r>
              <a:rPr lang="ru-RU" sz="4800" dirty="0"/>
              <a:t> </a:t>
            </a:r>
            <a:r>
              <a:rPr lang="ru-RU" sz="4800" dirty="0" smtClean="0"/>
              <a:t>Чернушенко </a:t>
            </a:r>
            <a:r>
              <a:rPr lang="ru-RU" sz="4800" dirty="0"/>
              <a:t>Т. Как спасти жизнь пациенту, или Инфаркт миокарда в амбулаторной практике – тактика </a:t>
            </a:r>
            <a:r>
              <a:rPr lang="ru-RU" sz="4800" dirty="0" smtClean="0"/>
              <a:t>врача-терапевта. </a:t>
            </a:r>
            <a:r>
              <a:rPr lang="ru-RU" sz="4800" dirty="0"/>
              <a:t>// Упр-е качеством в </a:t>
            </a:r>
            <a:r>
              <a:rPr lang="ru-RU" sz="4800" dirty="0" smtClean="0"/>
              <a:t>здравоохранении. – 2024. - № 5</a:t>
            </a:r>
            <a:endParaRPr lang="ru-RU" sz="4800" dirty="0"/>
          </a:p>
          <a:p>
            <a:pPr algn="just"/>
            <a:r>
              <a:rPr lang="ru-RU" sz="4800" dirty="0" smtClean="0"/>
              <a:t>Алилова </a:t>
            </a:r>
            <a:r>
              <a:rPr lang="ru-RU" sz="4800" dirty="0"/>
              <a:t>У., </a:t>
            </a:r>
            <a:r>
              <a:rPr lang="ru-RU" sz="4800" dirty="0" smtClean="0"/>
              <a:t>Скворцов В</a:t>
            </a:r>
            <a:r>
              <a:rPr lang="ru-RU" sz="4800" dirty="0"/>
              <a:t>. и др. Синдром артериальной </a:t>
            </a:r>
            <a:r>
              <a:rPr lang="ru-RU" sz="4800" dirty="0" smtClean="0"/>
              <a:t>гипертензии. // </a:t>
            </a:r>
            <a:r>
              <a:rPr lang="ru-RU" sz="4800" dirty="0"/>
              <a:t>Медицинская сестра. – </a:t>
            </a:r>
            <a:r>
              <a:rPr lang="ru-RU" sz="4800" dirty="0" smtClean="0"/>
              <a:t>2022. </a:t>
            </a:r>
            <a:r>
              <a:rPr lang="ru-RU" sz="4800" dirty="0"/>
              <a:t>- № 1. </a:t>
            </a:r>
          </a:p>
          <a:p>
            <a:pPr algn="just"/>
            <a:endParaRPr lang="ru-RU" sz="4800" dirty="0" smtClean="0"/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сердца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210BA5"/>
                </a:solidFill>
              </a:rPr>
              <a:t>Всемирный </a:t>
            </a:r>
            <a:r>
              <a:rPr lang="ru-RU" sz="2000" b="1" dirty="0">
                <a:solidFill>
                  <a:srgbClr val="210BA5"/>
                </a:solidFill>
              </a:rPr>
              <a:t>день </a:t>
            </a:r>
            <a:r>
              <a:rPr lang="ru-RU" sz="2000" b="1" dirty="0" smtClean="0">
                <a:solidFill>
                  <a:srgbClr val="210BA5"/>
                </a:solidFill>
              </a:rPr>
              <a:t>сердца </a:t>
            </a:r>
            <a:r>
              <a:rPr lang="en-US" sz="2000" b="1" dirty="0" smtClean="0">
                <a:solidFill>
                  <a:srgbClr val="210BA5"/>
                </a:solidFill>
              </a:rPr>
              <a:t>(World Heart </a:t>
            </a:r>
            <a:r>
              <a:rPr lang="en-US" sz="2000" b="1" dirty="0">
                <a:solidFill>
                  <a:srgbClr val="210BA5"/>
                </a:solidFill>
              </a:rPr>
              <a:t>Day</a:t>
            </a:r>
            <a:r>
              <a:rPr lang="en-US" sz="2000" dirty="0"/>
              <a:t>) </a:t>
            </a:r>
            <a:r>
              <a:rPr lang="ru-RU" sz="2000" dirty="0"/>
              <a:t>отмечается </a:t>
            </a:r>
            <a:r>
              <a:rPr lang="ru-RU" sz="2000" dirty="0" smtClean="0"/>
              <a:t>ежегодно </a:t>
            </a:r>
            <a:r>
              <a:rPr lang="en-US" sz="2000" b="1" dirty="0" smtClean="0">
                <a:solidFill>
                  <a:srgbClr val="210BA5"/>
                </a:solidFill>
              </a:rPr>
              <a:t>29 </a:t>
            </a:r>
            <a:r>
              <a:rPr lang="ru-RU" sz="2000" b="1" dirty="0" smtClean="0">
                <a:solidFill>
                  <a:srgbClr val="210BA5"/>
                </a:solidFill>
              </a:rPr>
              <a:t>сентября</a:t>
            </a:r>
            <a:r>
              <a:rPr lang="ru-RU" sz="2000" b="1" dirty="0">
                <a:solidFill>
                  <a:srgbClr val="210BA5"/>
                </a:solidFill>
              </a:rPr>
              <a:t>,</a:t>
            </a:r>
            <a:r>
              <a:rPr lang="ru-RU" sz="2000" dirty="0" smtClean="0"/>
              <a:t>  праздник учрежден по инициативе </a:t>
            </a:r>
            <a:r>
              <a:rPr lang="ru-RU" sz="2000" b="1" dirty="0" smtClean="0">
                <a:solidFill>
                  <a:srgbClr val="210BA5"/>
                </a:solidFill>
              </a:rPr>
              <a:t>Всемирной федерации сердца </a:t>
            </a:r>
            <a:r>
              <a:rPr lang="ru-RU" sz="2000" b="1" dirty="0">
                <a:solidFill>
                  <a:srgbClr val="210BA5"/>
                </a:solidFill>
              </a:rPr>
              <a:t>(</a:t>
            </a:r>
            <a:r>
              <a:rPr lang="en-US" sz="2000" b="1" dirty="0">
                <a:solidFill>
                  <a:srgbClr val="210BA5"/>
                </a:solidFill>
              </a:rPr>
              <a:t>World </a:t>
            </a:r>
            <a:r>
              <a:rPr lang="en-US" sz="2000" b="1" dirty="0" smtClean="0">
                <a:solidFill>
                  <a:srgbClr val="210BA5"/>
                </a:solidFill>
              </a:rPr>
              <a:t>Heart Federation</a:t>
            </a:r>
            <a:r>
              <a:rPr lang="ru-RU" sz="2000" b="1" dirty="0" smtClean="0">
                <a:solidFill>
                  <a:srgbClr val="210BA5"/>
                </a:solidFill>
              </a:rPr>
              <a:t>).</a:t>
            </a:r>
            <a:endParaRPr lang="en-US" sz="2000" b="1" dirty="0" smtClean="0">
              <a:solidFill>
                <a:srgbClr val="210BA5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210BA5"/>
                </a:solidFill>
              </a:rPr>
              <a:t>Всемирный день сердца проводится под девизом </a:t>
            </a:r>
            <a:r>
              <a:rPr lang="ru-RU" sz="2000" b="1" dirty="0">
                <a:solidFill>
                  <a:srgbClr val="C00000"/>
                </a:solidFill>
              </a:rPr>
              <a:t>«Сердце для жизни».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</a:rPr>
              <a:t>Цель мероприятий, </a:t>
            </a:r>
            <a:r>
              <a:rPr lang="ru-RU" sz="2000" b="1" dirty="0">
                <a:solidFill>
                  <a:srgbClr val="C00000"/>
                </a:solidFill>
              </a:rPr>
              <a:t>проводимых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в рамках Всемирного дня </a:t>
            </a:r>
            <a:r>
              <a:rPr lang="ru-RU" sz="2000" b="1" dirty="0" smtClean="0">
                <a:solidFill>
                  <a:srgbClr val="C00000"/>
                </a:solidFill>
              </a:rPr>
              <a:t>сердца: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rgbClr val="210BA5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210BA5"/>
                </a:solidFill>
              </a:rPr>
              <a:t>повысить </a:t>
            </a:r>
            <a:r>
              <a:rPr lang="ru-RU" sz="2000" b="1" dirty="0">
                <a:solidFill>
                  <a:srgbClr val="210BA5"/>
                </a:solidFill>
              </a:rPr>
              <a:t>осознание в обществе </a:t>
            </a:r>
            <a:r>
              <a:rPr lang="ru-RU" sz="2000" dirty="0"/>
              <a:t>опасности, которая вызвана эпидемией сердечно-сосудистых заболеваний в мире; </a:t>
            </a:r>
            <a:endParaRPr lang="ru-RU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210BA5"/>
                </a:solidFill>
              </a:rPr>
              <a:t>инициировать </a:t>
            </a:r>
            <a:r>
              <a:rPr lang="ru-RU" sz="2000" b="1" dirty="0">
                <a:solidFill>
                  <a:srgbClr val="210BA5"/>
                </a:solidFill>
              </a:rPr>
              <a:t>всеобъемлющие профилактические меры </a:t>
            </a:r>
            <a:r>
              <a:rPr lang="ru-RU" sz="2000" dirty="0"/>
              <a:t>в отношении ишемической </a:t>
            </a:r>
            <a:r>
              <a:rPr lang="ru-RU" sz="2000" dirty="0" smtClean="0"/>
              <a:t>болезни, мозгового </a:t>
            </a:r>
            <a:r>
              <a:rPr lang="ru-RU" sz="2000" dirty="0"/>
              <a:t>инсульта </a:t>
            </a:r>
            <a:r>
              <a:rPr lang="ru-RU" sz="2000" dirty="0" smtClean="0"/>
              <a:t>и </a:t>
            </a:r>
            <a:r>
              <a:rPr lang="ru-RU" sz="2000" dirty="0"/>
              <a:t>других сердечно-сосудистых заболеваний во всех группах населения; </a:t>
            </a:r>
            <a:endParaRPr lang="ru-RU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210BA5"/>
                </a:solidFill>
              </a:rPr>
              <a:t>привлечение </a:t>
            </a:r>
            <a:r>
              <a:rPr lang="ru-RU" sz="2000" dirty="0"/>
              <a:t>к этой проблеме </a:t>
            </a:r>
            <a:r>
              <a:rPr lang="ru-RU" sz="2000" dirty="0" smtClean="0"/>
              <a:t>внимания властей, </a:t>
            </a:r>
            <a:r>
              <a:rPr lang="ru-RU" sz="2000" dirty="0"/>
              <a:t>специалистов других областей медицины и организаторов здравоохранения.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900" dirty="0" smtClean="0"/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06377"/>
            <a:ext cx="10720754" cy="50493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10BA5"/>
                </a:solidFill>
              </a:rPr>
              <a:t>Всемирный день сердца</a:t>
            </a:r>
            <a:r>
              <a:rPr lang="ru-RU" sz="1400" dirty="0"/>
              <a:t> (World Heart Day) впервые был организован на рубеже ХХ и XXI </a:t>
            </a:r>
            <a:r>
              <a:rPr lang="ru-RU" sz="1400" dirty="0" smtClean="0"/>
              <a:t>веков,  </a:t>
            </a:r>
            <a:r>
              <a:rPr lang="ru-RU" sz="1400" b="1" dirty="0" smtClean="0">
                <a:solidFill>
                  <a:srgbClr val="210BA5"/>
                </a:solidFill>
              </a:rPr>
              <a:t>в </a:t>
            </a:r>
            <a:r>
              <a:rPr lang="ru-RU" sz="1400" b="1" dirty="0">
                <a:solidFill>
                  <a:srgbClr val="210BA5"/>
                </a:solidFill>
              </a:rPr>
              <a:t>1999 </a:t>
            </a:r>
            <a:r>
              <a:rPr lang="ru-RU" sz="1400" b="1" dirty="0" smtClean="0">
                <a:solidFill>
                  <a:srgbClr val="210BA5"/>
                </a:solidFill>
              </a:rPr>
              <a:t>году</a:t>
            </a:r>
            <a:r>
              <a:rPr lang="ru-RU" sz="1400" dirty="0" smtClean="0"/>
              <a:t>, </a:t>
            </a:r>
            <a:r>
              <a:rPr lang="ru-RU" sz="1400" dirty="0"/>
              <a:t>по инициативе </a:t>
            </a:r>
            <a:r>
              <a:rPr lang="ru-RU" sz="1400" b="1" dirty="0">
                <a:solidFill>
                  <a:srgbClr val="210BA5"/>
                </a:solidFill>
              </a:rPr>
              <a:t>Всемирной федерации сердца </a:t>
            </a:r>
            <a:r>
              <a:rPr lang="ru-RU" sz="1400" dirty="0"/>
              <a:t>(World Heart Federation, WHF</a:t>
            </a:r>
            <a:r>
              <a:rPr lang="ru-RU" sz="1400" dirty="0" smtClean="0"/>
              <a:t>). Первые </a:t>
            </a:r>
            <a:r>
              <a:rPr lang="ru-RU" sz="1400" dirty="0"/>
              <a:t>мероприятия </a:t>
            </a:r>
            <a:r>
              <a:rPr lang="ru-RU" sz="1400" dirty="0" smtClean="0"/>
              <a:t>прошли </a:t>
            </a:r>
            <a:r>
              <a:rPr lang="ru-RU" sz="1400" b="1" dirty="0">
                <a:solidFill>
                  <a:srgbClr val="210BA5"/>
                </a:solidFill>
              </a:rPr>
              <a:t>26 сентября 1999 года</a:t>
            </a:r>
            <a:r>
              <a:rPr lang="ru-RU" sz="1400" dirty="0"/>
              <a:t>. </a:t>
            </a:r>
            <a:r>
              <a:rPr lang="ru-RU" sz="1400" dirty="0" smtClean="0"/>
              <a:t>Эту акцию поддержали Всемирная организация здравоохранения (ВОЗ), ЮНЕСКО и другие значимые организации.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10BA5"/>
                </a:solidFill>
              </a:rPr>
              <a:t>Изначально Всемирный день сердца </a:t>
            </a:r>
            <a:r>
              <a:rPr lang="ru-RU" sz="1400" dirty="0" smtClean="0"/>
              <a:t>праздновался в </a:t>
            </a:r>
            <a:r>
              <a:rPr lang="ru-RU" sz="1400" dirty="0"/>
              <a:t>последнее воскресенье сентября, и только </a:t>
            </a:r>
            <a:r>
              <a:rPr lang="ru-RU" sz="1400" b="1" dirty="0">
                <a:solidFill>
                  <a:srgbClr val="210BA5"/>
                </a:solidFill>
              </a:rPr>
              <a:t>в 2011 году </a:t>
            </a:r>
            <a:r>
              <a:rPr lang="ru-RU" sz="1400" b="1" dirty="0" smtClean="0">
                <a:solidFill>
                  <a:srgbClr val="210BA5"/>
                </a:solidFill>
              </a:rPr>
              <a:t> </a:t>
            </a:r>
            <a:r>
              <a:rPr lang="ru-RU" sz="1400" dirty="0" smtClean="0"/>
              <a:t>у праздника появилась постоянная дата  - его начали </a:t>
            </a:r>
            <a:r>
              <a:rPr lang="ru-RU" sz="1400" dirty="0"/>
              <a:t>отмечать </a:t>
            </a:r>
            <a:r>
              <a:rPr lang="ru-RU" sz="1400" b="1" dirty="0">
                <a:solidFill>
                  <a:srgbClr val="210BA5"/>
                </a:solidFill>
              </a:rPr>
              <a:t>29 сентября</a:t>
            </a:r>
            <a:r>
              <a:rPr lang="ru-RU" sz="1400" b="1" dirty="0" smtClean="0">
                <a:solidFill>
                  <a:srgbClr val="210BA5"/>
                </a:solidFill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10BA5"/>
                </a:solidFill>
              </a:rPr>
              <a:t>Во Всемирный день сердца </a:t>
            </a:r>
            <a:r>
              <a:rPr lang="ru-RU" sz="1400" dirty="0" smtClean="0"/>
              <a:t>силами медицинских организаций в партнерстве с ВОЗ и Всемирной федерацией сердца проводятся мероприятия более чем в 100 странах. В программу Дня входят массовые проверки здоровья, публичные лекции, спектакли, научные форумы, выставки, концерты, фестивали, организованные прогулки и спортивные состязания. Каждый год мероприятия, проходящие в рамках Дня сердца, посвящены определенной теме, связанной со здоровьем сердца.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10BA5"/>
                </a:solidFill>
              </a:rPr>
              <a:t>Всемирный день сердца </a:t>
            </a:r>
            <a:r>
              <a:rPr lang="ru-RU" sz="1400" dirty="0" smtClean="0"/>
              <a:t>информирует </a:t>
            </a:r>
            <a:r>
              <a:rPr lang="ru-RU" sz="1400" dirty="0"/>
              <a:t>людей во всем мире о том, что </a:t>
            </a:r>
            <a:r>
              <a:rPr lang="ru-RU" sz="1400" dirty="0" smtClean="0"/>
              <a:t>сердечно-сосудистые заболевания (сокращенно – ССЗ), </a:t>
            </a:r>
            <a:r>
              <a:rPr lang="ru-RU" sz="1400" dirty="0"/>
              <a:t>включая болезни сердца и инсульт, являются ведущей причиной смерти в мире, уносящей </a:t>
            </a:r>
            <a:r>
              <a:rPr lang="ru-RU" sz="1400" dirty="0" smtClean="0"/>
              <a:t>более 18 миллионов </a:t>
            </a:r>
            <a:r>
              <a:rPr lang="ru-RU" sz="1400" dirty="0"/>
              <a:t>жизней каждый </a:t>
            </a:r>
            <a:r>
              <a:rPr lang="ru-RU" sz="1400" dirty="0" smtClean="0"/>
              <a:t>год. Людям </a:t>
            </a:r>
            <a:r>
              <a:rPr lang="ru-RU" sz="1400" dirty="0"/>
              <a:t>необходимо знать, что они могут сами увеличить продолжительность и качество собственной жизни и жизни своих близких. Проведением Всемирного дня сердца Всемирная федерация сердца и ее партнеры в разных странах стремятся доказать всем, как важно вести здоровый образ </a:t>
            </a:r>
            <a:r>
              <a:rPr lang="ru-RU" sz="1400" dirty="0" smtClean="0"/>
              <a:t>жизни, как </a:t>
            </a:r>
            <a:r>
              <a:rPr lang="ru-RU" sz="1400" dirty="0"/>
              <a:t>важно заниматься профилактикой заболеваний сердечно-сосудистой </a:t>
            </a:r>
            <a:r>
              <a:rPr lang="ru-RU" sz="1400" dirty="0" smtClean="0"/>
              <a:t>систем, напомнить , что профилактика возможна </a:t>
            </a:r>
            <a:r>
              <a:rPr lang="ru-RU" sz="1400" dirty="0"/>
              <a:t>и необходима как на глобальном, так и на индивидуальном уровне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10BA5"/>
                </a:solidFill>
              </a:rPr>
              <a:t>В </a:t>
            </a:r>
            <a:r>
              <a:rPr lang="ru-RU" sz="1400" b="1" dirty="0">
                <a:solidFill>
                  <a:srgbClr val="210BA5"/>
                </a:solidFill>
              </a:rPr>
              <a:t>России </a:t>
            </a:r>
            <a:r>
              <a:rPr lang="ru-RU" sz="1400" dirty="0"/>
              <a:t>этот день </a:t>
            </a:r>
            <a:r>
              <a:rPr lang="ru-RU" sz="1400" b="1" dirty="0" smtClean="0">
                <a:solidFill>
                  <a:srgbClr val="210BA5"/>
                </a:solidFill>
              </a:rPr>
              <a:t>– 29 сентября </a:t>
            </a:r>
            <a:r>
              <a:rPr lang="ru-RU" sz="1400" b="1" dirty="0">
                <a:solidFill>
                  <a:srgbClr val="210BA5"/>
                </a:solidFill>
              </a:rPr>
              <a:t>– </a:t>
            </a:r>
            <a:r>
              <a:rPr lang="ru-RU" sz="1400" dirty="0" smtClean="0"/>
              <a:t>и </a:t>
            </a:r>
            <a:r>
              <a:rPr lang="ru-RU" sz="1400" dirty="0"/>
              <a:t>следующая за ним неделя называются </a:t>
            </a:r>
            <a:r>
              <a:rPr lang="ru-RU" sz="1400" b="1" dirty="0">
                <a:solidFill>
                  <a:srgbClr val="210BA5"/>
                </a:solidFill>
              </a:rPr>
              <a:t>Российской национальной неделей здорового сердца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Актуальность учреждения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и проведения </a:t>
            </a:r>
            <a:br>
              <a:rPr lang="ru-RU" sz="3800" b="1" dirty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дня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сердца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2117282"/>
            <a:ext cx="11122268" cy="474071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210BA5"/>
                </a:solidFill>
              </a:rPr>
              <a:t>Здоровье сердечно-сосудистой системы </a:t>
            </a:r>
            <a:r>
              <a:rPr lang="ru-RU" sz="1500" dirty="0"/>
              <a:t>касается каждого человека в </a:t>
            </a:r>
            <a:r>
              <a:rPr lang="ru-RU" sz="1500" dirty="0" smtClean="0"/>
              <a:t>мире, ведь сердце </a:t>
            </a:r>
            <a:r>
              <a:rPr lang="ru-RU" sz="1500" dirty="0"/>
              <a:t>является главным органом, обеспечивающим работу всего организма. Для того чтобы донести до общественности важность проведения профилактических мер, информировать ее об опасности эпидемии сердечно-сосудистых заболеваний был создан тематический </a:t>
            </a:r>
            <a:r>
              <a:rPr lang="ru-RU" sz="1500" dirty="0" smtClean="0"/>
              <a:t>праздник – </a:t>
            </a:r>
            <a:r>
              <a:rPr lang="ru-RU" sz="1500" b="1" dirty="0" smtClean="0">
                <a:solidFill>
                  <a:srgbClr val="210BA5"/>
                </a:solidFill>
              </a:rPr>
              <a:t>Всемирный день сердца.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Актуальность проведения Всемирного дня сердца обусловлена следующими факторами: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210BA5"/>
                </a:solidFill>
              </a:rPr>
              <a:t>На </a:t>
            </a:r>
            <a:r>
              <a:rPr lang="ru-RU" sz="1500" b="1" dirty="0">
                <a:solidFill>
                  <a:srgbClr val="210BA5"/>
                </a:solidFill>
              </a:rPr>
              <a:t>сегодняшний день </a:t>
            </a:r>
            <a:r>
              <a:rPr lang="ru-RU" sz="1500" dirty="0"/>
              <a:t>по всему миру крайне распространены ишемические заболевания, инсульты головного </a:t>
            </a:r>
            <a:r>
              <a:rPr lang="ru-RU" sz="1500" dirty="0" smtClean="0"/>
              <a:t>мозга </a:t>
            </a:r>
            <a:r>
              <a:rPr lang="ru-RU" sz="1500" dirty="0"/>
              <a:t>и инфаркты, которые зачастую наносят непоправимый вред человеческому организму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210BA5"/>
                </a:solidFill>
              </a:rPr>
              <a:t>Наши </a:t>
            </a:r>
            <a:r>
              <a:rPr lang="ru-RU" sz="1500" b="1" dirty="0">
                <a:solidFill>
                  <a:srgbClr val="210BA5"/>
                </a:solidFill>
              </a:rPr>
              <a:t>сердца сталкиваются со многими угрозами: </a:t>
            </a:r>
            <a:r>
              <a:rPr lang="ru-RU" sz="1500" dirty="0"/>
              <a:t>от наследственных заболеваний и привычек образа жизни, до социальных и экологических условий</a:t>
            </a:r>
            <a:r>
              <a:rPr lang="ru-RU" sz="1500" dirty="0" smtClean="0"/>
              <a:t>. </a:t>
            </a:r>
            <a:r>
              <a:rPr lang="ru-RU" sz="1500" dirty="0"/>
              <a:t>По данным Всемирной федерации сердца, </a:t>
            </a:r>
            <a:r>
              <a:rPr lang="ru-RU" sz="1500" b="1" dirty="0">
                <a:solidFill>
                  <a:srgbClr val="210BA5"/>
                </a:solidFill>
              </a:rPr>
              <a:t>80% случаев преждевременной смерти от инфарктов и инсультов можно предотвратить</a:t>
            </a:r>
            <a:r>
              <a:rPr lang="ru-RU" sz="1500" dirty="0"/>
              <a:t>, если вести здоровый образ жизни, контролировать употребление табака, питание и физическую активность.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dirty="0" smtClean="0"/>
              <a:t> </a:t>
            </a:r>
            <a:endParaRPr lang="ru-RU" sz="15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210BA5"/>
                </a:solidFill>
              </a:rPr>
              <a:t>По </a:t>
            </a:r>
            <a:r>
              <a:rPr lang="ru-RU" sz="1500" b="1" dirty="0">
                <a:solidFill>
                  <a:srgbClr val="210BA5"/>
                </a:solidFill>
              </a:rPr>
              <a:t>данным Всероссийского научного общества кардиологов</a:t>
            </a:r>
            <a:r>
              <a:rPr lang="ru-RU" sz="1500" dirty="0"/>
              <a:t>, болезни сердца и сосудов являются причиной более половины всех смертей россиян и составляют 56% общей смертности. Этими недугами в России страдают более 23 миллионов человек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210BA5"/>
                </a:solidFill>
              </a:rPr>
              <a:t>По данным ВОЗ, ССЗ являются основной причиной смерти во всем мире: </a:t>
            </a:r>
            <a:r>
              <a:rPr lang="ru-RU" sz="1500" dirty="0"/>
              <a:t>ни по какой другой причине ежегодно не умирает столько людей, сколько от ССЗ. </a:t>
            </a:r>
            <a:r>
              <a:rPr lang="ru-RU" sz="1500" dirty="0" smtClean="0"/>
              <a:t>Это – более </a:t>
            </a:r>
            <a:r>
              <a:rPr lang="ru-RU" sz="1500" dirty="0"/>
              <a:t>18 миллионов человеческих жизней. </a:t>
            </a:r>
            <a:r>
              <a:rPr lang="ru-RU" sz="1500" dirty="0" smtClean="0"/>
              <a:t>Большинство </a:t>
            </a:r>
            <a:r>
              <a:rPr lang="ru-RU" sz="1500" dirty="0"/>
              <a:t>сердечно-сосудистых заболеваний можно предотвратить путем принятия мер в отношении таких факторов риска, как употребление табака, нездоровое питание и ожирение, отсутствие физической активности и вредное употребления алкоголя, с помощью стратегий, охватывающих все население.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1310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Основные факторы риска развития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сердечно-сосудистых заболеваний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60907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Сердечно-сосудистые заболевания </a:t>
            </a:r>
            <a:r>
              <a:rPr lang="ru-RU" sz="1300" dirty="0" smtClean="0"/>
              <a:t>— </a:t>
            </a:r>
            <a:r>
              <a:rPr lang="ru-RU" sz="1300" dirty="0"/>
              <a:t>это класс заболеваний, поражающих сердце или кровеносные сосуды (вены и артерии</a:t>
            </a:r>
            <a:r>
              <a:rPr lang="ru-RU" sz="1300" dirty="0" smtClean="0"/>
              <a:t>), </a:t>
            </a:r>
            <a:r>
              <a:rPr lang="ru-RU" sz="1300" dirty="0"/>
              <a:t>в </a:t>
            </a:r>
            <a:r>
              <a:rPr lang="ru-RU" sz="1300" dirty="0" smtClean="0"/>
              <a:t>который </a:t>
            </a:r>
            <a:r>
              <a:rPr lang="ru-RU" sz="1300" dirty="0"/>
              <a:t>входят: ишемическая болезнь сердца; болезнь сосудов головного мозга; болезнь периферических артерий; ревмокардит; врожденный порок сердца; тромбоз глубоких вен и эмболия легких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10BA5"/>
                </a:solidFill>
              </a:rPr>
              <a:t>Наши сердца </a:t>
            </a:r>
            <a:r>
              <a:rPr lang="ru-RU" sz="1300" dirty="0"/>
              <a:t>сталкиваются со многими угрозами: от наследственных заболеваний и привычек образа жизни, до социальных и экологических условий. </a:t>
            </a:r>
            <a:r>
              <a:rPr lang="ru-RU" sz="1300" b="1" dirty="0">
                <a:solidFill>
                  <a:srgbClr val="210BA5"/>
                </a:solidFill>
              </a:rPr>
              <a:t>Факторы, способствующие развитию </a:t>
            </a:r>
            <a:r>
              <a:rPr lang="ru-RU" sz="1300" b="1" dirty="0" smtClean="0">
                <a:solidFill>
                  <a:srgbClr val="210BA5"/>
                </a:solidFill>
              </a:rPr>
              <a:t>сердечно-сосудистых заболеваний: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Повышенный </a:t>
            </a:r>
            <a:r>
              <a:rPr lang="ru-RU" sz="1300" dirty="0"/>
              <a:t>уровень холестерина и глюкозы в крови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Повышенное </a:t>
            </a:r>
            <a:r>
              <a:rPr lang="ru-RU" sz="1300" dirty="0"/>
              <a:t>артериальное давление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Повышенное </a:t>
            </a:r>
            <a:r>
              <a:rPr lang="ru-RU" sz="1300" dirty="0"/>
              <a:t>потребление соли, сахара и жира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Недостаточное </a:t>
            </a:r>
            <a:r>
              <a:rPr lang="ru-RU" sz="1300" dirty="0"/>
              <a:t>потребление овощей и фруктов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Ожирение </a:t>
            </a:r>
            <a:r>
              <a:rPr lang="ru-RU" sz="1300" dirty="0"/>
              <a:t>и низкая физическая активность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Психоэмоциональные перегрузки, стресс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Табакокурение</a:t>
            </a: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 </a:t>
            </a:r>
            <a:r>
              <a:rPr lang="ru-RU" sz="1300" dirty="0"/>
              <a:t>Злоупотребление </a:t>
            </a:r>
            <a:r>
              <a:rPr lang="ru-RU" sz="1300" dirty="0" smtClean="0"/>
              <a:t>алкоголем, наркомания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Отсутствие </a:t>
            </a:r>
            <a:r>
              <a:rPr lang="ru-RU" sz="1300" dirty="0"/>
              <a:t>у населения ответственности за собственное здоровье и мотивации к ведению здорового образа жизни;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 smtClean="0"/>
              <a:t>Несвоевременное </a:t>
            </a:r>
            <a:r>
              <a:rPr lang="ru-RU" sz="1300" dirty="0"/>
              <a:t>обращение за медицинской </a:t>
            </a:r>
            <a:r>
              <a:rPr lang="ru-RU" sz="1300" dirty="0" smtClean="0"/>
              <a:t>помощью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10BA5"/>
                </a:solidFill>
              </a:rPr>
              <a:t>В группе риска</a:t>
            </a:r>
            <a:r>
              <a:rPr lang="ru-RU" sz="1300" dirty="0"/>
              <a:t> находятся пожилые люди, мужчины от 35 лет, а также женщины, у которых наступила менопауза. В последнее время сердечно-сосудистые заболевания все чаще поражают молодых людей, хотя раньше они были свойственны более возрастному населению.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10BA5"/>
                </a:solidFill>
              </a:rPr>
              <a:t>Имеет значение </a:t>
            </a:r>
            <a:r>
              <a:rPr lang="ru-RU" sz="1300" b="1" dirty="0" smtClean="0">
                <a:solidFill>
                  <a:srgbClr val="210BA5"/>
                </a:solidFill>
              </a:rPr>
              <a:t>генетическая предрасположенность</a:t>
            </a:r>
            <a:r>
              <a:rPr lang="ru-RU" sz="1300" b="1" dirty="0">
                <a:solidFill>
                  <a:srgbClr val="210BA5"/>
                </a:solidFill>
              </a:rPr>
              <a:t>:</a:t>
            </a:r>
            <a:r>
              <a:rPr lang="ru-RU" sz="1300" b="1" dirty="0" smtClean="0">
                <a:solidFill>
                  <a:srgbClr val="210BA5"/>
                </a:solidFill>
              </a:rPr>
              <a:t> </a:t>
            </a:r>
            <a:r>
              <a:rPr lang="ru-RU" sz="1300" dirty="0" smtClean="0"/>
              <a:t>риск </a:t>
            </a:r>
            <a:r>
              <a:rPr lang="ru-RU" sz="1300" dirty="0"/>
              <a:t>развития </a:t>
            </a:r>
            <a:r>
              <a:rPr lang="ru-RU" sz="1300" dirty="0" smtClean="0"/>
              <a:t>ССЗ выше </a:t>
            </a:r>
            <a:r>
              <a:rPr lang="ru-RU" sz="1300" dirty="0"/>
              <a:t>у людей, близкие родственники которых (мать, отец, сестры, братья) имели сердечно-сосудистые осложнения в возрасте до 55 лет у мужчин и до 65 лет у женщин.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41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Как избежать болезней сердца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10BA5"/>
                </a:solidFill>
              </a:rPr>
              <a:t>Существует </a:t>
            </a:r>
            <a:r>
              <a:rPr lang="ru-RU" sz="1400" b="1" dirty="0">
                <a:solidFill>
                  <a:srgbClr val="210BA5"/>
                </a:solidFill>
              </a:rPr>
              <a:t>ряд универсальных рекомендаций</a:t>
            </a:r>
            <a:r>
              <a:rPr lang="ru-RU" sz="1400" dirty="0"/>
              <a:t>, </a:t>
            </a:r>
            <a:r>
              <a:rPr lang="ru-RU" sz="1400" b="1" dirty="0">
                <a:solidFill>
                  <a:srgbClr val="210BA5"/>
                </a:solidFill>
              </a:rPr>
              <a:t>способствующих снижению риска возникновения болезней сердечно-сосудистой системы. </a:t>
            </a:r>
            <a:r>
              <a:rPr lang="ru-RU" sz="1400" dirty="0"/>
              <a:t>Это простые действия, которые окажут благоприятное влияние не только на сердце, но на весь организм и общее самочувствие в </a:t>
            </a:r>
            <a:r>
              <a:rPr lang="ru-RU" sz="1400" dirty="0" smtClean="0"/>
              <a:t>целом: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210BA5"/>
                </a:solidFill>
              </a:rPr>
              <a:t>Бросьте курить и оградите себя от пассивного курения.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210BA5"/>
                </a:solidFill>
              </a:rPr>
              <a:t>Не злоупотребляйте алкоголем.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Придерживайтесь </a:t>
            </a:r>
            <a:r>
              <a:rPr lang="ru-RU" sz="1400" b="1" dirty="0">
                <a:solidFill>
                  <a:srgbClr val="210BA5"/>
                </a:solidFill>
              </a:rPr>
              <a:t>принципов здорового питания. </a:t>
            </a:r>
            <a:endParaRPr lang="ru-RU" sz="1400" b="1" dirty="0" smtClean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Больше </a:t>
            </a:r>
            <a:r>
              <a:rPr lang="ru-RU" sz="1400" b="1" dirty="0">
                <a:solidFill>
                  <a:srgbClr val="210BA5"/>
                </a:solidFill>
              </a:rPr>
              <a:t>двигайтесь.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210BA5"/>
                </a:solidFill>
              </a:rPr>
              <a:t>Научитесь контролировать стресс</a:t>
            </a:r>
            <a:r>
              <a:rPr lang="ru-RU" sz="1400" b="1" dirty="0" smtClean="0">
                <a:solidFill>
                  <a:srgbClr val="210BA5"/>
                </a:solidFill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Знайте и контролируйте свои цифры: </a:t>
            </a:r>
            <a:r>
              <a:rPr lang="ru-RU" sz="1400" b="1" dirty="0">
                <a:solidFill>
                  <a:srgbClr val="210BA5"/>
                </a:solidFill>
              </a:rPr>
              <a:t>артериальное давление, уровень глюкозы и холестерина в крови, индекс массы тела. </a:t>
            </a:r>
            <a:endParaRPr lang="ru-RU" sz="1400" b="1" dirty="0" smtClean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10BA5"/>
                </a:solidFill>
              </a:rPr>
              <a:t>Зная Ваш риск развития сердечно-сосудистых заболеваний</a:t>
            </a:r>
            <a:r>
              <a:rPr lang="ru-RU" sz="1400" dirty="0"/>
              <a:t>, можно разработать конкретный план действий по улучшению здоровья сердца.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10BA5"/>
                </a:solidFill>
              </a:rPr>
              <a:t>Придерживаясь </a:t>
            </a:r>
            <a:r>
              <a:rPr lang="ru-RU" sz="1400" b="1" dirty="0" smtClean="0">
                <a:solidFill>
                  <a:srgbClr val="210BA5"/>
                </a:solidFill>
              </a:rPr>
              <a:t>вышеперечисленных </a:t>
            </a:r>
            <a:r>
              <a:rPr lang="ru-RU" sz="1400" b="1" dirty="0">
                <a:solidFill>
                  <a:srgbClr val="210BA5"/>
                </a:solidFill>
              </a:rPr>
              <a:t>правил</a:t>
            </a:r>
            <a:r>
              <a:rPr lang="ru-RU" sz="1400" dirty="0"/>
              <a:t>, можно снизить риск развития многих сердечно-сосудистых заболеваний. </a:t>
            </a:r>
            <a:r>
              <a:rPr lang="ru-RU" sz="1400" dirty="0" smtClean="0"/>
              <a:t>Необходимо помнить, что </a:t>
            </a:r>
            <a:r>
              <a:rPr lang="ru-RU" sz="1400" b="1" dirty="0" smtClean="0">
                <a:solidFill>
                  <a:srgbClr val="210BA5"/>
                </a:solidFill>
              </a:rPr>
              <a:t>в </a:t>
            </a:r>
            <a:r>
              <a:rPr lang="ru-RU" sz="1400" b="1" dirty="0">
                <a:solidFill>
                  <a:srgbClr val="210BA5"/>
                </a:solidFill>
              </a:rPr>
              <a:t>градации факторов, влияющих на здоровье человека, всего </a:t>
            </a:r>
            <a:r>
              <a:rPr lang="ru-RU" sz="1400" b="1" dirty="0">
                <a:solidFill>
                  <a:srgbClr val="C00000"/>
                </a:solidFill>
              </a:rPr>
              <a:t>9%</a:t>
            </a:r>
            <a:r>
              <a:rPr lang="ru-RU" sz="1400" b="1" dirty="0">
                <a:solidFill>
                  <a:srgbClr val="210BA5"/>
                </a:solidFill>
              </a:rPr>
              <a:t> занимает уровень развития медицины, а </a:t>
            </a:r>
            <a:r>
              <a:rPr lang="ru-RU" sz="1400" b="1" dirty="0">
                <a:solidFill>
                  <a:srgbClr val="C00000"/>
                </a:solidFill>
              </a:rPr>
              <a:t>50-52%</a:t>
            </a:r>
            <a:r>
              <a:rPr lang="ru-RU" sz="1400" b="1" dirty="0">
                <a:solidFill>
                  <a:srgbClr val="210BA5"/>
                </a:solidFill>
              </a:rPr>
              <a:t> составляют стиль и образ жизни.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b="1" dirty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Признаки и симптомы сердечного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приступа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или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инсульта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705232"/>
            <a:ext cx="10981593" cy="447173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Не </a:t>
            </a:r>
            <a:r>
              <a:rPr lang="ru-RU" sz="5200" b="1" dirty="0">
                <a:solidFill>
                  <a:srgbClr val="210BA5"/>
                </a:solidFill>
              </a:rPr>
              <a:t>все заболевания сердца можно предотвратить. </a:t>
            </a:r>
            <a:r>
              <a:rPr lang="ru-RU" sz="5200" dirty="0"/>
              <a:t>Свыше 70 % всех сердечных приступов и инсультов, требующих экстренной медицинской помощи, происходят дома, когда рядом находится кто-то из членов семьи, который может помочь больному. Поэтому важно знать, какие меры следует принять, если инфаркт или ишемический инсульт развиваются дома. Если Вы подозреваете, что у члена Вашей семьи сердечный приступ или инсульт, </a:t>
            </a:r>
            <a:r>
              <a:rPr lang="ru-RU" sz="5200" dirty="0" smtClean="0"/>
              <a:t>необходимо немедленно обратиться </a:t>
            </a:r>
            <a:r>
              <a:rPr lang="ru-RU" sz="5200" dirty="0"/>
              <a:t>за медицинской помощью. Всегда </a:t>
            </a:r>
            <a:r>
              <a:rPr lang="ru-RU" sz="5200" dirty="0" smtClean="0"/>
              <a:t>нужно иметь </a:t>
            </a:r>
            <a:r>
              <a:rPr lang="ru-RU" sz="5200" dirty="0"/>
              <a:t>под рукой телефоны экстренных служб.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ПРИЗНАКИ СЕРДЕЧНОГО ПРИСТУПА</a:t>
            </a:r>
            <a:endParaRPr lang="ru-RU" sz="5200" b="1" dirty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Дискомфорт </a:t>
            </a:r>
            <a:r>
              <a:rPr lang="ru-RU" sz="5200" dirty="0"/>
              <a:t>в грудной клетке, в том числе сжимающая боль в груди или за грудиной.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Дискомфорт </a:t>
            </a:r>
            <a:r>
              <a:rPr lang="ru-RU" sz="5200" dirty="0"/>
              <a:t>и/или боль, которая распространяется на другие области верхней части тела, например, на одну или обе руки, под лопатки, на спину, шею, верхнюю или нижнюю челюсть или в область желудка.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Одышка </a:t>
            </a:r>
            <a:r>
              <a:rPr lang="ru-RU" sz="5200" dirty="0"/>
              <a:t>с чувством или без чувства дискомфорта в грудной клетке.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Другие </a:t>
            </a:r>
            <a:r>
              <a:rPr lang="ru-RU" sz="5200" dirty="0"/>
              <a:t>признаки включают: необъяснимую слабость или усталость, беспокойство или необычную нервозность, холодный пот, тошноту, рвоту, головокружение и обморок.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ПРИЗНАКИ ИНСУЛЬТА:</a:t>
            </a:r>
            <a:endParaRPr lang="ru-RU" sz="5200" b="1" dirty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 </a:t>
            </a:r>
            <a:r>
              <a:rPr lang="ru-RU" sz="5200" dirty="0"/>
              <a:t>Внезапная слабость в лице, руке или ноге, чаще всего на одной стороне тела.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Внезапное </a:t>
            </a:r>
            <a:r>
              <a:rPr lang="ru-RU" sz="5200" dirty="0"/>
              <a:t>помутнение сознания, проблемы с речью или с пониманием речи.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Внезапные </a:t>
            </a:r>
            <a:r>
              <a:rPr lang="ru-RU" sz="5200" dirty="0"/>
              <a:t>проблемы со зрением в одном или обоих глазах.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Внезапное </a:t>
            </a:r>
            <a:r>
              <a:rPr lang="ru-RU" sz="5200" dirty="0"/>
              <a:t>нарушение походки, головокружение, потеря равновесия или координации.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Внезапная </a:t>
            </a:r>
            <a:r>
              <a:rPr lang="ru-RU" sz="5200" dirty="0"/>
              <a:t>сильная головная боль по неизвестной причине.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210BA5"/>
                </a:solidFill>
              </a:rPr>
              <a:t>Если Вы наблюдаете любой из этих признаков, которые могут быть преходящими, немедленно вызывайте скорую помощь.</a:t>
            </a:r>
            <a:r>
              <a:rPr lang="ru-RU" sz="5200" dirty="0"/>
              <a:t> </a:t>
            </a:r>
            <a:r>
              <a:rPr lang="ru-RU" sz="5200" b="1" dirty="0">
                <a:solidFill>
                  <a:srgbClr val="210BA5"/>
                </a:solidFill>
              </a:rPr>
              <a:t>Помните, чем раньше начато лечение, тем оно </a:t>
            </a:r>
            <a:r>
              <a:rPr lang="ru-RU" sz="5200" b="1" dirty="0" smtClean="0">
                <a:solidFill>
                  <a:srgbClr val="210BA5"/>
                </a:solidFill>
              </a:rPr>
              <a:t>эффективнее</a:t>
            </a:r>
            <a:r>
              <a:rPr lang="ru-RU" sz="5200" b="1" dirty="0">
                <a:solidFill>
                  <a:srgbClr val="210BA5"/>
                </a:solidFill>
              </a:rPr>
              <a:t>!</a:t>
            </a:r>
            <a:endParaRPr lang="ru-RU" sz="5600" b="1" dirty="0">
              <a:solidFill>
                <a:srgbClr val="210BA5"/>
              </a:solidFill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5168"/>
            <a:ext cx="10515600" cy="484384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210BA5"/>
                </a:solidFill>
              </a:rPr>
              <a:t>29 сентября </a:t>
            </a:r>
            <a:r>
              <a:rPr lang="ru-RU" sz="5200" dirty="0"/>
              <a:t>в странах, где отмечают День сердца, проводятся мероприятия, на которых рассказывают об опасности сердечно-сосудистых заболеваний и о том, как их избежать. Проводятся лекции и мастер-классы, выставки и форумы, спортивные мероприятия. Организаторами выступают как ВОЗ и ЮНЕСКО, так и местные организации здравоохранения. По всему миру проходят конференции кардиологов, где специалисты из разных стран обмениваются опытом и достижениями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В </a:t>
            </a:r>
            <a:r>
              <a:rPr lang="ru-RU" sz="5200" b="1" dirty="0">
                <a:solidFill>
                  <a:srgbClr val="210BA5"/>
                </a:solidFill>
              </a:rPr>
              <a:t>России </a:t>
            </a:r>
            <a:r>
              <a:rPr lang="ru-RU" sz="5200" dirty="0"/>
              <a:t>этот день традиционно </a:t>
            </a:r>
            <a:r>
              <a:rPr lang="ru-RU" sz="5200" dirty="0" smtClean="0"/>
              <a:t>открывает </a:t>
            </a:r>
            <a:r>
              <a:rPr lang="ru-RU" sz="5200" b="1" dirty="0" smtClean="0">
                <a:solidFill>
                  <a:srgbClr val="210BA5"/>
                </a:solidFill>
              </a:rPr>
              <a:t>Российскую национальную </a:t>
            </a:r>
            <a:r>
              <a:rPr lang="ru-RU" sz="5200" b="1" dirty="0">
                <a:solidFill>
                  <a:srgbClr val="210BA5"/>
                </a:solidFill>
              </a:rPr>
              <a:t>неделю здорового сердца. </a:t>
            </a:r>
            <a:r>
              <a:rPr lang="ru-RU" sz="5200" dirty="0"/>
              <a:t>В это время проходят публичные мероприятия — на них все желающие получают рекомендации о том, как предотвратить проблемы с сердцем, распознать инсульт, оказать первую помощь человеку, которому стало плохо. В больницах проводятся бесплатные медицинские осмотры. К мероприятиям приурочены конференции, семинары, круглые столы, в которых принимают участие медицинские работники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Как </a:t>
            </a:r>
            <a:r>
              <a:rPr lang="ru-RU" sz="5200" b="1" dirty="0">
                <a:solidFill>
                  <a:srgbClr val="210BA5"/>
                </a:solidFill>
              </a:rPr>
              <a:t>и во всем мире</a:t>
            </a:r>
            <a:r>
              <a:rPr lang="ru-RU" sz="5200" dirty="0"/>
              <a:t>, общественные организации России устраивают просветительские и спортивные акции, где рассказывают о важности здорового образа жизни и предлагают комплексы упражнений, ежедневное выполнение которых сможет минимизировать угрозу сердечно-сосудистых заболеваний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210BA5"/>
                </a:solidFill>
              </a:rPr>
              <a:t>Основными мероприятиями в этот день являются спортивно-развлекательные мероприятия, а именно: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Массовые </a:t>
            </a:r>
            <a:r>
              <a:rPr lang="ru-RU" sz="5200" dirty="0"/>
              <a:t>забеги от предприятий и просто всех желающих.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Стритболы.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Веломарафоны.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Показательные выступления профессиональных роллеров и скейтеров;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Экстремальные заезды гонщиков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210BA5"/>
                </a:solidFill>
              </a:rPr>
              <a:t>В этот день </a:t>
            </a:r>
            <a:r>
              <a:rPr lang="ru-RU" sz="5200" dirty="0"/>
              <a:t>работает множество благотворительных фондов, собирающих средства на лечения больным сердечными заболеваниями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210BA5"/>
                </a:solidFill>
              </a:rPr>
              <a:t>Желающие </a:t>
            </a:r>
            <a:r>
              <a:rPr lang="ru-RU" sz="5200" b="1" dirty="0">
                <a:solidFill>
                  <a:srgbClr val="210BA5"/>
                </a:solidFill>
              </a:rPr>
              <a:t>могут посетить</a:t>
            </a:r>
            <a:r>
              <a:rPr lang="ru-RU" sz="5200" dirty="0"/>
              <a:t> тематические выставки и публичные лекции, </a:t>
            </a:r>
            <a:r>
              <a:rPr lang="ru-RU" sz="5200" dirty="0" smtClean="0"/>
              <a:t>концерты </a:t>
            </a:r>
            <a:r>
              <a:rPr lang="ru-RU" sz="5200" dirty="0"/>
              <a:t>и </a:t>
            </a:r>
            <a:r>
              <a:rPr lang="ru-RU" sz="5200" dirty="0" smtClean="0"/>
              <a:t>фестивали, устроенные </a:t>
            </a:r>
            <a:r>
              <a:rPr lang="ru-RU" sz="5200" dirty="0"/>
              <a:t>в честь Всемирного дня сердца.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82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Интересные факты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359243"/>
            <a:ext cx="11324492" cy="514706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 </a:t>
            </a:r>
            <a:r>
              <a:rPr lang="ru-RU" sz="5600" b="1" dirty="0">
                <a:solidFill>
                  <a:srgbClr val="210BA5"/>
                </a:solidFill>
              </a:rPr>
              <a:t>Несмотря на то</a:t>
            </a:r>
            <a:r>
              <a:rPr lang="ru-RU" sz="5600" dirty="0"/>
              <a:t>, что </a:t>
            </a:r>
            <a:r>
              <a:rPr lang="ru-RU" sz="5600" dirty="0" smtClean="0"/>
              <a:t>масса </a:t>
            </a:r>
            <a:r>
              <a:rPr lang="ru-RU" sz="5600" dirty="0"/>
              <a:t>сердца не превышает 350 грамм, а его размер равен величине </a:t>
            </a:r>
            <a:r>
              <a:rPr lang="ru-RU" sz="5600" dirty="0" smtClean="0"/>
              <a:t>кулака, в </a:t>
            </a:r>
            <a:r>
              <a:rPr lang="ru-RU" sz="5600" dirty="0"/>
              <a:t>день </a:t>
            </a:r>
            <a:r>
              <a:rPr lang="ru-RU" sz="5600" dirty="0" smtClean="0"/>
              <a:t>оно способно </a:t>
            </a:r>
            <a:r>
              <a:rPr lang="ru-RU" sz="5600" dirty="0"/>
              <a:t>прокачать 7600 л крови почти через 100 000 км кровеносных сосудов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За всю жизнь сердце человека </a:t>
            </a:r>
            <a:r>
              <a:rPr lang="ru-RU" sz="5600" dirty="0"/>
              <a:t>в спокойном состоянии сокращается до 3 млрд. раз, в минуту — </a:t>
            </a:r>
            <a:r>
              <a:rPr lang="ru-RU" sz="5600" dirty="0" smtClean="0"/>
              <a:t>в среднем 74 раза, </a:t>
            </a:r>
            <a:r>
              <a:rPr lang="ru-RU" sz="5600" dirty="0"/>
              <a:t>за сутки — около 100 тыс. </a:t>
            </a:r>
            <a:r>
              <a:rPr lang="ru-RU" sz="5600" dirty="0" smtClean="0"/>
              <a:t>раз.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Частота сердцебиений</a:t>
            </a:r>
            <a:r>
              <a:rPr lang="ru-RU" sz="5600" dirty="0"/>
              <a:t> у детей чаще, чем у взрослого человека: у новорожденных примерно 120, а у детей, еще не достигших двенадцатилетнего возраста, – 100 ударов в минуту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Сердце обладает своим собственным электрическим импульсом</a:t>
            </a:r>
            <a:r>
              <a:rPr lang="ru-RU" sz="5600" dirty="0"/>
              <a:t>, следовательно, если </a:t>
            </a:r>
            <a:r>
              <a:rPr lang="ru-RU" sz="5600" dirty="0" smtClean="0"/>
              <a:t>его обеспечить </a:t>
            </a:r>
            <a:r>
              <a:rPr lang="ru-RU" sz="5600" dirty="0"/>
              <a:t>достаточным запасом кислорода, оно может биться даже отдельно от тела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Впервые операция по пересадке человеческого сердца </a:t>
            </a:r>
            <a:r>
              <a:rPr lang="ru-RU" sz="5600" dirty="0"/>
              <a:t>была </a:t>
            </a:r>
            <a:r>
              <a:rPr lang="ru-RU" sz="5600" dirty="0" smtClean="0"/>
              <a:t>выполнена </a:t>
            </a:r>
            <a:r>
              <a:rPr lang="ru-RU" sz="5600" b="1" dirty="0">
                <a:solidFill>
                  <a:srgbClr val="210BA5"/>
                </a:solidFill>
              </a:rPr>
              <a:t>3 декабря 1967 года </a:t>
            </a:r>
            <a:r>
              <a:rPr lang="ru-RU" sz="5600" dirty="0"/>
              <a:t>южноафриканским доктором </a:t>
            </a:r>
            <a:r>
              <a:rPr lang="ru-RU" sz="5600" b="1" dirty="0">
                <a:solidFill>
                  <a:srgbClr val="210BA5"/>
                </a:solidFill>
              </a:rPr>
              <a:t>Кристианом Бернардом</a:t>
            </a:r>
            <a:r>
              <a:rPr lang="ru-RU" sz="5600" dirty="0"/>
              <a:t>. Несмотря на то, что пациент с новым сердцем прожил всего 18 дней, опыт считается успешным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Секундная стрелка</a:t>
            </a:r>
            <a:r>
              <a:rPr lang="ru-RU" sz="5600" dirty="0"/>
              <a:t> была специально изобретена английским врачом </a:t>
            </a:r>
            <a:r>
              <a:rPr lang="ru-RU" sz="5600" b="1" dirty="0">
                <a:solidFill>
                  <a:srgbClr val="210BA5"/>
                </a:solidFill>
              </a:rPr>
              <a:t>Д. Флоуэром</a:t>
            </a:r>
            <a:r>
              <a:rPr lang="ru-RU" sz="5600" dirty="0"/>
              <a:t>, чтобы начать исследования сердечного ритма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Смех – это отличная тренировка для органа. </a:t>
            </a:r>
            <a:r>
              <a:rPr lang="ru-RU" sz="5600" dirty="0"/>
              <a:t>Всякий раз, когда вы смеетесь, кровоток </a:t>
            </a:r>
            <a:r>
              <a:rPr lang="ru-RU" sz="5600" dirty="0" smtClean="0"/>
              <a:t>увеличивается, </a:t>
            </a:r>
            <a:r>
              <a:rPr lang="ru-RU" sz="5600" dirty="0"/>
              <a:t>и это положительно влияет на </a:t>
            </a:r>
            <a:r>
              <a:rPr lang="ru-RU" sz="5600" dirty="0" smtClean="0"/>
              <a:t>мышцу.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Согласно результатам проведённых исследований </a:t>
            </a:r>
            <a:r>
              <a:rPr lang="ru-RU" sz="5600" dirty="0"/>
              <a:t>люди, которые спят после обеда, на 37% реже страдают сердечно-сосудистыми заболеваниями, чем бодрствующие целый день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C00000"/>
                </a:solidFill>
              </a:rPr>
              <a:t>  БЕРЕГИТЕ СЕБЯ И СВОЕ СЕРДЦЕ!</a:t>
            </a:r>
            <a:endParaRPr lang="ru-RU" sz="5600" b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119" y="118419"/>
            <a:ext cx="2160416" cy="14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2793</TotalTime>
  <Words>1771</Words>
  <Application>Microsoft Office PowerPoint</Application>
  <PresentationFormat>Произвольный</PresentationFormat>
  <Paragraphs>156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сердца</vt:lpstr>
      <vt:lpstr>История праздника     </vt:lpstr>
      <vt:lpstr>Актуальность учреждения и проведения  Всемирного дня сердца</vt:lpstr>
      <vt:lpstr>Основные факторы риска развития сердечно-сосудистых заболеваний</vt:lpstr>
      <vt:lpstr>Как избежать болезней сердца</vt:lpstr>
      <vt:lpstr>Признаки и симптомы сердечного  приступа или инсульта</vt:lpstr>
      <vt:lpstr>Традиции</vt:lpstr>
      <vt:lpstr>Интересные факты</vt:lpstr>
      <vt:lpstr>Список литературы по лечению и профилактике ССЗ,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183</cp:revision>
  <cp:lastPrinted>2024-09-25T10:22:50Z</cp:lastPrinted>
  <dcterms:created xsi:type="dcterms:W3CDTF">2019-04-11T10:45:24Z</dcterms:created>
  <dcterms:modified xsi:type="dcterms:W3CDTF">2024-09-26T09:33:57Z</dcterms:modified>
</cp:coreProperties>
</file>