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13"/>
  </p:notesMasterIdLst>
  <p:sldIdLst>
    <p:sldId id="284" r:id="rId2"/>
    <p:sldId id="257" r:id="rId3"/>
    <p:sldId id="266" r:id="rId4"/>
    <p:sldId id="281" r:id="rId5"/>
    <p:sldId id="273" r:id="rId6"/>
    <p:sldId id="282" r:id="rId7"/>
    <p:sldId id="276" r:id="rId8"/>
    <p:sldId id="277" r:id="rId9"/>
    <p:sldId id="279" r:id="rId10"/>
    <p:sldId id="270" r:id="rId11"/>
    <p:sldId id="272" r:id="rId1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10BA5"/>
    <a:srgbClr val="003BB0"/>
    <a:srgbClr val="2F01A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367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474" y="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C6C6B6C-82DB-4B4D-85E3-357DF0B4F9FD}" type="datetimeFigureOut">
              <a:rPr lang="ru-RU" smtClean="0"/>
              <a:t>02.07.2024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667152-DF57-48A2-907D-88E9B6A8E28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39984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02.07.2024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50295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02.07.2024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300790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02.07.2024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811749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02.07.2024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492492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02.07.2024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82754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02.07.2024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379882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02.07.2024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174596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02.07.2024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51260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02.07.2024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468224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02.07.2024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001594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F3379-8E33-47BC-8917-4B57987C1465}" type="datetimeFigureOut">
              <a:rPr lang="ru-RU" smtClean="0"/>
              <a:t>02.07.2024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6723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FF3379-8E33-47BC-8917-4B57987C1465}" type="datetimeFigureOut">
              <a:rPr lang="ru-RU" smtClean="0"/>
              <a:t>02.07.2024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DA6DEB-1124-4C16-AB66-CC4195720F8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638410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62455" y="439615"/>
            <a:ext cx="10002714" cy="56265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659288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199" y="510405"/>
            <a:ext cx="10515600" cy="1098588"/>
          </a:xfrm>
        </p:spPr>
        <p:txBody>
          <a:bodyPr/>
          <a:lstStyle/>
          <a:p>
            <a:r>
              <a:rPr lang="ru-RU" dirty="0" smtClean="0"/>
              <a:t> </a:t>
            </a:r>
            <a:r>
              <a:rPr lang="ru-RU" sz="4000" b="1" dirty="0" smtClean="0">
                <a:solidFill>
                  <a:srgbClr val="C00000"/>
                </a:solidFill>
                <a:latin typeface="+mn-lt"/>
              </a:rPr>
              <a:t>Традиции  </a:t>
            </a:r>
            <a:r>
              <a:rPr lang="ru-RU" b="1" dirty="0" smtClean="0">
                <a:solidFill>
                  <a:srgbClr val="C00000"/>
                </a:solidFill>
              </a:rPr>
              <a:t>  </a:t>
            </a:r>
            <a:r>
              <a:rPr lang="ru-RU" b="1" dirty="0" smtClean="0"/>
              <a:t>  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45123" y="1907930"/>
            <a:ext cx="11157439" cy="4721469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1400" b="1" dirty="0">
                <a:solidFill>
                  <a:srgbClr val="003BB0"/>
                </a:solidFill>
              </a:rPr>
              <a:t>Главная задача Всемирного дня борьбы </a:t>
            </a:r>
            <a:r>
              <a:rPr lang="ru-RU" sz="1400" b="1" dirty="0" smtClean="0">
                <a:solidFill>
                  <a:srgbClr val="003BB0"/>
                </a:solidFill>
              </a:rPr>
              <a:t>с аллергией </a:t>
            </a:r>
            <a:r>
              <a:rPr lang="ru-RU" sz="1400" b="1" dirty="0">
                <a:solidFill>
                  <a:srgbClr val="003BB0"/>
                </a:solidFill>
              </a:rPr>
              <a:t>— пропаганда ранней диагностики и регулярных </a:t>
            </a:r>
            <a:r>
              <a:rPr lang="ru-RU" sz="1400" b="1" dirty="0" smtClean="0">
                <a:solidFill>
                  <a:srgbClr val="003BB0"/>
                </a:solidFill>
              </a:rPr>
              <a:t>обследований, профилактика аллергии.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ru-RU" sz="1400" dirty="0" smtClean="0"/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1400" b="1" dirty="0" smtClean="0">
                <a:solidFill>
                  <a:srgbClr val="003BB0"/>
                </a:solidFill>
              </a:rPr>
              <a:t>В </a:t>
            </a:r>
            <a:r>
              <a:rPr lang="ru-RU" sz="1400" b="1" dirty="0">
                <a:solidFill>
                  <a:srgbClr val="003BB0"/>
                </a:solidFill>
              </a:rPr>
              <a:t>этот день </a:t>
            </a:r>
            <a:r>
              <a:rPr lang="ru-RU" sz="1400" dirty="0"/>
              <a:t>проводятся просветительские лекции, конференции, семинары, </a:t>
            </a:r>
            <a:r>
              <a:rPr lang="ru-RU" sz="1400" dirty="0" smtClean="0"/>
              <a:t>направленные </a:t>
            </a:r>
            <a:r>
              <a:rPr lang="ru-RU" sz="1400" dirty="0"/>
              <a:t>на освещение проблемы </a:t>
            </a:r>
            <a:r>
              <a:rPr lang="ru-RU" sz="1400" dirty="0" smtClean="0"/>
              <a:t>аллергии,  </a:t>
            </a:r>
            <a:r>
              <a:rPr lang="ru-RU" sz="1400" dirty="0"/>
              <a:t>донесение информации о симптомах </a:t>
            </a:r>
            <a:r>
              <a:rPr lang="ru-RU" sz="1400" dirty="0" smtClean="0"/>
              <a:t>болезни, </a:t>
            </a:r>
            <a:r>
              <a:rPr lang="ru-RU" sz="1400" dirty="0"/>
              <a:t>лечении и профилактике, об успехах в </a:t>
            </a:r>
            <a:r>
              <a:rPr lang="ru-RU" sz="1400" dirty="0" smtClean="0"/>
              <a:t>терапии</a:t>
            </a:r>
            <a:r>
              <a:rPr lang="ru-RU" sz="1400" dirty="0"/>
              <a:t>, открытиях ученых. Организация трансляций теле- и радиопередач на эту тему. </a:t>
            </a:r>
            <a:endParaRPr lang="ru-RU" sz="1400" dirty="0" smtClean="0"/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ru-RU" sz="1400" dirty="0" smtClean="0"/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1400" b="1" dirty="0" smtClean="0">
                <a:solidFill>
                  <a:srgbClr val="003BB0"/>
                </a:solidFill>
              </a:rPr>
              <a:t>Проводятся</a:t>
            </a:r>
            <a:r>
              <a:rPr lang="ru-RU" sz="1400" dirty="0" smtClean="0"/>
              <a:t> </a:t>
            </a:r>
            <a:r>
              <a:rPr lang="ru-RU" sz="1400" dirty="0"/>
              <a:t>конкурсы на лучшую стенгазету, флешмобы и акции, Дни здоровья.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ru-RU" sz="1400" dirty="0" smtClean="0"/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1400" b="1" dirty="0" smtClean="0">
                <a:solidFill>
                  <a:srgbClr val="003BB0"/>
                </a:solidFill>
              </a:rPr>
              <a:t>В </a:t>
            </a:r>
            <a:r>
              <a:rPr lang="ru-RU" sz="1400" b="1" dirty="0">
                <a:solidFill>
                  <a:srgbClr val="003BB0"/>
                </a:solidFill>
              </a:rPr>
              <a:t>мероприятиях участвуют </a:t>
            </a:r>
            <a:r>
              <a:rPr lang="ru-RU" sz="1400" dirty="0"/>
              <a:t>врачи и ученые, занимающиеся исследованием и лечением </a:t>
            </a:r>
            <a:r>
              <a:rPr lang="ru-RU" sz="1400" dirty="0" smtClean="0"/>
              <a:t>аллергии – аллергологи-иммунологи, пульмонологи, </a:t>
            </a:r>
            <a:r>
              <a:rPr lang="ru-RU" sz="1400" dirty="0"/>
              <a:t>терапевты, физиологи, лаборанты, а также многочисленные политики, общественники, представители различных фондов, медийные личности, волонтеры, преподаватели и учащиеся медицинских ВУЗов. Специалисты дают рекомендации по поддержанию состояния здоровья и правильному образу жизни при аллергических </a:t>
            </a:r>
            <a:r>
              <a:rPr lang="ru-RU" sz="1400" dirty="0" smtClean="0"/>
              <a:t>заболеваниях, </a:t>
            </a:r>
            <a:r>
              <a:rPr lang="ru-RU" sz="1400" dirty="0"/>
              <a:t>благодаря чему страдающие этими болезнями люди могут вести нормальный образ жизни. Люди, страдающие этими заболеваниями, выступают на лекциях и семинарах, делясь своим опытом, демонстрируя своим примером важность проблемы и необходимость поиска выхода из сложившегося положения. </a:t>
            </a:r>
            <a:endParaRPr lang="ru-RU" sz="1400" dirty="0" smtClean="0"/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ru-RU" sz="1400" dirty="0" smtClean="0"/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1400" b="1" dirty="0" smtClean="0">
                <a:solidFill>
                  <a:srgbClr val="003BB0"/>
                </a:solidFill>
              </a:rPr>
              <a:t>Награждают </a:t>
            </a:r>
            <a:r>
              <a:rPr lang="ru-RU" sz="1400" dirty="0" smtClean="0"/>
              <a:t> медицинских работников, </a:t>
            </a:r>
            <a:r>
              <a:rPr lang="ru-RU" sz="1400" dirty="0"/>
              <a:t>внесших наибольший вклад в лечение и профилактику </a:t>
            </a:r>
            <a:r>
              <a:rPr lang="ru-RU" sz="1400" dirty="0" smtClean="0"/>
              <a:t>болезни, </a:t>
            </a:r>
            <a:r>
              <a:rPr lang="ru-RU" sz="1400" dirty="0"/>
              <a:t>грамотами, дипломами и т. д.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ru-RU" sz="1400" dirty="0"/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12621" y="112799"/>
            <a:ext cx="1981200" cy="1368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6588037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460500"/>
          </a:xfrm>
        </p:spPr>
        <p:txBody>
          <a:bodyPr>
            <a:noAutofit/>
          </a:bodyPr>
          <a:lstStyle/>
          <a:p>
            <a:r>
              <a:rPr lang="ru-RU" sz="3600" b="1" dirty="0" smtClean="0">
                <a:solidFill>
                  <a:srgbClr val="C00000"/>
                </a:solidFill>
                <a:latin typeface="+mn-lt"/>
              </a:rPr>
              <a:t>Список литературы по лечению и профилактике аллергии, находящейся в фонде библиотеки ГООАУ ДПО « МОЦПК СЗ»</a:t>
            </a:r>
            <a:endParaRPr lang="ru-RU" sz="3600" b="1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2365131"/>
            <a:ext cx="10515600" cy="3811832"/>
          </a:xfrm>
        </p:spPr>
        <p:txBody>
          <a:bodyPr>
            <a:normAutofit fontScale="25000" lnSpcReduction="20000"/>
          </a:bodyPr>
          <a:lstStyle/>
          <a:p>
            <a:pPr algn="just"/>
            <a:r>
              <a:rPr lang="ru-RU" sz="4800" dirty="0" smtClean="0"/>
              <a:t>Вебер </a:t>
            </a:r>
            <a:r>
              <a:rPr lang="ru-RU" sz="4800" dirty="0"/>
              <a:t>В. Р. </a:t>
            </a:r>
            <a:r>
              <a:rPr lang="ru-RU" sz="4800" dirty="0" smtClean="0"/>
              <a:t> </a:t>
            </a:r>
            <a:r>
              <a:rPr lang="ru-RU" sz="4800" dirty="0"/>
              <a:t>[и др.]. Пропедевтика внутренних болезней. В 2 ч. Часть 1 : учебник и практикум для </a:t>
            </a:r>
            <a:r>
              <a:rPr lang="ru-RU" sz="4800" dirty="0" smtClean="0"/>
              <a:t>вузов. </a:t>
            </a:r>
            <a:r>
              <a:rPr lang="ru-RU" sz="4800" dirty="0"/>
              <a:t>– М.: Юрайт, </a:t>
            </a:r>
            <a:r>
              <a:rPr lang="ru-RU" sz="4800" dirty="0" smtClean="0"/>
              <a:t>2024. </a:t>
            </a:r>
            <a:r>
              <a:rPr lang="ru-RU" sz="4800" dirty="0"/>
              <a:t>– электронная </a:t>
            </a:r>
            <a:r>
              <a:rPr lang="ru-RU" sz="4800" dirty="0" smtClean="0"/>
              <a:t>версия</a:t>
            </a:r>
          </a:p>
          <a:p>
            <a:pPr algn="just"/>
            <a:r>
              <a:rPr lang="ru-RU" sz="4800" dirty="0" smtClean="0"/>
              <a:t>Кончаловский </a:t>
            </a:r>
            <a:r>
              <a:rPr lang="ru-RU" sz="4800" dirty="0"/>
              <a:t>М. П.</a:t>
            </a:r>
            <a:r>
              <a:rPr lang="ru-RU" sz="4800" dirty="0" smtClean="0"/>
              <a:t>[</a:t>
            </a:r>
            <a:r>
              <a:rPr lang="ru-RU" sz="4800" dirty="0"/>
              <a:t>и др.] ; под общей редакцией М. П. Кончаловского. </a:t>
            </a:r>
            <a:r>
              <a:rPr lang="ru-RU" sz="4800" dirty="0" smtClean="0"/>
              <a:t>Внутренние </a:t>
            </a:r>
            <a:r>
              <a:rPr lang="ru-RU" sz="4800" dirty="0"/>
              <a:t>болезни. Избранные </a:t>
            </a:r>
            <a:r>
              <a:rPr lang="ru-RU" sz="4800" dirty="0" smtClean="0"/>
              <a:t>лекции: учебник. </a:t>
            </a:r>
            <a:r>
              <a:rPr lang="ru-RU" sz="4800" dirty="0"/>
              <a:t> — М.: Юрайт, </a:t>
            </a:r>
            <a:r>
              <a:rPr lang="ru-RU" sz="4800" dirty="0" smtClean="0"/>
              <a:t>2024. </a:t>
            </a:r>
            <a:r>
              <a:rPr lang="ru-RU" sz="4800" dirty="0"/>
              <a:t>– электронная </a:t>
            </a:r>
            <a:r>
              <a:rPr lang="ru-RU" sz="4800" dirty="0" smtClean="0"/>
              <a:t>версия</a:t>
            </a:r>
          </a:p>
          <a:p>
            <a:pPr algn="just"/>
            <a:r>
              <a:rPr lang="ru-RU" sz="4800" dirty="0"/>
              <a:t>Лычев В.Г., Карманова В.К</a:t>
            </a:r>
            <a:r>
              <a:rPr lang="ru-RU" sz="4800" dirty="0" smtClean="0"/>
              <a:t>. Сестринское </a:t>
            </a:r>
            <a:r>
              <a:rPr lang="ru-RU" sz="4800" dirty="0"/>
              <a:t>дело в терапии. С курсом первичной медицинской помощи. Учебное пособие</a:t>
            </a:r>
            <a:r>
              <a:rPr lang="ru-RU" sz="4800" dirty="0" smtClean="0"/>
              <a:t>. </a:t>
            </a:r>
            <a:r>
              <a:rPr lang="ru-RU" sz="4800" dirty="0"/>
              <a:t>—</a:t>
            </a:r>
            <a:r>
              <a:rPr lang="ru-RU" sz="4800" dirty="0" smtClean="0"/>
              <a:t> </a:t>
            </a:r>
            <a:r>
              <a:rPr lang="ru-RU" sz="4800" dirty="0"/>
              <a:t>М.: </a:t>
            </a:r>
            <a:r>
              <a:rPr lang="ru-RU" sz="4800" dirty="0" smtClean="0"/>
              <a:t>ФОРУМ, 2013</a:t>
            </a:r>
          </a:p>
          <a:p>
            <a:pPr algn="just"/>
            <a:r>
              <a:rPr lang="ru-RU" sz="4800" dirty="0"/>
              <a:t>Багненко С.Ф., Верткина А.Л. и др. Руководство по скорой медицинской </a:t>
            </a:r>
            <a:r>
              <a:rPr lang="ru-RU" sz="4800" dirty="0" smtClean="0"/>
              <a:t>помощи. </a:t>
            </a:r>
            <a:r>
              <a:rPr lang="ru-RU" sz="4800" dirty="0"/>
              <a:t>— М.: ГЕОТАР-Медиа, </a:t>
            </a:r>
            <a:r>
              <a:rPr lang="ru-RU" sz="4800" dirty="0" smtClean="0"/>
              <a:t>2009</a:t>
            </a:r>
            <a:endParaRPr lang="ru-RU" sz="4800" dirty="0"/>
          </a:p>
          <a:p>
            <a:pPr algn="just"/>
            <a:r>
              <a:rPr lang="ru-RU" sz="4800" dirty="0" smtClean="0"/>
              <a:t>Никитин </a:t>
            </a:r>
            <a:r>
              <a:rPr lang="ru-RU" sz="4800" dirty="0"/>
              <a:t>Ю.П., Чернышов В.М. Руководство для средних медицинских работников. — </a:t>
            </a:r>
            <a:r>
              <a:rPr lang="ru-RU" sz="4800" dirty="0" smtClean="0"/>
              <a:t>М</a:t>
            </a:r>
            <a:r>
              <a:rPr lang="ru-RU" sz="4800" dirty="0"/>
              <a:t>.: </a:t>
            </a:r>
            <a:r>
              <a:rPr lang="ru-RU" sz="4800" dirty="0" smtClean="0"/>
              <a:t>ГЕОТАР-Медиа, 2007</a:t>
            </a:r>
          </a:p>
          <a:p>
            <a:pPr algn="just"/>
            <a:r>
              <a:rPr lang="ru-RU" sz="4800" dirty="0" smtClean="0"/>
              <a:t>Маколкин </a:t>
            </a:r>
            <a:r>
              <a:rPr lang="ru-RU" sz="4800" dirty="0"/>
              <a:t>В.И., Овчаренко С.И. Сестринское дело в терапии. М.: </a:t>
            </a:r>
            <a:r>
              <a:rPr lang="ru-RU" sz="4800" dirty="0" smtClean="0"/>
              <a:t>АНМИ, 2002</a:t>
            </a:r>
            <a:endParaRPr lang="ru-RU" sz="4800" dirty="0"/>
          </a:p>
          <a:p>
            <a:pPr algn="just"/>
            <a:r>
              <a:rPr lang="ru-RU" sz="4800" dirty="0"/>
              <a:t>Маколкин В.И., Овчаренко С.И., Семенков Н.Н</a:t>
            </a:r>
            <a:r>
              <a:rPr lang="ru-RU" sz="4800" dirty="0" smtClean="0"/>
              <a:t>. Внутренние </a:t>
            </a:r>
            <a:r>
              <a:rPr lang="ru-RU" sz="4800" dirty="0"/>
              <a:t>болезни. </a:t>
            </a:r>
            <a:r>
              <a:rPr lang="ru-RU" sz="4800" dirty="0" smtClean="0"/>
              <a:t>Учебник. </a:t>
            </a:r>
            <a:r>
              <a:rPr lang="ru-RU" sz="4800" dirty="0"/>
              <a:t>— </a:t>
            </a:r>
            <a:r>
              <a:rPr lang="ru-RU" sz="4800" dirty="0" smtClean="0"/>
              <a:t>М</a:t>
            </a:r>
            <a:r>
              <a:rPr lang="ru-RU" sz="4800" dirty="0"/>
              <a:t>.: </a:t>
            </a:r>
            <a:r>
              <a:rPr lang="ru-RU" sz="4800" dirty="0" smtClean="0"/>
              <a:t>АНМИ, 1997</a:t>
            </a:r>
          </a:p>
          <a:p>
            <a:pPr algn="just"/>
            <a:r>
              <a:rPr lang="ru-RU" sz="4800" dirty="0"/>
              <a:t>Пыцкий В.И. и др</a:t>
            </a:r>
            <a:r>
              <a:rPr lang="ru-RU" sz="4800" dirty="0" smtClean="0"/>
              <a:t>.</a:t>
            </a:r>
            <a:r>
              <a:rPr lang="ru-RU" sz="4800" dirty="0"/>
              <a:t> Аллергические </a:t>
            </a:r>
            <a:r>
              <a:rPr lang="ru-RU" sz="4800" dirty="0" smtClean="0"/>
              <a:t>заболевания. </a:t>
            </a:r>
            <a:r>
              <a:rPr lang="ru-RU" sz="4800" dirty="0"/>
              <a:t>— </a:t>
            </a:r>
            <a:r>
              <a:rPr lang="ru-RU" sz="4800" dirty="0" smtClean="0"/>
              <a:t>М</a:t>
            </a:r>
            <a:r>
              <a:rPr lang="ru-RU" sz="4800" dirty="0"/>
              <a:t>.: </a:t>
            </a:r>
            <a:r>
              <a:rPr lang="ru-RU" sz="4800" dirty="0" smtClean="0"/>
              <a:t>Медицина, 1991 </a:t>
            </a:r>
          </a:p>
          <a:p>
            <a:pPr algn="just"/>
            <a:r>
              <a:rPr lang="ru-RU" sz="4800" dirty="0" smtClean="0"/>
              <a:t>Свешников </a:t>
            </a:r>
            <a:r>
              <a:rPr lang="ru-RU" sz="4800" dirty="0"/>
              <a:t>К. Сезон вакцинации: что делать медсестре, если у воспитанника развился анафилактический </a:t>
            </a:r>
            <a:r>
              <a:rPr lang="ru-RU" sz="4800" dirty="0" smtClean="0"/>
              <a:t>шок. // </a:t>
            </a:r>
            <a:r>
              <a:rPr lang="ru-RU" sz="4800" dirty="0"/>
              <a:t>Медицинское обслуживание и организация питания в ДОУ. – </a:t>
            </a:r>
            <a:r>
              <a:rPr lang="ru-RU" sz="4800" dirty="0" smtClean="0"/>
              <a:t>2023. </a:t>
            </a:r>
            <a:r>
              <a:rPr lang="ru-RU" sz="4800" dirty="0"/>
              <a:t>- № </a:t>
            </a:r>
            <a:r>
              <a:rPr lang="ru-RU" sz="4800" dirty="0" smtClean="0"/>
              <a:t>11 </a:t>
            </a:r>
            <a:r>
              <a:rPr lang="ru-RU" sz="4800" dirty="0"/>
              <a:t>– электронная версия</a:t>
            </a:r>
          </a:p>
          <a:p>
            <a:pPr algn="just"/>
            <a:r>
              <a:rPr lang="ru-RU" sz="4800" dirty="0" smtClean="0"/>
              <a:t>Ахапкина </a:t>
            </a:r>
            <a:r>
              <a:rPr lang="ru-RU" sz="4800" dirty="0"/>
              <a:t>И. Конспект 20-минутного семинара, как оказать первую помощь при приступе аллергии на </a:t>
            </a:r>
            <a:r>
              <a:rPr lang="ru-RU" sz="4800" dirty="0" smtClean="0"/>
              <a:t>пыльцу.</a:t>
            </a:r>
            <a:r>
              <a:rPr lang="ru-RU" sz="4800" dirty="0"/>
              <a:t> // </a:t>
            </a:r>
            <a:r>
              <a:rPr lang="ru-RU" sz="4800" dirty="0" smtClean="0"/>
              <a:t>Медицинское обслуживание и организация питания в ДОУ. </a:t>
            </a:r>
            <a:r>
              <a:rPr lang="ru-RU" sz="4800" dirty="0"/>
              <a:t>– 2022. - № </a:t>
            </a:r>
            <a:r>
              <a:rPr lang="ru-RU" sz="4800" dirty="0" smtClean="0"/>
              <a:t>6 </a:t>
            </a:r>
            <a:r>
              <a:rPr lang="ru-RU" sz="4800" dirty="0"/>
              <a:t>– электронная версия</a:t>
            </a:r>
          </a:p>
          <a:p>
            <a:pPr algn="just"/>
            <a:r>
              <a:rPr lang="ru-RU" sz="4800" dirty="0" smtClean="0"/>
              <a:t>Ахапкина </a:t>
            </a:r>
            <a:r>
              <a:rPr lang="ru-RU" sz="4800" dirty="0"/>
              <a:t>И. Как предотвратить и лечить холодовую аллергию у детей. Конспект семинара и брошюра для </a:t>
            </a:r>
            <a:r>
              <a:rPr lang="ru-RU" sz="4800" dirty="0" smtClean="0"/>
              <a:t>воспитателей. </a:t>
            </a:r>
            <a:r>
              <a:rPr lang="ru-RU" sz="4800" dirty="0"/>
              <a:t>// Медицинское обслуживание и организация питания в ДОУ. – 2022. - № </a:t>
            </a:r>
            <a:r>
              <a:rPr lang="ru-RU" sz="4800" dirty="0" smtClean="0"/>
              <a:t>2 </a:t>
            </a:r>
            <a:r>
              <a:rPr lang="ru-RU" sz="4800" dirty="0"/>
              <a:t>– электронная версия</a:t>
            </a:r>
          </a:p>
          <a:p>
            <a:endParaRPr lang="ru-RU" sz="1600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947612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87627" y="624617"/>
            <a:ext cx="10515600" cy="1325563"/>
          </a:xfrm>
        </p:spPr>
        <p:txBody>
          <a:bodyPr>
            <a:normAutofit/>
          </a:bodyPr>
          <a:lstStyle/>
          <a:p>
            <a:r>
              <a:rPr lang="ru-RU" sz="4000" b="1" dirty="0" smtClean="0">
                <a:solidFill>
                  <a:srgbClr val="C00000"/>
                </a:solidFill>
                <a:latin typeface="+mn-lt"/>
              </a:rPr>
              <a:t>Всемирный день борьбы с аллергией</a:t>
            </a:r>
            <a:endParaRPr lang="ru-RU" sz="4000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94593" y="2453054"/>
            <a:ext cx="10928838" cy="3723908"/>
          </a:xfrm>
        </p:spPr>
        <p:txBody>
          <a:bodyPr>
            <a:normAutofit fontScale="77500" lnSpcReduction="20000"/>
          </a:bodyPr>
          <a:lstStyle/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1900" b="1" dirty="0" smtClean="0">
                <a:solidFill>
                  <a:srgbClr val="2F01AF"/>
                </a:solidFill>
              </a:rPr>
              <a:t>Всемирный </a:t>
            </a:r>
            <a:r>
              <a:rPr lang="ru-RU" sz="1900" b="1" dirty="0">
                <a:solidFill>
                  <a:srgbClr val="2F01AF"/>
                </a:solidFill>
              </a:rPr>
              <a:t>день борьбы </a:t>
            </a:r>
            <a:r>
              <a:rPr lang="ru-RU" sz="1900" b="1" dirty="0" smtClean="0">
                <a:solidFill>
                  <a:srgbClr val="2F01AF"/>
                </a:solidFill>
              </a:rPr>
              <a:t>с аллергией </a:t>
            </a:r>
            <a:r>
              <a:rPr lang="en-US" sz="1900" b="1" dirty="0">
                <a:solidFill>
                  <a:srgbClr val="2F01AF"/>
                </a:solidFill>
              </a:rPr>
              <a:t>(World Allergy Day) </a:t>
            </a:r>
            <a:r>
              <a:rPr lang="ru-RU" sz="1900" dirty="0"/>
              <a:t>отмечается ежегодно </a:t>
            </a:r>
            <a:r>
              <a:rPr lang="ru-RU" sz="1900" b="1" dirty="0">
                <a:solidFill>
                  <a:srgbClr val="210BA5"/>
                </a:solidFill>
              </a:rPr>
              <a:t>8 июля</a:t>
            </a:r>
            <a:r>
              <a:rPr lang="ru-RU" sz="1900" dirty="0">
                <a:solidFill>
                  <a:srgbClr val="210BA5"/>
                </a:solidFill>
              </a:rPr>
              <a:t>, </a:t>
            </a:r>
            <a:r>
              <a:rPr lang="ru-RU" sz="1900" dirty="0" smtClean="0"/>
              <a:t>учрежден </a:t>
            </a:r>
            <a:r>
              <a:rPr lang="ru-RU" sz="1900" b="1" dirty="0" smtClean="0">
                <a:solidFill>
                  <a:srgbClr val="210BA5"/>
                </a:solidFill>
              </a:rPr>
              <a:t>в </a:t>
            </a:r>
            <a:r>
              <a:rPr lang="ru-RU" sz="1900" b="1" dirty="0">
                <a:solidFill>
                  <a:srgbClr val="210BA5"/>
                </a:solidFill>
              </a:rPr>
              <a:t>2005 </a:t>
            </a:r>
            <a:r>
              <a:rPr lang="ru-RU" sz="1900" b="1" dirty="0" smtClean="0">
                <a:solidFill>
                  <a:srgbClr val="210BA5"/>
                </a:solidFill>
              </a:rPr>
              <a:t>году</a:t>
            </a:r>
            <a:r>
              <a:rPr lang="ru-RU" sz="1900" dirty="0" smtClean="0">
                <a:solidFill>
                  <a:srgbClr val="210BA5"/>
                </a:solidFill>
              </a:rPr>
              <a:t> </a:t>
            </a:r>
            <a:r>
              <a:rPr lang="ru-RU" sz="1900" dirty="0"/>
              <a:t>по решению Всемирной организации по аллергии (</a:t>
            </a:r>
            <a:r>
              <a:rPr lang="en-US" sz="1900" dirty="0"/>
              <a:t>World Allergy Organization, WAO) </a:t>
            </a:r>
            <a:r>
              <a:rPr lang="ru-RU" sz="1900" dirty="0"/>
              <a:t>и Всемирной организации по иммунопатологии (</a:t>
            </a:r>
            <a:r>
              <a:rPr lang="en-US" sz="1900" dirty="0"/>
              <a:t>World Immunopathology Organization, WIPO).</a:t>
            </a:r>
            <a:endParaRPr lang="ru-RU" sz="1900" dirty="0" smtClean="0"/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ru-RU" sz="1900" dirty="0" smtClean="0"/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1900" b="1" dirty="0" smtClean="0">
                <a:solidFill>
                  <a:srgbClr val="210BA5"/>
                </a:solidFill>
              </a:rPr>
              <a:t>Главная </a:t>
            </a:r>
            <a:r>
              <a:rPr lang="ru-RU" sz="1900" b="1" dirty="0">
                <a:solidFill>
                  <a:srgbClr val="210BA5"/>
                </a:solidFill>
              </a:rPr>
              <a:t>задача  этого дня</a:t>
            </a:r>
            <a:r>
              <a:rPr lang="ru-RU" sz="1900" dirty="0">
                <a:solidFill>
                  <a:srgbClr val="210BA5"/>
                </a:solidFill>
              </a:rPr>
              <a:t> </a:t>
            </a:r>
            <a:r>
              <a:rPr lang="ru-RU" sz="1900" dirty="0"/>
              <a:t>— показать, что  аллергия  — это сложное заболевание, которому подвержены люди любого возраста. Без должного внимания оно может значительно ухудшить качество жизни.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ru-RU" sz="1900" dirty="0"/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1900" b="1" dirty="0">
                <a:solidFill>
                  <a:srgbClr val="210BA5"/>
                </a:solidFill>
              </a:rPr>
              <a:t>Цель </a:t>
            </a:r>
            <a:r>
              <a:rPr lang="ru-RU" sz="1900" b="1" dirty="0" smtClean="0">
                <a:solidFill>
                  <a:srgbClr val="210BA5"/>
                </a:solidFill>
              </a:rPr>
              <a:t>мероприятий, </a:t>
            </a:r>
            <a:r>
              <a:rPr lang="ru-RU" sz="1900" b="1" dirty="0">
                <a:solidFill>
                  <a:srgbClr val="210BA5"/>
                </a:solidFill>
              </a:rPr>
              <a:t>проводимых</a:t>
            </a:r>
            <a:r>
              <a:rPr lang="ru-RU" sz="1900" b="1" dirty="0" smtClean="0">
                <a:solidFill>
                  <a:srgbClr val="210BA5"/>
                </a:solidFill>
              </a:rPr>
              <a:t> </a:t>
            </a:r>
            <a:r>
              <a:rPr lang="ru-RU" sz="1900" b="1" dirty="0">
                <a:solidFill>
                  <a:srgbClr val="210BA5"/>
                </a:solidFill>
              </a:rPr>
              <a:t>в рамках Всемирного дня борьбы с </a:t>
            </a:r>
            <a:r>
              <a:rPr lang="ru-RU" sz="1900" b="1" dirty="0" smtClean="0">
                <a:solidFill>
                  <a:srgbClr val="210BA5"/>
                </a:solidFill>
              </a:rPr>
              <a:t>аллергией: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1900" b="1" dirty="0" smtClean="0">
                <a:solidFill>
                  <a:srgbClr val="210BA5"/>
                </a:solidFill>
              </a:rPr>
              <a:t>распространение </a:t>
            </a:r>
            <a:r>
              <a:rPr lang="ru-RU" sz="1900" b="1" dirty="0">
                <a:solidFill>
                  <a:srgbClr val="210BA5"/>
                </a:solidFill>
              </a:rPr>
              <a:t>знаний </a:t>
            </a:r>
            <a:r>
              <a:rPr lang="ru-RU" sz="1900" dirty="0"/>
              <a:t>об этом заболевании среди </a:t>
            </a:r>
            <a:r>
              <a:rPr lang="ru-RU" sz="1900" dirty="0" smtClean="0"/>
              <a:t>самых </a:t>
            </a:r>
            <a:r>
              <a:rPr lang="ru-RU" sz="1900" dirty="0"/>
              <a:t>широких слоев населения; </a:t>
            </a:r>
            <a:endParaRPr lang="ru-RU" sz="1900" dirty="0" smtClean="0"/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1900" b="1" dirty="0" smtClean="0">
                <a:solidFill>
                  <a:srgbClr val="210BA5"/>
                </a:solidFill>
              </a:rPr>
              <a:t>демонстрация </a:t>
            </a:r>
            <a:r>
              <a:rPr lang="ru-RU" sz="1900" dirty="0"/>
              <a:t>необходимости  профилактических и лечебно-диагностических </a:t>
            </a:r>
            <a:r>
              <a:rPr lang="ru-RU" sz="1900" dirty="0" smtClean="0"/>
              <a:t>мер; 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1900" b="1" dirty="0" smtClean="0">
                <a:solidFill>
                  <a:srgbClr val="210BA5"/>
                </a:solidFill>
              </a:rPr>
              <a:t>привлечение </a:t>
            </a:r>
            <a:r>
              <a:rPr lang="ru-RU" sz="1900" dirty="0"/>
              <a:t>к этой проблеме </a:t>
            </a:r>
            <a:r>
              <a:rPr lang="ru-RU" sz="1900" dirty="0" smtClean="0"/>
              <a:t>внимания властей, </a:t>
            </a:r>
            <a:r>
              <a:rPr lang="ru-RU" sz="1900" dirty="0"/>
              <a:t>специалистов других областей медицины и организаторов здравоохранения.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ru-RU" sz="1900" dirty="0" smtClean="0"/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ru-RU" sz="1900" dirty="0" smtClean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ru-RU" sz="1900" dirty="0" smtClean="0"/>
          </a:p>
          <a:p>
            <a:pPr marL="0" indent="0" algn="just">
              <a:buNone/>
            </a:pPr>
            <a:endParaRPr lang="ru-RU" dirty="0">
              <a:solidFill>
                <a:srgbClr val="FF0000"/>
              </a:solidFill>
            </a:endParaRPr>
          </a:p>
          <a:p>
            <a:pPr marL="0" indent="0" algn="just">
              <a:buNone/>
            </a:pPr>
            <a:r>
              <a:rPr lang="ru-RU" dirty="0" smtClean="0">
                <a:solidFill>
                  <a:srgbClr val="FF0000"/>
                </a:solidFill>
              </a:rPr>
              <a:t>  </a:t>
            </a:r>
            <a:endParaRPr lang="ru-RU" dirty="0">
              <a:solidFill>
                <a:srgbClr val="FF0000"/>
              </a:solidFill>
            </a:endParaRPr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12621" y="112799"/>
            <a:ext cx="1981200" cy="1368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032850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 b="1" dirty="0" smtClean="0">
                <a:solidFill>
                  <a:srgbClr val="C00000"/>
                </a:solidFill>
                <a:latin typeface="+mn-lt"/>
              </a:rPr>
              <a:t>История</a:t>
            </a:r>
            <a:r>
              <a:rPr lang="ru-RU" sz="4000" b="1" dirty="0" smtClean="0">
                <a:solidFill>
                  <a:srgbClr val="0070C0"/>
                </a:solidFill>
                <a:latin typeface="+mn-lt"/>
              </a:rPr>
              <a:t> </a:t>
            </a:r>
            <a:r>
              <a:rPr lang="ru-RU" b="1" dirty="0" smtClean="0">
                <a:solidFill>
                  <a:srgbClr val="C00000"/>
                </a:solidFill>
                <a:latin typeface="+mn-lt"/>
              </a:rPr>
              <a:t>    </a:t>
            </a:r>
            <a:endParaRPr lang="ru-RU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33046" y="1408671"/>
            <a:ext cx="10720754" cy="5247106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1300" b="1" dirty="0" smtClean="0">
                <a:solidFill>
                  <a:srgbClr val="210BA5"/>
                </a:solidFill>
              </a:rPr>
              <a:t>Термин </a:t>
            </a:r>
            <a:r>
              <a:rPr lang="ru-RU" sz="1300" b="1" dirty="0">
                <a:solidFill>
                  <a:srgbClr val="210BA5"/>
                </a:solidFill>
              </a:rPr>
              <a:t>аллергия ( от греч. allos-другой, ergos-действие) </a:t>
            </a:r>
            <a:r>
              <a:rPr lang="ru-RU" sz="1300" dirty="0"/>
              <a:t>впервые применил в </a:t>
            </a:r>
            <a:r>
              <a:rPr lang="ru-RU" sz="1300" dirty="0" smtClean="0"/>
              <a:t>1906 году </a:t>
            </a:r>
            <a:r>
              <a:rPr lang="ru-RU" sz="1300" dirty="0"/>
              <a:t>австрийский педиатр Клеменс фон Пирке. Он </a:t>
            </a:r>
            <a:r>
              <a:rPr lang="ru-RU" sz="1300" dirty="0" smtClean="0"/>
              <a:t>заметил</a:t>
            </a:r>
            <a:r>
              <a:rPr lang="ru-RU" sz="1300" dirty="0"/>
              <a:t>, что у некоторых его пациентов симптомы насморка, чихания, рези в глазах, появления высыпаний могли быть вызваны воздействием определенных веществ (аллергенов) из окружающей среды: пыли, пыльцы растений, некоторых видов пищи</a:t>
            </a:r>
            <a:r>
              <a:rPr lang="ru-RU" sz="1300" dirty="0" smtClean="0"/>
              <a:t>.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ru-RU" sz="1300" dirty="0" smtClean="0"/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1300" b="1" dirty="0" smtClean="0">
                <a:solidFill>
                  <a:srgbClr val="210BA5"/>
                </a:solidFill>
              </a:rPr>
              <a:t>Симптомы </a:t>
            </a:r>
            <a:r>
              <a:rPr lang="ru-RU" sz="1300" b="1" dirty="0">
                <a:solidFill>
                  <a:srgbClr val="210BA5"/>
                </a:solidFill>
              </a:rPr>
              <a:t>этого заболевания </a:t>
            </a:r>
            <a:r>
              <a:rPr lang="ru-RU" sz="1300" dirty="0"/>
              <a:t>известны с давних времен. Три тысячи лет назад китайские доктора описывали </a:t>
            </a:r>
            <a:r>
              <a:rPr lang="ru-RU" sz="1300" dirty="0" smtClean="0"/>
              <a:t>«растительную лихорадку», </a:t>
            </a:r>
            <a:r>
              <a:rPr lang="ru-RU" sz="1300" dirty="0"/>
              <a:t>вызывавшую течь из носов осенью. Есть свидетельство, что </a:t>
            </a:r>
            <a:r>
              <a:rPr lang="ru-RU" sz="1300" b="1" dirty="0">
                <a:solidFill>
                  <a:srgbClr val="210BA5"/>
                </a:solidFill>
              </a:rPr>
              <a:t>египетский фараон Менес</a:t>
            </a:r>
            <a:r>
              <a:rPr lang="ru-RU" sz="1300" dirty="0"/>
              <a:t>, основатель Первой династии, умер от укуса осы в 2641 году до Рождества Христова, хотя по другой версии его убил во время охоты </a:t>
            </a:r>
            <a:r>
              <a:rPr lang="ru-RU" sz="1300" dirty="0" smtClean="0"/>
              <a:t>гиппопотам). 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ru-RU" sz="1300" dirty="0" smtClean="0"/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1300" b="1" dirty="0" smtClean="0">
                <a:solidFill>
                  <a:srgbClr val="210BA5"/>
                </a:solidFill>
              </a:rPr>
              <a:t>Спустя </a:t>
            </a:r>
            <a:r>
              <a:rPr lang="ru-RU" sz="1300" dirty="0"/>
              <a:t>две с половиной тысячи лет </a:t>
            </a:r>
            <a:r>
              <a:rPr lang="ru-RU" sz="1300" b="1" dirty="0">
                <a:solidFill>
                  <a:srgbClr val="210BA5"/>
                </a:solidFill>
              </a:rPr>
              <a:t>римский философ Лукреций </a:t>
            </a:r>
            <a:r>
              <a:rPr lang="ru-RU" sz="1300" dirty="0"/>
              <a:t>писал: </a:t>
            </a:r>
            <a:r>
              <a:rPr lang="ru-RU" sz="1300" b="1" dirty="0">
                <a:solidFill>
                  <a:srgbClr val="210BA5"/>
                </a:solidFill>
              </a:rPr>
              <a:t>"Что для одного еда, то для другого – яд"</a:t>
            </a:r>
            <a:r>
              <a:rPr lang="ru-RU" sz="1300" dirty="0"/>
              <a:t>. И все же первым, кто всерьез заинтересовался аллергией, был великий </a:t>
            </a:r>
            <a:r>
              <a:rPr lang="ru-RU" sz="1300" b="1" dirty="0">
                <a:solidFill>
                  <a:srgbClr val="210BA5"/>
                </a:solidFill>
              </a:rPr>
              <a:t>врач Гиппократ</a:t>
            </a:r>
            <a:r>
              <a:rPr lang="ru-RU" sz="1300" dirty="0"/>
              <a:t>. В </a:t>
            </a:r>
            <a:r>
              <a:rPr lang="ru-RU" sz="1300" b="1" dirty="0">
                <a:solidFill>
                  <a:srgbClr val="210BA5"/>
                </a:solidFill>
              </a:rPr>
              <a:t>V веке до нашей эры </a:t>
            </a:r>
            <a:r>
              <a:rPr lang="ru-RU" sz="1300" dirty="0"/>
              <a:t>он описал странные кожные высыпания и жесточайшие расстройства пищеварения, появлявшиеся у некоторых его пациентов после употребления определенной пищи. </a:t>
            </a:r>
            <a:endParaRPr lang="ru-RU" sz="1300" dirty="0" smtClean="0"/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ru-RU" sz="1300" dirty="0" smtClean="0"/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1300" b="1" dirty="0" smtClean="0">
                <a:solidFill>
                  <a:srgbClr val="210BA5"/>
                </a:solidFill>
              </a:rPr>
              <a:t>Гален</a:t>
            </a:r>
            <a:r>
              <a:rPr lang="ru-RU" sz="1300" b="1" dirty="0">
                <a:solidFill>
                  <a:srgbClr val="210BA5"/>
                </a:solidFill>
              </a:rPr>
              <a:t>, римский врач </a:t>
            </a:r>
            <a:r>
              <a:rPr lang="ru-RU" sz="1300" dirty="0"/>
              <a:t>греческого происхождения, </a:t>
            </a:r>
            <a:r>
              <a:rPr lang="ru-RU" sz="1300" b="1" dirty="0">
                <a:solidFill>
                  <a:srgbClr val="210BA5"/>
                </a:solidFill>
              </a:rPr>
              <a:t>во II веке до нашей эры</a:t>
            </a:r>
            <a:r>
              <a:rPr lang="ru-RU" sz="1300" dirty="0"/>
              <a:t>, сам того не подозревая, </a:t>
            </a:r>
            <a:r>
              <a:rPr lang="ru-RU" sz="1300" b="1" dirty="0">
                <a:solidFill>
                  <a:srgbClr val="210BA5"/>
                </a:solidFill>
              </a:rPr>
              <a:t>описал аллергический ринит</a:t>
            </a:r>
            <a:r>
              <a:rPr lang="ru-RU" sz="1300" dirty="0"/>
              <a:t>. </a:t>
            </a:r>
            <a:r>
              <a:rPr lang="ru-RU" sz="1300" dirty="0" smtClean="0"/>
              <a:t>Его очень </a:t>
            </a:r>
            <a:r>
              <a:rPr lang="ru-RU" sz="1300" dirty="0"/>
              <a:t>удивило, что один из его современников, понюхав розу, начал натужно чихать. </a:t>
            </a:r>
            <a:endParaRPr lang="ru-RU" sz="1300" dirty="0" smtClean="0"/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ru-RU" sz="1300" dirty="0"/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1300" b="1" dirty="0" smtClean="0">
                <a:solidFill>
                  <a:srgbClr val="210BA5"/>
                </a:solidFill>
              </a:rPr>
              <a:t>Примерно </a:t>
            </a:r>
            <a:r>
              <a:rPr lang="ru-RU" sz="1300" b="1" dirty="0">
                <a:solidFill>
                  <a:srgbClr val="210BA5"/>
                </a:solidFill>
              </a:rPr>
              <a:t>тысячелетие спустя </a:t>
            </a:r>
            <a:r>
              <a:rPr lang="ru-RU" sz="1300" dirty="0"/>
              <a:t>изучением аллергии занялся </a:t>
            </a:r>
            <a:r>
              <a:rPr lang="ru-RU" sz="1300" b="1" dirty="0">
                <a:solidFill>
                  <a:srgbClr val="210BA5"/>
                </a:solidFill>
              </a:rPr>
              <a:t>арабский </a:t>
            </a:r>
            <a:r>
              <a:rPr lang="ru-RU" sz="1300" b="1" dirty="0" smtClean="0">
                <a:solidFill>
                  <a:srgbClr val="210BA5"/>
                </a:solidFill>
              </a:rPr>
              <a:t>врач и ученый Авиценна </a:t>
            </a:r>
            <a:r>
              <a:rPr lang="ru-RU" sz="1300" b="1" dirty="0">
                <a:solidFill>
                  <a:srgbClr val="210BA5"/>
                </a:solidFill>
              </a:rPr>
              <a:t>(Ибн-Сина</a:t>
            </a:r>
            <a:r>
              <a:rPr lang="ru-RU" sz="1300" b="1" dirty="0" smtClean="0">
                <a:solidFill>
                  <a:srgbClr val="210BA5"/>
                </a:solidFill>
              </a:rPr>
              <a:t>). </a:t>
            </a:r>
            <a:r>
              <a:rPr lang="ru-RU" sz="1300" dirty="0"/>
              <a:t>Его открытием стал </a:t>
            </a:r>
            <a:r>
              <a:rPr lang="ru-RU" sz="1300" b="1" dirty="0">
                <a:solidFill>
                  <a:srgbClr val="210BA5"/>
                </a:solidFill>
              </a:rPr>
              <a:t>«весенний насморк»</a:t>
            </a:r>
            <a:r>
              <a:rPr lang="ru-RU" sz="1300" dirty="0"/>
              <a:t>, появляющийся во время цветения трав. Лечить этот вид аллергии Авиценна предлагал с помощью мумиё: принимать внутрь и мазать нос. Многим помогало. Также в своих трудах </a:t>
            </a:r>
            <a:r>
              <a:rPr lang="ru-RU" sz="1300" dirty="0" smtClean="0"/>
              <a:t>он </a:t>
            </a:r>
            <a:r>
              <a:rPr lang="ru-RU" sz="1300" dirty="0"/>
              <a:t>описывает необычное заболевание, вызываемое потреблением некоторых продуктов питания, таких как мед, арахисовая халва, хлопковое масло. </a:t>
            </a:r>
            <a:endParaRPr lang="ru-RU" sz="1300" dirty="0" smtClean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ru-RU" sz="1300" dirty="0" smtClean="0"/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1300" b="1" dirty="0" smtClean="0">
                <a:solidFill>
                  <a:srgbClr val="210BA5"/>
                </a:solidFill>
              </a:rPr>
              <a:t>Первые </a:t>
            </a:r>
            <a:r>
              <a:rPr lang="ru-RU" sz="1300" b="1" dirty="0">
                <a:solidFill>
                  <a:srgbClr val="210BA5"/>
                </a:solidFill>
              </a:rPr>
              <a:t>клинические наблюдения</a:t>
            </a:r>
            <a:r>
              <a:rPr lang="ru-RU" sz="1300" dirty="0">
                <a:solidFill>
                  <a:srgbClr val="210BA5"/>
                </a:solidFill>
              </a:rPr>
              <a:t>, </a:t>
            </a:r>
            <a:r>
              <a:rPr lang="ru-RU" sz="1300" dirty="0"/>
              <a:t>описанные и доложенные научному обществу, относятся только </a:t>
            </a:r>
            <a:r>
              <a:rPr lang="ru-RU" sz="1300" b="1" dirty="0">
                <a:solidFill>
                  <a:srgbClr val="210BA5"/>
                </a:solidFill>
              </a:rPr>
              <a:t>к началу 19 века – в 1819 году</a:t>
            </a:r>
            <a:r>
              <a:rPr lang="ru-RU" sz="1300" b="1" dirty="0">
                <a:solidFill>
                  <a:srgbClr val="003BB0"/>
                </a:solidFill>
              </a:rPr>
              <a:t> </a:t>
            </a:r>
            <a:r>
              <a:rPr lang="ru-RU" sz="1300" dirty="0"/>
              <a:t>о </a:t>
            </a:r>
            <a:r>
              <a:rPr lang="ru-RU" sz="1300" b="1" dirty="0">
                <a:solidFill>
                  <a:srgbClr val="210BA5"/>
                </a:solidFill>
              </a:rPr>
              <a:t>«сенной лихорадке»</a:t>
            </a:r>
            <a:r>
              <a:rPr lang="ru-RU" sz="1300" b="1" dirty="0">
                <a:solidFill>
                  <a:srgbClr val="003BB0"/>
                </a:solidFill>
              </a:rPr>
              <a:t> </a:t>
            </a:r>
            <a:r>
              <a:rPr lang="ru-RU" sz="1300" dirty="0"/>
              <a:t>впервые сообщил </a:t>
            </a:r>
            <a:r>
              <a:rPr lang="ru-RU" sz="1300" b="1" dirty="0">
                <a:solidFill>
                  <a:srgbClr val="210BA5"/>
                </a:solidFill>
              </a:rPr>
              <a:t>английский врач Джон Босток</a:t>
            </a:r>
            <a:r>
              <a:rPr lang="ru-RU" sz="1300" dirty="0"/>
              <a:t>, выступивший с докладом о «периодическом поражении глаз и груди». Доктор перечислил клинические симптомы своего собственного заболевания: безудержный насморк, беспрерывное чихание, слезотечение, головные боли, повторяющиеся каждое лето с восьмилетнего возраста после нахождения в поле рядом со скошенной травой</a:t>
            </a:r>
            <a:r>
              <a:rPr lang="ru-RU" sz="1300" dirty="0" smtClean="0"/>
              <a:t>.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ru-RU" sz="1300" dirty="0" smtClean="0"/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1300" b="1" dirty="0" smtClean="0">
                <a:solidFill>
                  <a:srgbClr val="210BA5"/>
                </a:solidFill>
              </a:rPr>
              <a:t>В природе этого явления – аллергии  - окончательно разобрались только </a:t>
            </a:r>
            <a:r>
              <a:rPr lang="ru-RU" sz="1300" b="1" dirty="0">
                <a:solidFill>
                  <a:srgbClr val="210BA5"/>
                </a:solidFill>
              </a:rPr>
              <a:t>к концу XX столетия.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ru-RU" sz="1300" dirty="0" smtClean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ru-RU" sz="1200" dirty="0" smtClean="0"/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12621" y="112799"/>
            <a:ext cx="1981200" cy="1368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0260647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b="1" dirty="0" smtClean="0">
                <a:solidFill>
                  <a:srgbClr val="C00000"/>
                </a:solidFill>
                <a:latin typeface="+mn-lt"/>
              </a:rPr>
              <a:t>Теория возникновения аллергии</a:t>
            </a:r>
            <a:endParaRPr lang="ru-RU" sz="4000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1500" b="1" dirty="0" smtClean="0">
                <a:solidFill>
                  <a:srgbClr val="210BA5"/>
                </a:solidFill>
              </a:rPr>
              <a:t>Существует </a:t>
            </a:r>
            <a:r>
              <a:rPr lang="ru-RU" sz="1500" b="1" dirty="0">
                <a:solidFill>
                  <a:srgbClr val="210BA5"/>
                </a:solidFill>
              </a:rPr>
              <a:t>несколько теорий возникновения аллергии. </a:t>
            </a:r>
            <a:r>
              <a:rPr lang="ru-RU" sz="1500" dirty="0"/>
              <a:t>Одна из них — </a:t>
            </a:r>
            <a:r>
              <a:rPr lang="ru-RU" sz="1500" b="1" dirty="0">
                <a:solidFill>
                  <a:srgbClr val="210BA5"/>
                </a:solidFill>
              </a:rPr>
              <a:t>гигиеническая</a:t>
            </a:r>
            <a:r>
              <a:rPr lang="ru-RU" sz="1500" dirty="0"/>
              <a:t> — предполагает, что в результате активного использования в повседневной жизни антибактериального мыла, антисептиков, различных моющих средств у человека исчезает возможность ознакомления со многими антигенами, которым он должен научиться противостоять. В итоге он начинает бороться с теми агентами, которые в повседневной жизни считаются безобидными — пылью, цветочной пыльцой, пухом и шерстью животных. Эта теория подтверждается тем фактом, что в странах третьего мира, где вопросам гигиены не уделяют пристального внимания, аллергические реакции и различные аутоиммунные процессы встречаются значительно реже, чем в развитых странах. </a:t>
            </a:r>
            <a:endParaRPr lang="ru-RU" sz="1500" dirty="0" smtClean="0"/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ru-RU" sz="1500" dirty="0"/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1500" b="1" dirty="0" smtClean="0">
                <a:solidFill>
                  <a:srgbClr val="210BA5"/>
                </a:solidFill>
              </a:rPr>
              <a:t>Немаловажную </a:t>
            </a:r>
            <a:r>
              <a:rPr lang="ru-RU" sz="1500" b="1" dirty="0">
                <a:solidFill>
                  <a:srgbClr val="210BA5"/>
                </a:solidFill>
              </a:rPr>
              <a:t>роль играет </a:t>
            </a:r>
            <a:r>
              <a:rPr lang="ru-RU" sz="1500" b="1" dirty="0" smtClean="0">
                <a:solidFill>
                  <a:srgbClr val="210BA5"/>
                </a:solidFill>
              </a:rPr>
              <a:t>наследственность</a:t>
            </a:r>
            <a:r>
              <a:rPr lang="ru-RU" sz="1500" b="1" dirty="0">
                <a:solidFill>
                  <a:srgbClr val="210BA5"/>
                </a:solidFill>
              </a:rPr>
              <a:t>. </a:t>
            </a:r>
            <a:r>
              <a:rPr lang="ru-RU" sz="1500" dirty="0"/>
              <a:t>Так, при наличии аллергических реакций в анамнезе у одного из родителей риск развития аллергии у ребенка составляет 33 %, а при наличии аллергических проявлений у двух родителей он возрастает до 70 </a:t>
            </a:r>
            <a:r>
              <a:rPr lang="ru-RU" sz="1500" dirty="0" smtClean="0"/>
              <a:t>%.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ru-RU" sz="1500" dirty="0"/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1500" b="1" dirty="0" smtClean="0">
                <a:solidFill>
                  <a:srgbClr val="210BA5"/>
                </a:solidFill>
              </a:rPr>
              <a:t>Несмотря на то</a:t>
            </a:r>
            <a:r>
              <a:rPr lang="ru-RU" sz="1500" dirty="0" smtClean="0"/>
              <a:t>, что существует </a:t>
            </a:r>
            <a:r>
              <a:rPr lang="ru-RU" sz="1500" dirty="0"/>
              <a:t>несколько теорий возникновения аллергии, </a:t>
            </a:r>
            <a:r>
              <a:rPr lang="ru-RU" sz="1500" dirty="0" smtClean="0"/>
              <a:t>все </a:t>
            </a:r>
            <a:r>
              <a:rPr lang="ru-RU" sz="1500" dirty="0"/>
              <a:t>они сводятся к одному – </a:t>
            </a:r>
            <a:r>
              <a:rPr lang="ru-RU" sz="1500" b="1" dirty="0">
                <a:solidFill>
                  <a:srgbClr val="210BA5"/>
                </a:solidFill>
              </a:rPr>
              <a:t>аллергия связана с развитием цивилизации.</a:t>
            </a:r>
            <a:r>
              <a:rPr lang="ru-RU" sz="1500" dirty="0"/>
              <a:t> </a:t>
            </a:r>
            <a:r>
              <a:rPr lang="ru-RU" sz="1500" dirty="0">
                <a:solidFill>
                  <a:srgbClr val="210BA5"/>
                </a:solidFill>
              </a:rPr>
              <a:t>С одной стороны – </a:t>
            </a:r>
            <a:r>
              <a:rPr lang="ru-RU" sz="1500" dirty="0"/>
              <a:t>мы дышим загрязненным воздухом, постоянно растет употребление продуктов химической промышленности, лекарственных препаратов, которые как сами вызывают аллергию, так и могут создавать предпосылки для ее развития. </a:t>
            </a:r>
            <a:r>
              <a:rPr lang="ru-RU" sz="1500" dirty="0" smtClean="0">
                <a:solidFill>
                  <a:srgbClr val="210BA5"/>
                </a:solidFill>
              </a:rPr>
              <a:t>С </a:t>
            </a:r>
            <a:r>
              <a:rPr lang="ru-RU" sz="1500" dirty="0">
                <a:solidFill>
                  <a:srgbClr val="210BA5"/>
                </a:solidFill>
              </a:rPr>
              <a:t>другой стороны –</a:t>
            </a:r>
            <a:r>
              <a:rPr lang="ru-RU" sz="1500" dirty="0" smtClean="0">
                <a:solidFill>
                  <a:srgbClr val="210BA5"/>
                </a:solidFill>
              </a:rPr>
              <a:t> </a:t>
            </a:r>
            <a:r>
              <a:rPr lang="ru-RU" sz="1500" dirty="0"/>
              <a:t>мы настолько защищаем детей от любой инфекции, что он растет в практически стерильных условиях, и иммунитету приходится искать другое направление, где бы ему проявить свою активность. Иммунитет борется с обычно безвредными для большинства людей веществами, пытаясь защитить наш организм, хотя это нецелесообразно.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ru-RU" sz="1500" dirty="0"/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ru-RU" sz="1500" dirty="0"/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endParaRPr lang="ru-RU" dirty="0"/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12621" y="112799"/>
            <a:ext cx="1981200" cy="1368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242035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800" b="1" dirty="0" smtClean="0">
                <a:solidFill>
                  <a:srgbClr val="C00000"/>
                </a:solidFill>
                <a:latin typeface="+mn-lt"/>
              </a:rPr>
              <a:t>Актуальность учреждения </a:t>
            </a:r>
            <a:r>
              <a:rPr lang="ru-RU" sz="3800" b="1" dirty="0">
                <a:solidFill>
                  <a:srgbClr val="C00000"/>
                </a:solidFill>
                <a:latin typeface="+mn-lt"/>
              </a:rPr>
              <a:t>и проведения </a:t>
            </a:r>
            <a:br>
              <a:rPr lang="ru-RU" sz="3800" b="1" dirty="0">
                <a:solidFill>
                  <a:srgbClr val="C00000"/>
                </a:solidFill>
                <a:latin typeface="+mn-lt"/>
              </a:rPr>
            </a:br>
            <a:r>
              <a:rPr lang="ru-RU" sz="3800" b="1" dirty="0" smtClean="0">
                <a:solidFill>
                  <a:srgbClr val="C00000"/>
                </a:solidFill>
                <a:latin typeface="+mn-lt"/>
              </a:rPr>
              <a:t>Всемирного </a:t>
            </a:r>
            <a:r>
              <a:rPr lang="ru-RU" sz="3800" b="1" dirty="0">
                <a:solidFill>
                  <a:srgbClr val="C00000"/>
                </a:solidFill>
                <a:latin typeface="+mn-lt"/>
              </a:rPr>
              <a:t>дня борьбы с аллергией</a:t>
            </a:r>
            <a:endParaRPr lang="ru-RU" sz="3800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97598" y="2117282"/>
            <a:ext cx="11122268" cy="4084394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ru-RU" sz="1500" b="1" dirty="0" smtClean="0">
                <a:solidFill>
                  <a:srgbClr val="210BA5"/>
                </a:solidFill>
              </a:rPr>
              <a:t>Аллергия на </a:t>
            </a:r>
            <a:r>
              <a:rPr lang="ru-RU" sz="1500" b="1" dirty="0">
                <a:solidFill>
                  <a:srgbClr val="210BA5"/>
                </a:solidFill>
              </a:rPr>
              <a:t>сегодняшний день </a:t>
            </a:r>
            <a:r>
              <a:rPr lang="ru-RU" sz="1500" b="1" dirty="0" smtClean="0">
                <a:solidFill>
                  <a:srgbClr val="210BA5"/>
                </a:solidFill>
              </a:rPr>
              <a:t>является </a:t>
            </a:r>
            <a:r>
              <a:rPr lang="ru-RU" sz="1500" b="1" dirty="0">
                <a:solidFill>
                  <a:srgbClr val="210BA5"/>
                </a:solidFill>
              </a:rPr>
              <a:t>глобальной </a:t>
            </a:r>
            <a:r>
              <a:rPr lang="ru-RU" sz="1500" b="1" dirty="0" smtClean="0">
                <a:solidFill>
                  <a:srgbClr val="210BA5"/>
                </a:solidFill>
              </a:rPr>
              <a:t>проблемой: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1500" b="1" dirty="0" smtClean="0">
                <a:solidFill>
                  <a:srgbClr val="210BA5"/>
                </a:solidFill>
              </a:rPr>
              <a:t>Еще </a:t>
            </a:r>
            <a:r>
              <a:rPr lang="ru-RU" sz="1500" b="1" dirty="0">
                <a:solidFill>
                  <a:srgbClr val="210BA5"/>
                </a:solidFill>
              </a:rPr>
              <a:t>в 60-е годы прошлого столетия </a:t>
            </a:r>
            <a:r>
              <a:rPr lang="ru-RU" sz="1500" dirty="0"/>
              <a:t>аллергические заболевания выявлялись лишь у 2-3% населения </a:t>
            </a:r>
            <a:r>
              <a:rPr lang="ru-RU" sz="1500" dirty="0" smtClean="0"/>
              <a:t>Земли. В </a:t>
            </a:r>
            <a:r>
              <a:rPr lang="ru-RU" sz="1500" dirty="0"/>
              <a:t>настоящее время аллергия является одним из наиболее распространенных заболеваний в мире. Согласно данным Всемирной Организации </a:t>
            </a:r>
            <a:r>
              <a:rPr lang="ru-RU" sz="1500" dirty="0" smtClean="0"/>
              <a:t>Здравоохранения, </a:t>
            </a:r>
            <a:r>
              <a:rPr lang="ru-RU" sz="1500" b="1" dirty="0">
                <a:solidFill>
                  <a:srgbClr val="210BA5"/>
                </a:solidFill>
              </a:rPr>
              <a:t>аллергией страдают около 40% населения Земли</a:t>
            </a:r>
            <a:r>
              <a:rPr lang="ru-RU" sz="1500" dirty="0"/>
              <a:t>, и рост аллергических болезней отмечается как среди взрослых, так и среди детей. В основном это жители высокоразвитых </a:t>
            </a:r>
            <a:r>
              <a:rPr lang="ru-RU" sz="1500" dirty="0" smtClean="0"/>
              <a:t>стран. Причем </a:t>
            </a:r>
            <a:r>
              <a:rPr lang="ru-RU" sz="1500" dirty="0"/>
              <a:t>в мегаполисах этому заболеванию подвержено от 30 до 60% населения. И эта цифра постоянно увеличивается. </a:t>
            </a:r>
            <a:endParaRPr lang="ru-RU" sz="1500" dirty="0" smtClean="0"/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1500" b="1" dirty="0">
                <a:solidFill>
                  <a:srgbClr val="210BA5"/>
                </a:solidFill>
              </a:rPr>
              <a:t>Чаще всего </a:t>
            </a:r>
            <a:r>
              <a:rPr lang="ru-RU" sz="1500" dirty="0"/>
              <a:t>встречаются пациенты с аллергическим конъюнктивитом, ринитом, атопическим дерматитом и крапивницей. </a:t>
            </a:r>
            <a:r>
              <a:rPr lang="ru-RU" sz="1500" dirty="0" smtClean="0"/>
              <a:t>Но </a:t>
            </a:r>
            <a:r>
              <a:rPr lang="ru-RU" sz="1500" dirty="0"/>
              <a:t>страшно еще и то, что аллергия является причиной ряда хронических заболеваний (например, бронхиальной астмы), приобретающих серьезную медико-социальную и экономическую проблему.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1500" b="1" dirty="0" smtClean="0">
                <a:solidFill>
                  <a:srgbClr val="210BA5"/>
                </a:solidFill>
              </a:rPr>
              <a:t>Статистические </a:t>
            </a:r>
            <a:r>
              <a:rPr lang="ru-RU" sz="1500" b="1" dirty="0">
                <a:solidFill>
                  <a:srgbClr val="210BA5"/>
                </a:solidFill>
              </a:rPr>
              <a:t>данные по России </a:t>
            </a:r>
            <a:r>
              <a:rPr lang="ru-RU" sz="1500" dirty="0"/>
              <a:t>показывают, что аллергия наблюдается </a:t>
            </a:r>
            <a:r>
              <a:rPr lang="ru-RU" sz="1500" b="1" dirty="0">
                <a:solidFill>
                  <a:srgbClr val="210BA5"/>
                </a:solidFill>
              </a:rPr>
              <a:t>у 30% населения</a:t>
            </a:r>
            <a:r>
              <a:rPr lang="ru-RU" sz="1500" dirty="0" smtClean="0"/>
              <a:t>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1500" b="1" dirty="0">
                <a:solidFill>
                  <a:srgbClr val="210BA5"/>
                </a:solidFill>
              </a:rPr>
              <a:t>Согласно прогнозам Всемирной организации </a:t>
            </a:r>
            <a:r>
              <a:rPr lang="ru-RU" sz="1500" b="1" dirty="0" smtClean="0">
                <a:solidFill>
                  <a:srgbClr val="210BA5"/>
                </a:solidFill>
              </a:rPr>
              <a:t>здравоохранения (ВОЗ)</a:t>
            </a:r>
            <a:r>
              <a:rPr lang="ru-RU" sz="1500" dirty="0" smtClean="0"/>
              <a:t>, </a:t>
            </a:r>
            <a:r>
              <a:rPr lang="ru-RU" sz="1500" dirty="0"/>
              <a:t>масштабы аллергии будут расширяться вследствие загрязнения воздуха и глобального потепления. Эти изменения в окружающей среде повлияют на содержание пыльцы, численность популяции жалящих насекомых и плесневых грибов, являющихся причиной аллергии</a:t>
            </a:r>
            <a:r>
              <a:rPr lang="ru-RU" sz="1500" dirty="0" smtClean="0"/>
              <a:t>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1500" b="1" dirty="0">
                <a:solidFill>
                  <a:srgbClr val="210BA5"/>
                </a:solidFill>
              </a:rPr>
              <a:t>По прогнозам ВОЗ XXI в. станет веком аллергии. </a:t>
            </a:r>
            <a:r>
              <a:rPr lang="ru-RU" sz="1500" dirty="0"/>
              <a:t>К 2050 г. почти каждый житель Земли будет страдать от этого заболевания, которое сможет вызвать любое вещество природного или искусственного происхождения</a:t>
            </a:r>
            <a:r>
              <a:rPr lang="ru-RU" sz="1500" dirty="0" smtClean="0"/>
              <a:t>. Поэтому </a:t>
            </a:r>
            <a:r>
              <a:rPr lang="ru-RU" sz="1500" dirty="0"/>
              <a:t>инициатива проведения </a:t>
            </a:r>
            <a:r>
              <a:rPr lang="ru-RU" sz="1500" dirty="0" smtClean="0"/>
              <a:t>Международного дня борьбы с аллергией </a:t>
            </a:r>
            <a:r>
              <a:rPr lang="ru-RU" sz="1500" dirty="0"/>
              <a:t>должна внести весомый вклад в распространение знаний об этом недуге среди самых широких слоев населения, продемонстрировать серьезность этой неприятной болезни, необходимость профилактических и лечебно-диагностических мер.</a:t>
            </a:r>
            <a:endParaRPr lang="ru-RU" sz="1500" dirty="0" smtClean="0"/>
          </a:p>
          <a:p>
            <a:pPr marL="0" indent="0" algn="just">
              <a:buNone/>
            </a:pPr>
            <a:r>
              <a:rPr lang="ru-RU" sz="1500" b="1" dirty="0" smtClean="0">
                <a:solidFill>
                  <a:srgbClr val="003BB0"/>
                </a:solidFill>
              </a:rPr>
              <a:t> </a:t>
            </a:r>
            <a:endParaRPr lang="ru-RU" sz="1500" dirty="0"/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23831" y="112798"/>
            <a:ext cx="1981200" cy="1368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7863278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b="1" dirty="0" smtClean="0">
                <a:solidFill>
                  <a:srgbClr val="C00000"/>
                </a:solidFill>
                <a:latin typeface="+mn-lt"/>
              </a:rPr>
              <a:t>Виды аллергий. Аллергены</a:t>
            </a:r>
            <a:endParaRPr lang="ru-RU" sz="4000" b="1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481224"/>
            <a:ext cx="10515600" cy="4695739"/>
          </a:xfrm>
        </p:spPr>
        <p:txBody>
          <a:bodyPr>
            <a:normAutofit fontScale="25000" lnSpcReduction="20000"/>
          </a:bodyPr>
          <a:lstStyle/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5600" b="1" dirty="0" smtClean="0">
                <a:solidFill>
                  <a:srgbClr val="210BA5"/>
                </a:solidFill>
              </a:rPr>
              <a:t>Различают </a:t>
            </a:r>
            <a:r>
              <a:rPr lang="ru-RU" sz="5600" b="1" dirty="0">
                <a:solidFill>
                  <a:srgbClr val="210BA5"/>
                </a:solidFill>
              </a:rPr>
              <a:t>несколько видов аллергических реакций </a:t>
            </a:r>
            <a:r>
              <a:rPr lang="ru-RU" sz="5600" dirty="0"/>
              <a:t>в зависимости от того, в каком органе или группе органов она возникает </a:t>
            </a:r>
            <a:r>
              <a:rPr lang="ru-RU" sz="5600" b="1" dirty="0">
                <a:solidFill>
                  <a:srgbClr val="210BA5"/>
                </a:solidFill>
              </a:rPr>
              <a:t>(респираторная, кожная или офтальмологическая</a:t>
            </a:r>
            <a:r>
              <a:rPr lang="ru-RU" sz="5600" b="1" dirty="0" smtClean="0">
                <a:solidFill>
                  <a:srgbClr val="210BA5"/>
                </a:solidFill>
              </a:rPr>
              <a:t>).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ru-RU" sz="5600" dirty="0"/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5600" b="1" dirty="0" smtClean="0">
                <a:solidFill>
                  <a:srgbClr val="210BA5"/>
                </a:solidFill>
              </a:rPr>
              <a:t>Различают также виды </a:t>
            </a:r>
            <a:r>
              <a:rPr lang="ru-RU" sz="5600" b="1" dirty="0">
                <a:solidFill>
                  <a:srgbClr val="210BA5"/>
                </a:solidFill>
              </a:rPr>
              <a:t>аллергии в зависимости от </a:t>
            </a:r>
            <a:r>
              <a:rPr lang="ru-RU" sz="5600" b="1" dirty="0" smtClean="0">
                <a:solidFill>
                  <a:srgbClr val="210BA5"/>
                </a:solidFill>
              </a:rPr>
              <a:t>причины ее возникновения: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5600" b="1" dirty="0">
                <a:solidFill>
                  <a:srgbClr val="210BA5"/>
                </a:solidFill>
              </a:rPr>
              <a:t>Пищевая </a:t>
            </a:r>
            <a:r>
              <a:rPr lang="ru-RU" sz="5600" dirty="0"/>
              <a:t>– вызывают продукты питания, самые распространенные это яйца, пшеница, рыба, молочные продукты, соя, орехи;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5600" b="1" dirty="0" smtClean="0">
                <a:solidFill>
                  <a:srgbClr val="210BA5"/>
                </a:solidFill>
              </a:rPr>
              <a:t>Бытовая </a:t>
            </a:r>
            <a:r>
              <a:rPr lang="ru-RU" sz="5600" dirty="0"/>
              <a:t>– возникает при контакте с животными (кошка, собака, лошадь, корова, домашняя птица, хомяки, морские свинки), домашней пылью или плесенью, контакт с бытовой химией (стиральные порошки, чистящие средства), косметические средства </a:t>
            </a:r>
            <a:r>
              <a:rPr lang="ru-RU" sz="5600" b="1" dirty="0">
                <a:solidFill>
                  <a:srgbClr val="210BA5"/>
                </a:solidFill>
              </a:rPr>
              <a:t>(кремы, дезодоранты);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5600" b="1" dirty="0" smtClean="0">
                <a:solidFill>
                  <a:srgbClr val="210BA5"/>
                </a:solidFill>
              </a:rPr>
              <a:t>Пыльцевая </a:t>
            </a:r>
            <a:r>
              <a:rPr lang="ru-RU" sz="5600" dirty="0"/>
              <a:t>– связана с реакцией на пыльцу растений, деревьев;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5600" b="1" dirty="0" smtClean="0">
                <a:solidFill>
                  <a:srgbClr val="210BA5"/>
                </a:solidFill>
              </a:rPr>
              <a:t>Лекарственная</a:t>
            </a:r>
            <a:r>
              <a:rPr lang="ru-RU" sz="5600" dirty="0" smtClean="0"/>
              <a:t> </a:t>
            </a:r>
            <a:r>
              <a:rPr lang="ru-RU" sz="5600" dirty="0"/>
              <a:t>– возникает при приеме лекарственных препаратов (чаще всего антибиотики пенициллинового ряда, новокаин, аспирин), воздействии антисептических растворов (йод, хлор);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5600" b="1" dirty="0" smtClean="0">
                <a:solidFill>
                  <a:srgbClr val="210BA5"/>
                </a:solidFill>
              </a:rPr>
              <a:t>Инсектная </a:t>
            </a:r>
            <a:r>
              <a:rPr lang="ru-RU" sz="5600" dirty="0"/>
              <a:t>– вызванная укусами насекомых.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5600" dirty="0" smtClean="0"/>
              <a:t> 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ru-RU" sz="5600" dirty="0"/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5600" b="1" dirty="0">
                <a:solidFill>
                  <a:srgbClr val="210BA5"/>
                </a:solidFill>
              </a:rPr>
              <a:t>К «странным» видам аллергии </a:t>
            </a:r>
            <a:r>
              <a:rPr lang="ru-RU" sz="5600" dirty="0"/>
              <a:t>врачи относят болезненную реакцию организма на резкие запахи: духи, бытовую химию, аэрозоли. Это все является признаком гиперчувствительности бронхов</a:t>
            </a:r>
            <a:r>
              <a:rPr lang="ru-RU" sz="5600" dirty="0" smtClean="0"/>
              <a:t>.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ru-RU" sz="5600" dirty="0"/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5600" b="1" dirty="0">
                <a:solidFill>
                  <a:srgbClr val="210BA5"/>
                </a:solidFill>
              </a:rPr>
              <a:t>Формы аллергических реакций разнообразны: </a:t>
            </a:r>
            <a:r>
              <a:rPr lang="ru-RU" sz="5600" dirty="0"/>
              <a:t>они проявляются в виде сильного раздражения слизистых оболочек, кожных высыпаний, отека или экземы, затянувшегося насморка или кашля, спастического дыхания, общего недомогания и других симптомов.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ru-RU" sz="5600" dirty="0" smtClean="0"/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5600" b="1" dirty="0">
                <a:solidFill>
                  <a:srgbClr val="210BA5"/>
                </a:solidFill>
              </a:rPr>
              <a:t>Наиболее распространенные аллергены: </a:t>
            </a:r>
            <a:r>
              <a:rPr lang="ru-RU" sz="5600" dirty="0"/>
              <a:t>пыльца растений, продукты питания, клещи домашней пыли, плесень, бытовые химические вещества, лекарства, эпителий, шерсть и продукты жизнедеятельности животных</a:t>
            </a:r>
            <a:r>
              <a:rPr lang="ru-RU" sz="5600" dirty="0" smtClean="0"/>
              <a:t>.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ru-RU" sz="5600" dirty="0"/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5600" b="1" dirty="0" smtClean="0">
                <a:solidFill>
                  <a:srgbClr val="210BA5"/>
                </a:solidFill>
              </a:rPr>
              <a:t>Не всегда аллерген – это вещество. </a:t>
            </a:r>
            <a:r>
              <a:rPr lang="ru-RU" sz="5600" dirty="0" smtClean="0"/>
              <a:t>Например, существует </a:t>
            </a:r>
            <a:r>
              <a:rPr lang="ru-RU" sz="5600" b="1" dirty="0" smtClean="0">
                <a:solidFill>
                  <a:srgbClr val="210BA5"/>
                </a:solidFill>
              </a:rPr>
              <a:t>аллергия на холод, </a:t>
            </a:r>
            <a:r>
              <a:rPr lang="ru-RU" sz="5600" dirty="0" smtClean="0"/>
              <a:t>при которой кожа реагирует покраснением и зудом на понижение температуры </a:t>
            </a:r>
            <a:r>
              <a:rPr lang="ru-RU" sz="5600" dirty="0"/>
              <a:t>воздуха. Также жаркая погода может спровоцировать </a:t>
            </a:r>
            <a:r>
              <a:rPr lang="ru-RU" sz="5600" b="1" dirty="0">
                <a:solidFill>
                  <a:srgbClr val="210BA5"/>
                </a:solidFill>
              </a:rPr>
              <a:t>аллергию на солнце. </a:t>
            </a:r>
            <a:r>
              <a:rPr lang="ru-RU" sz="5600" dirty="0"/>
              <a:t>Этот вид заболевания встречается все чаще. Оно имеет временный характер, возникает в начале лета, в течение 2-3 недель самостоятельно сходит на нет.</a:t>
            </a:r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12621" y="112799"/>
            <a:ext cx="1981200" cy="1368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534162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6477" y="365125"/>
            <a:ext cx="10527323" cy="1325563"/>
          </a:xfrm>
        </p:spPr>
        <p:txBody>
          <a:bodyPr>
            <a:normAutofit fontScale="90000"/>
          </a:bodyPr>
          <a:lstStyle/>
          <a:p>
            <a:r>
              <a:rPr lang="ru-RU" sz="4000" b="1" dirty="0" smtClean="0">
                <a:solidFill>
                  <a:srgbClr val="C00000"/>
                </a:solidFill>
                <a:latin typeface="+mn-lt"/>
              </a:rPr>
              <a:t>Факторы, способствующие </a:t>
            </a:r>
            <a:r>
              <a:rPr lang="ru-RU" sz="4000" b="1" dirty="0">
                <a:solidFill>
                  <a:srgbClr val="C00000"/>
                </a:solidFill>
                <a:latin typeface="+mn-lt"/>
              </a:rPr>
              <a:t>развитию </a:t>
            </a:r>
            <a:r>
              <a:rPr lang="ru-RU" sz="4000" b="1" dirty="0" smtClean="0">
                <a:solidFill>
                  <a:srgbClr val="C00000"/>
                </a:solidFill>
                <a:latin typeface="+mn-lt"/>
              </a:rPr>
              <a:t/>
            </a:r>
            <a:br>
              <a:rPr lang="ru-RU" sz="4000" b="1" dirty="0" smtClean="0">
                <a:solidFill>
                  <a:srgbClr val="C00000"/>
                </a:solidFill>
                <a:latin typeface="+mn-lt"/>
              </a:rPr>
            </a:br>
            <a:r>
              <a:rPr lang="ru-RU" sz="4000" b="1" dirty="0" smtClean="0">
                <a:solidFill>
                  <a:srgbClr val="C00000"/>
                </a:solidFill>
                <a:latin typeface="+mn-lt"/>
              </a:rPr>
              <a:t>аллергии. Симптомы при аллергии. </a:t>
            </a:r>
            <a:br>
              <a:rPr lang="ru-RU" sz="4000" b="1" dirty="0" smtClean="0">
                <a:solidFill>
                  <a:srgbClr val="C00000"/>
                </a:solidFill>
                <a:latin typeface="+mn-lt"/>
              </a:rPr>
            </a:br>
            <a:endParaRPr lang="ru-RU" sz="4000" b="1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92369" y="1690688"/>
            <a:ext cx="11271739" cy="4486275"/>
          </a:xfrm>
        </p:spPr>
        <p:txBody>
          <a:bodyPr>
            <a:normAutofit/>
          </a:bodyPr>
          <a:lstStyle/>
          <a:p>
            <a:pPr algn="just">
              <a:lnSpc>
                <a:spcPct val="11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1400" b="1" dirty="0" smtClean="0">
                <a:solidFill>
                  <a:srgbClr val="210BA5"/>
                </a:solidFill>
              </a:rPr>
              <a:t>ФАКТОРЫ, СПОСОБСТВУЮЩИЕ РАЗВИТИЮ АЛЛЕРГИИ:</a:t>
            </a:r>
          </a:p>
          <a:p>
            <a:pPr algn="just">
              <a:lnSpc>
                <a:spcPct val="11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1400" b="1" dirty="0">
                <a:solidFill>
                  <a:srgbClr val="210BA5"/>
                </a:solidFill>
              </a:rPr>
              <a:t>С</a:t>
            </a:r>
            <a:r>
              <a:rPr lang="ru-RU" sz="1400" b="1" dirty="0" smtClean="0">
                <a:solidFill>
                  <a:srgbClr val="210BA5"/>
                </a:solidFill>
              </a:rPr>
              <a:t>амыми </a:t>
            </a:r>
            <a:r>
              <a:rPr lang="ru-RU" sz="1400" b="1" dirty="0">
                <a:solidFill>
                  <a:srgbClr val="210BA5"/>
                </a:solidFill>
              </a:rPr>
              <a:t>распространенными являются: </a:t>
            </a:r>
            <a:r>
              <a:rPr lang="ru-RU" sz="1400" dirty="0"/>
              <a:t>загрязнение окружающей среды, психологические перегрузки, смена климата, некачественные пищевые продукты, неконтролируемое употребление лекарственных препаратов. </a:t>
            </a:r>
            <a:endParaRPr lang="ru-RU" sz="1400" dirty="0" smtClean="0"/>
          </a:p>
          <a:p>
            <a:pPr algn="just">
              <a:lnSpc>
                <a:spcPct val="11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1400" b="1" dirty="0" smtClean="0">
                <a:solidFill>
                  <a:srgbClr val="210BA5"/>
                </a:solidFill>
              </a:rPr>
              <a:t>Основные </a:t>
            </a:r>
            <a:r>
              <a:rPr lang="ru-RU" sz="1400" b="1" dirty="0">
                <a:solidFill>
                  <a:srgbClr val="210BA5"/>
                </a:solidFill>
              </a:rPr>
              <a:t>причины любой аллергии </a:t>
            </a:r>
            <a:r>
              <a:rPr lang="ru-RU" sz="1400" dirty="0"/>
              <a:t>заложены в генетической основе человека – мы по наследству получаем гены, которые ответственны за предрасположенность к аллергическим реакциям. Чаще всего аллергия начинает проявляться в раннем возрасте с повышенной чувствительности к пище.</a:t>
            </a:r>
          </a:p>
          <a:p>
            <a:pPr algn="just">
              <a:lnSpc>
                <a:spcPct val="11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ru-RU" sz="1400" b="1" dirty="0">
              <a:solidFill>
                <a:srgbClr val="210BA5"/>
              </a:solidFill>
            </a:endParaRPr>
          </a:p>
          <a:p>
            <a:pPr algn="just">
              <a:lnSpc>
                <a:spcPct val="11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1400" b="1" dirty="0" smtClean="0">
                <a:solidFill>
                  <a:srgbClr val="210BA5"/>
                </a:solidFill>
              </a:rPr>
              <a:t>КАКИЕ БЫВАЮТ СИМПТОМЫ ПРИ АЛЛЕРГИИ:</a:t>
            </a:r>
            <a:endParaRPr lang="ru-RU" sz="1400" b="1" dirty="0">
              <a:solidFill>
                <a:srgbClr val="210BA5"/>
              </a:solidFill>
            </a:endParaRPr>
          </a:p>
          <a:p>
            <a:pPr algn="just">
              <a:lnSpc>
                <a:spcPct val="11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1400" b="1" dirty="0">
                <a:solidFill>
                  <a:srgbClr val="210BA5"/>
                </a:solidFill>
              </a:rPr>
              <a:t>При аллергическом рините </a:t>
            </a:r>
            <a:r>
              <a:rPr lang="ru-RU" sz="1400" dirty="0"/>
              <a:t>чаще всего возникает чихание, зуд носа или носоглотки, покраснение глаз, заложенность носа.</a:t>
            </a:r>
          </a:p>
          <a:p>
            <a:pPr algn="just">
              <a:lnSpc>
                <a:spcPct val="11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1400" b="1" dirty="0" smtClean="0">
                <a:solidFill>
                  <a:srgbClr val="210BA5"/>
                </a:solidFill>
              </a:rPr>
              <a:t>При </a:t>
            </a:r>
            <a:r>
              <a:rPr lang="ru-RU" sz="1400" b="1" dirty="0">
                <a:solidFill>
                  <a:srgbClr val="210BA5"/>
                </a:solidFill>
              </a:rPr>
              <a:t>пищевой аллергии </a:t>
            </a:r>
            <a:r>
              <a:rPr lang="ru-RU" sz="1400" dirty="0"/>
              <a:t>возникают покалывания во рту, отек губ, языка, лица или горла, покраснение кожи и сыпь по типу крапивницы.</a:t>
            </a:r>
          </a:p>
          <a:p>
            <a:pPr algn="just">
              <a:lnSpc>
                <a:spcPct val="11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1400" b="1" dirty="0" smtClean="0">
                <a:solidFill>
                  <a:srgbClr val="210BA5"/>
                </a:solidFill>
              </a:rPr>
              <a:t>Аллергия </a:t>
            </a:r>
            <a:r>
              <a:rPr lang="ru-RU" sz="1400" b="1" dirty="0">
                <a:solidFill>
                  <a:srgbClr val="210BA5"/>
                </a:solidFill>
              </a:rPr>
              <a:t>на укус </a:t>
            </a:r>
            <a:r>
              <a:rPr lang="ru-RU" sz="1400" dirty="0"/>
              <a:t>насекомых проявляется в виде отека в месте укуса, зуда, кашель, одышка, анафилаксия.</a:t>
            </a:r>
          </a:p>
          <a:p>
            <a:pPr algn="just">
              <a:lnSpc>
                <a:spcPct val="11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1400" b="1" dirty="0" smtClean="0">
                <a:solidFill>
                  <a:srgbClr val="210BA5"/>
                </a:solidFill>
              </a:rPr>
              <a:t>Аллергия </a:t>
            </a:r>
            <a:r>
              <a:rPr lang="ru-RU" sz="1400" b="1" dirty="0">
                <a:solidFill>
                  <a:srgbClr val="210BA5"/>
                </a:solidFill>
              </a:rPr>
              <a:t>на фоне приема лекарственных препаратов</a:t>
            </a:r>
            <a:r>
              <a:rPr lang="ru-RU" sz="1400" dirty="0"/>
              <a:t> проявляется в виде зуда, отечности, высыпания на коже различного характера, анафилаксия.</a:t>
            </a:r>
          </a:p>
          <a:p>
            <a:pPr algn="just">
              <a:lnSpc>
                <a:spcPct val="11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1400" b="1" dirty="0" smtClean="0">
                <a:solidFill>
                  <a:srgbClr val="210BA5"/>
                </a:solidFill>
              </a:rPr>
              <a:t>При </a:t>
            </a:r>
            <a:r>
              <a:rPr lang="ru-RU" sz="1400" b="1" dirty="0">
                <a:solidFill>
                  <a:srgbClr val="210BA5"/>
                </a:solidFill>
              </a:rPr>
              <a:t>аллергическом дерматите</a:t>
            </a:r>
            <a:r>
              <a:rPr lang="ru-RU" sz="1400" dirty="0"/>
              <a:t> возникает зуд, покраснение, высыпания на коже, шелушение кожи</a:t>
            </a:r>
            <a:r>
              <a:rPr lang="ru-RU" sz="1400" dirty="0" smtClean="0"/>
              <a:t>.</a:t>
            </a:r>
          </a:p>
          <a:p>
            <a:pPr algn="just">
              <a:lnSpc>
                <a:spcPct val="11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endParaRPr lang="ru-RU" sz="1400" dirty="0"/>
          </a:p>
          <a:p>
            <a:pPr algn="just">
              <a:lnSpc>
                <a:spcPct val="11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endParaRPr lang="ru-RU" sz="1400" dirty="0"/>
          </a:p>
          <a:p>
            <a:pPr algn="just">
              <a:lnSpc>
                <a:spcPct val="110000"/>
              </a:lnSpc>
              <a:spcBef>
                <a:spcPts val="0"/>
              </a:spcBef>
            </a:pPr>
            <a:endParaRPr lang="ru-RU" sz="1400" dirty="0" smtClean="0"/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endParaRPr lang="ru-RU" sz="1400" dirty="0"/>
          </a:p>
          <a:p>
            <a:pPr lvl="0" algn="just" fontAlgn="base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endParaRPr lang="ru-RU" sz="1400" dirty="0"/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12621" y="112799"/>
            <a:ext cx="1981200" cy="1368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1529592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94592" y="365125"/>
            <a:ext cx="10659208" cy="1325563"/>
          </a:xfrm>
        </p:spPr>
        <p:txBody>
          <a:bodyPr>
            <a:normAutofit/>
          </a:bodyPr>
          <a:lstStyle/>
          <a:p>
            <a:r>
              <a:rPr lang="ru-RU" sz="4000" b="1" dirty="0">
                <a:solidFill>
                  <a:srgbClr val="C00000"/>
                </a:solidFill>
                <a:latin typeface="+mn-lt"/>
              </a:rPr>
              <a:t>Профилактика аллергических реакций.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53915" y="1705232"/>
            <a:ext cx="10981593" cy="4471731"/>
          </a:xfrm>
        </p:spPr>
        <p:txBody>
          <a:bodyPr>
            <a:normAutofit fontScale="25000" lnSpcReduction="20000"/>
          </a:bodyPr>
          <a:lstStyle/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5600" b="1" dirty="0">
                <a:solidFill>
                  <a:srgbClr val="003BB0"/>
                </a:solidFill>
              </a:rPr>
              <a:t> </a:t>
            </a:r>
            <a:r>
              <a:rPr lang="ru-RU" sz="5600" b="1" dirty="0">
                <a:solidFill>
                  <a:srgbClr val="210BA5"/>
                </a:solidFill>
              </a:rPr>
              <a:t>ПРОФИЛАКТИКА АЛЛЕРГИЧЕСКИХ РЕАКЦИЙ</a:t>
            </a:r>
            <a:r>
              <a:rPr lang="ru-RU" sz="5600" b="1" dirty="0" smtClean="0">
                <a:solidFill>
                  <a:srgbClr val="210BA5"/>
                </a:solidFill>
              </a:rPr>
              <a:t>: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endParaRPr lang="ru-RU" sz="5200" b="1" dirty="0">
              <a:solidFill>
                <a:srgbClr val="210BA5"/>
              </a:solidFill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5600" b="1" dirty="0">
                <a:solidFill>
                  <a:srgbClr val="210BA5"/>
                </a:solidFill>
              </a:rPr>
              <a:t>Необходимо определить и запомнить вещества</a:t>
            </a:r>
            <a:r>
              <a:rPr lang="ru-RU" sz="5600" dirty="0"/>
              <a:t>, которые вызывают у Вас аллергию. Избегайте контакта с ними. Не контактируйте с аллергенами. Доказано, что аллергеном может быть любое вещество, но некоторые вещества (например, пыль, цитрусовые продукты, кошачья шерсть и другие) гораздо чаще провоцируют аллергию, чем другие. Рекомендуется исключить из своего рациона продукты, которые относятся к аллергенам. Также следует избегать запахов, которые вы плохо переносите</a:t>
            </a:r>
            <a:r>
              <a:rPr lang="ru-RU" sz="5600" dirty="0" smtClean="0"/>
              <a:t>.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5600" b="1" dirty="0" smtClean="0">
                <a:solidFill>
                  <a:srgbClr val="210BA5"/>
                </a:solidFill>
              </a:rPr>
              <a:t>Регулярно</a:t>
            </a:r>
            <a:r>
              <a:rPr lang="ru-RU" sz="5600" b="1" dirty="0">
                <a:solidFill>
                  <a:srgbClr val="210BA5"/>
                </a:solidFill>
              </a:rPr>
              <a:t>,</a:t>
            </a:r>
            <a:r>
              <a:rPr lang="ru-RU" sz="5600" dirty="0"/>
              <a:t> </a:t>
            </a:r>
            <a:r>
              <a:rPr lang="ru-RU" sz="5600" b="1" dirty="0">
                <a:solidFill>
                  <a:srgbClr val="210BA5"/>
                </a:solidFill>
              </a:rPr>
              <a:t>не менее 1 раза в неделю, </a:t>
            </a:r>
            <a:r>
              <a:rPr lang="ru-RU" sz="5600" dirty="0"/>
              <a:t>делайте влажную уборку. Чаще проветривайте помещения</a:t>
            </a:r>
            <a:r>
              <a:rPr lang="ru-RU" sz="5600" b="1" dirty="0">
                <a:solidFill>
                  <a:srgbClr val="210BA5"/>
                </a:solidFill>
              </a:rPr>
              <a:t>. </a:t>
            </a:r>
            <a:endParaRPr lang="ru-RU" sz="5600" b="1" dirty="0" smtClean="0">
              <a:solidFill>
                <a:srgbClr val="210BA5"/>
              </a:solidFill>
            </a:endParaRP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5600" b="1" dirty="0" smtClean="0">
                <a:solidFill>
                  <a:srgbClr val="210BA5"/>
                </a:solidFill>
              </a:rPr>
              <a:t>Стирайте </a:t>
            </a:r>
            <a:r>
              <a:rPr lang="ru-RU" sz="5600" b="1" dirty="0">
                <a:solidFill>
                  <a:srgbClr val="210BA5"/>
                </a:solidFill>
              </a:rPr>
              <a:t>постельное белье и свои вещи</a:t>
            </a:r>
            <a:r>
              <a:rPr lang="ru-RU" sz="5600" dirty="0"/>
              <a:t> 1 раз при температуре воды не менее 60 градусов и проглаживайте горячим утюгом</a:t>
            </a:r>
            <a:r>
              <a:rPr lang="ru-RU" sz="5600" dirty="0" smtClean="0"/>
              <a:t>.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5600" b="1" dirty="0" smtClean="0">
                <a:solidFill>
                  <a:srgbClr val="210BA5"/>
                </a:solidFill>
              </a:rPr>
              <a:t>Не </a:t>
            </a:r>
            <a:r>
              <a:rPr lang="ru-RU" sz="5600" b="1" dirty="0">
                <a:solidFill>
                  <a:srgbClr val="210BA5"/>
                </a:solidFill>
              </a:rPr>
              <a:t>копите дома</a:t>
            </a:r>
            <a:r>
              <a:rPr lang="ru-RU" sz="5600" dirty="0"/>
              <a:t> старые вещи,  книги, газеты. Удалите из спальни тяжелые шторы, ковры, мягкие игрушки</a:t>
            </a:r>
            <a:r>
              <a:rPr lang="ru-RU" sz="5600" dirty="0" smtClean="0"/>
              <a:t>.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5600" b="1" dirty="0" smtClean="0">
                <a:solidFill>
                  <a:srgbClr val="210BA5"/>
                </a:solidFill>
              </a:rPr>
              <a:t>Если </a:t>
            </a:r>
            <a:r>
              <a:rPr lang="ru-RU" sz="5600" b="1" dirty="0">
                <a:solidFill>
                  <a:srgbClr val="210BA5"/>
                </a:solidFill>
              </a:rPr>
              <a:t>аллергия на пыльцу растений, </a:t>
            </a:r>
            <a:r>
              <a:rPr lang="ru-RU" sz="5600" dirty="0"/>
              <a:t>ограничьте время пребывания на открытом воздухе, не стоит выходить на улицу в середине дня, когда температура воздуха высокая, необходимо пользоваться маской. После  прогулок принимайте душ.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5600" b="1" dirty="0">
                <a:solidFill>
                  <a:srgbClr val="210BA5"/>
                </a:solidFill>
              </a:rPr>
              <a:t>Используйте воздухоочистители.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5600" b="1" dirty="0">
                <a:solidFill>
                  <a:srgbClr val="210BA5"/>
                </a:solidFill>
              </a:rPr>
              <a:t>Не ходите по дому в грязной обуви</a:t>
            </a:r>
            <a:r>
              <a:rPr lang="ru-RU" sz="5600" dirty="0"/>
              <a:t>. Малейшие частички пыли и грязи могут спровоцировать аллергию, поэтому очень важно сразу же разуваться при попадании в помещение.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5600" b="1" dirty="0">
                <a:solidFill>
                  <a:srgbClr val="210BA5"/>
                </a:solidFill>
              </a:rPr>
              <a:t>Не допускайте </a:t>
            </a:r>
            <a:r>
              <a:rPr lang="ru-RU" sz="5600" dirty="0"/>
              <a:t>появления плесени в квартире.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5600" b="1" dirty="0">
                <a:solidFill>
                  <a:srgbClr val="210BA5"/>
                </a:solidFill>
              </a:rPr>
              <a:t>Промывайте свой нос солевым раствором. </a:t>
            </a:r>
            <a:r>
              <a:rPr lang="ru-RU" sz="5600" dirty="0"/>
              <a:t>Врачи советуют промывать свой нос в профилактических целях </a:t>
            </a:r>
            <a:r>
              <a:rPr lang="ru-RU" sz="5600" b="1" dirty="0">
                <a:solidFill>
                  <a:srgbClr val="210BA5"/>
                </a:solidFill>
              </a:rPr>
              <a:t>хотя бы 1 раз в день </a:t>
            </a:r>
            <a:r>
              <a:rPr lang="ru-RU" sz="5600" dirty="0"/>
              <a:t>при помощи солевого раствора (также можно промывать нос при помощи различных спреев или морской воды).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5600" b="1" dirty="0">
                <a:solidFill>
                  <a:srgbClr val="210BA5"/>
                </a:solidFill>
              </a:rPr>
              <a:t>Добавьте в свой рацион жирную рыбу и натуральные специи. </a:t>
            </a:r>
            <a:r>
              <a:rPr lang="ru-RU" sz="5600" dirty="0"/>
              <a:t>Некоторые исследования показывают, что некоторые вещества, содержащиеся в жирной рыбе, хрене и горчице, могут стимулировать выведение из организма аллергенов. Также из организма аллергены выводит </a:t>
            </a:r>
            <a:r>
              <a:rPr lang="ru-RU" sz="5600" b="1" dirty="0">
                <a:solidFill>
                  <a:srgbClr val="210BA5"/>
                </a:solidFill>
              </a:rPr>
              <a:t>куркума.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5600" b="1" dirty="0">
                <a:solidFill>
                  <a:srgbClr val="210BA5"/>
                </a:solidFill>
              </a:rPr>
              <a:t>Употребляйте фолиевую кислоту (витамин B9). </a:t>
            </a:r>
            <a:r>
              <a:rPr lang="ru-RU" sz="5600" dirty="0"/>
              <a:t>Опыты показывают, что это вещество хорошо  защищает организм от аллергии. </a:t>
            </a:r>
          </a:p>
          <a:p>
            <a:pPr lvl="0"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endParaRPr lang="ru-RU" sz="5600" dirty="0" smtClean="0"/>
          </a:p>
          <a:p>
            <a:pPr lvl="0"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endParaRPr lang="ru-RU" sz="5600" dirty="0"/>
          </a:p>
          <a:p>
            <a:pPr marL="0" lvl="0" indent="0" algn="just">
              <a:lnSpc>
                <a:spcPct val="120000"/>
              </a:lnSpc>
              <a:spcBef>
                <a:spcPts val="0"/>
              </a:spcBef>
              <a:buNone/>
            </a:pPr>
            <a:endParaRPr lang="ru-RU" sz="4800" dirty="0" smtClean="0"/>
          </a:p>
          <a:p>
            <a:pPr algn="just">
              <a:lnSpc>
                <a:spcPct val="120000"/>
              </a:lnSpc>
              <a:spcBef>
                <a:spcPts val="0"/>
              </a:spcBef>
            </a:pPr>
            <a:endParaRPr lang="ru-RU" sz="4800" dirty="0"/>
          </a:p>
          <a:p>
            <a:pPr>
              <a:buFontTx/>
              <a:buChar char="-"/>
            </a:pPr>
            <a:endParaRPr lang="ru-RU" dirty="0"/>
          </a:p>
          <a:p>
            <a:endParaRPr lang="ru-RU" dirty="0"/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12621" y="112799"/>
            <a:ext cx="1981200" cy="1368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4327119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5462" y="281355"/>
            <a:ext cx="10738338" cy="1292468"/>
          </a:xfrm>
        </p:spPr>
        <p:txBody>
          <a:bodyPr>
            <a:normAutofit/>
          </a:bodyPr>
          <a:lstStyle/>
          <a:p>
            <a:r>
              <a:rPr lang="ru-RU" sz="4000" b="1" dirty="0" smtClean="0">
                <a:solidFill>
                  <a:srgbClr val="FF0000"/>
                </a:solidFill>
                <a:latin typeface="+mn-lt"/>
              </a:rPr>
              <a:t>Интересные факты об аллергии</a:t>
            </a:r>
            <a:endParaRPr lang="ru-RU" sz="4000" b="1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27539" y="1359243"/>
            <a:ext cx="11324492" cy="5147065"/>
          </a:xfrm>
        </p:spPr>
        <p:txBody>
          <a:bodyPr>
            <a:normAutofit fontScale="25000" lnSpcReduction="20000"/>
          </a:bodyPr>
          <a:lstStyle/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5600" b="1" dirty="0" smtClean="0">
                <a:solidFill>
                  <a:srgbClr val="210BA5"/>
                </a:solidFill>
              </a:rPr>
              <a:t>В средние </a:t>
            </a:r>
            <a:r>
              <a:rPr lang="ru-RU" sz="5600" b="1" dirty="0">
                <a:solidFill>
                  <a:srgbClr val="210BA5"/>
                </a:solidFill>
              </a:rPr>
              <a:t>века аллергия считалась "болезнью элит"</a:t>
            </a:r>
            <a:r>
              <a:rPr lang="ru-RU" sz="5600" dirty="0"/>
              <a:t>. Врачи полагали, что благородные дамы и господа слишком много времени проводят в садах среди цветущих растений и это вызывает у них аллергическую реакцию.</a:t>
            </a:r>
            <a:endParaRPr lang="ru-RU" sz="5600" dirty="0" smtClean="0"/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ru-RU" sz="5600" dirty="0" smtClean="0"/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5600" b="1" dirty="0" smtClean="0">
                <a:solidFill>
                  <a:srgbClr val="210BA5"/>
                </a:solidFill>
              </a:rPr>
              <a:t>Аллергия </a:t>
            </a:r>
            <a:r>
              <a:rPr lang="ru-RU" sz="5600" b="1" dirty="0">
                <a:solidFill>
                  <a:srgbClr val="210BA5"/>
                </a:solidFill>
              </a:rPr>
              <a:t>не может передаваться от одного человеку к другому, </a:t>
            </a:r>
            <a:r>
              <a:rPr lang="ru-RU" sz="5600" dirty="0"/>
              <a:t>как вирусы. От родителя к ребенку аллергия тоже передается не всегда: каждый родитель, страдающий каким-то типом аллергии, в среднем дает ребенку 30% предрасположенности.</a:t>
            </a:r>
            <a:endParaRPr lang="ru-RU" sz="5600" dirty="0" smtClean="0"/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ru-RU" sz="5600" dirty="0"/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5600" dirty="0" smtClean="0"/>
              <a:t> </a:t>
            </a:r>
            <a:r>
              <a:rPr lang="ru-RU" sz="5600" b="1" dirty="0" smtClean="0">
                <a:solidFill>
                  <a:srgbClr val="210BA5"/>
                </a:solidFill>
              </a:rPr>
              <a:t>Анафилактический </a:t>
            </a:r>
            <a:r>
              <a:rPr lang="ru-RU" sz="5600" b="1" dirty="0">
                <a:solidFill>
                  <a:srgbClr val="210BA5"/>
                </a:solidFill>
              </a:rPr>
              <a:t>шок – опасная форма аллергии. </a:t>
            </a:r>
            <a:r>
              <a:rPr lang="ru-RU" sz="5600" dirty="0"/>
              <a:t>Для него характерен внезапный зуд, затруднение дыхания, снижение давления, нитевидный слабый пульс, обильное потоотделение. В редких случаях происходит отек головного мозга и легких</a:t>
            </a:r>
            <a:r>
              <a:rPr lang="ru-RU" sz="5600" dirty="0" smtClean="0"/>
              <a:t>.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endParaRPr lang="ru-RU" sz="5600" dirty="0" smtClean="0"/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5600" b="1" dirty="0" smtClean="0">
                <a:solidFill>
                  <a:srgbClr val="210BA5"/>
                </a:solidFill>
              </a:rPr>
              <a:t>Самый </a:t>
            </a:r>
            <a:r>
              <a:rPr lang="ru-RU" sz="5600" b="1" dirty="0">
                <a:solidFill>
                  <a:srgbClr val="210BA5"/>
                </a:solidFill>
              </a:rPr>
              <a:t>распространенный вид аллергии - пищевой. </a:t>
            </a:r>
            <a:r>
              <a:rPr lang="ru-RU" sz="5600" dirty="0"/>
              <a:t>Свыше 160 видов продуктов питания — потенциальные аллергены, но только 8 из них вызывают более чем 90% зарегистрированных случаев пищевой аллергии: это яйца, молоко, арахис, лесные орехи, морепродукты, соя, пшеница и </a:t>
            </a:r>
            <a:r>
              <a:rPr lang="ru-RU" sz="5600" dirty="0" smtClean="0"/>
              <a:t>рыба</a:t>
            </a:r>
            <a:r>
              <a:rPr lang="ru-RU" sz="5600" dirty="0"/>
              <a:t>. Причем самые аллергенные из них – арахис, молоко и морепродукты</a:t>
            </a:r>
            <a:r>
              <a:rPr lang="ru-RU" sz="5600" dirty="0" smtClean="0"/>
              <a:t>. Аллергия </a:t>
            </a:r>
            <a:r>
              <a:rPr lang="ru-RU" sz="5600" dirty="0"/>
              <a:t>на орехи – причина 90% летальных исходов всех случаев пищевой аллергии</a:t>
            </a:r>
            <a:r>
              <a:rPr lang="ru-RU" sz="5600" dirty="0" smtClean="0"/>
              <a:t>.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ru-RU" sz="5600" dirty="0"/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5600" b="1" dirty="0">
                <a:solidFill>
                  <a:srgbClr val="210BA5"/>
                </a:solidFill>
              </a:rPr>
              <a:t>Самый аллергенный медикамент – пенициллин, </a:t>
            </a:r>
            <a:r>
              <a:rPr lang="ru-RU" sz="5600" dirty="0"/>
              <a:t>до 10% пациентов, принимавших этот антибиотик, сообщали об аллергических реакциях.</a:t>
            </a:r>
            <a:endParaRPr lang="ru-RU" sz="5600" dirty="0" smtClean="0"/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ru-RU" sz="5600" dirty="0"/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5600" b="1" dirty="0">
                <a:solidFill>
                  <a:srgbClr val="210BA5"/>
                </a:solidFill>
              </a:rPr>
              <a:t>Случаи аллергии на кошек </a:t>
            </a:r>
            <a:r>
              <a:rPr lang="ru-RU" sz="5600" dirty="0"/>
              <a:t>встречаются в 2 раза чаще, чем на собак.</a:t>
            </a:r>
            <a:endParaRPr lang="ru-RU" sz="5600" dirty="0" smtClean="0"/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ru-RU" sz="5600" dirty="0"/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5600" b="1" dirty="0">
                <a:solidFill>
                  <a:srgbClr val="210BA5"/>
                </a:solidFill>
              </a:rPr>
              <a:t>Мужчины более чувствительны, чем женщины</a:t>
            </a:r>
            <a:r>
              <a:rPr lang="ru-RU" sz="5600" dirty="0"/>
              <a:t>, к распространенным аллергенам, в числе которых плесень, амброзия, пылевые клещи, собачья перхоть, кошачья кожа, яичный белок, молоко, арахис, соевые бобы и </a:t>
            </a:r>
            <a:r>
              <a:rPr lang="ru-RU" sz="5600" dirty="0" smtClean="0"/>
              <a:t>пшеница.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ru-RU" sz="5600" dirty="0"/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5600" b="1" dirty="0">
                <a:solidFill>
                  <a:srgbClr val="210BA5"/>
                </a:solidFill>
              </a:rPr>
              <a:t>Респираторные аллергии </a:t>
            </a:r>
            <a:r>
              <a:rPr lang="ru-RU" sz="5600" dirty="0"/>
              <a:t>чаще встречаются у мальчиков (11%), чем у девочек (8,1%). Поллинозом страдают 7,9% мальчиков и 6,4% девочек.</a:t>
            </a:r>
            <a:endParaRPr lang="ru-RU" sz="5600" dirty="0" smtClean="0"/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ru-RU" sz="5600" dirty="0" smtClean="0"/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5600" b="1" dirty="0">
                <a:solidFill>
                  <a:srgbClr val="210BA5"/>
                </a:solidFill>
              </a:rPr>
              <a:t>Согласно исследованиям ВОЗ</a:t>
            </a:r>
            <a:r>
              <a:rPr lang="ru-RU" sz="5600" dirty="0"/>
              <a:t>, число тех, кто подвержен астме, вызванной аллергией, приближается к 235 миллионам.</a:t>
            </a:r>
            <a:endParaRPr lang="ru-RU" sz="5600" dirty="0" smtClean="0"/>
          </a:p>
          <a:p>
            <a:pPr algn="just">
              <a:lnSpc>
                <a:spcPct val="12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ru-RU" sz="5600" b="1" dirty="0"/>
          </a:p>
          <a:p>
            <a:pPr>
              <a:lnSpc>
                <a:spcPct val="120000"/>
              </a:lnSpc>
              <a:spcBef>
                <a:spcPts val="0"/>
              </a:spcBef>
            </a:pPr>
            <a:endParaRPr lang="ru-RU" dirty="0"/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12621" y="112799"/>
            <a:ext cx="1981200" cy="1368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4889745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2228</TotalTime>
  <Words>2674</Words>
  <Application>Microsoft Office PowerPoint</Application>
  <PresentationFormat>Широкоэкранный</PresentationFormat>
  <Paragraphs>137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6" baseType="lpstr">
      <vt:lpstr>Arial</vt:lpstr>
      <vt:lpstr>Calibri</vt:lpstr>
      <vt:lpstr>Calibri Light</vt:lpstr>
      <vt:lpstr>Wingdings</vt:lpstr>
      <vt:lpstr>Тема Office</vt:lpstr>
      <vt:lpstr>Презентация PowerPoint</vt:lpstr>
      <vt:lpstr>Всемирный день борьбы с аллергией</vt:lpstr>
      <vt:lpstr>История     </vt:lpstr>
      <vt:lpstr>Теория возникновения аллергии</vt:lpstr>
      <vt:lpstr>Актуальность учреждения и проведения  Всемирного дня борьбы с аллергией</vt:lpstr>
      <vt:lpstr>Виды аллергий. Аллергены</vt:lpstr>
      <vt:lpstr>Факторы, способствующие развитию  аллергии. Симптомы при аллергии.  </vt:lpstr>
      <vt:lpstr>Профилактика аллергических реакций.</vt:lpstr>
      <vt:lpstr>Интересные факты об аллергии</vt:lpstr>
      <vt:lpstr> Традиции       </vt:lpstr>
      <vt:lpstr>Список литературы по лечению и профилактике аллергии, находящейся в фонде библиотеки ГООАУ ДПО « МОЦПК СЗ»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Перспективы развития учебно-методической деятельности ГООАУ ДПО «МОЦПК СЗ»</dc:title>
  <dc:creator>Ольга</dc:creator>
  <cp:lastModifiedBy>Галина Николаевна Хохлова</cp:lastModifiedBy>
  <cp:revision>148</cp:revision>
  <dcterms:created xsi:type="dcterms:W3CDTF">2019-04-11T10:45:24Z</dcterms:created>
  <dcterms:modified xsi:type="dcterms:W3CDTF">2024-07-02T07:35:46Z</dcterms:modified>
</cp:coreProperties>
</file>