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6" r:id="rId2"/>
    <p:sldId id="257" r:id="rId3"/>
    <p:sldId id="266" r:id="rId4"/>
    <p:sldId id="273" r:id="rId5"/>
    <p:sldId id="270" r:id="rId6"/>
    <p:sldId id="271" r:id="rId7"/>
    <p:sldId id="274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6B6C-82DB-4B4D-85E3-357DF0B4F9F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67152-DF57-48A2-907D-88E9B6A8E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4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5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3379-8E33-47BC-8917-4B57987C146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24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марта – День фтизиатра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20" y="1871663"/>
            <a:ext cx="10132540" cy="456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18" y="0"/>
            <a:ext cx="5926138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4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627" y="62461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День фтизиатра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7409"/>
            <a:ext cx="10515600" cy="403955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День врача-фтизиатра </a:t>
            </a:r>
            <a:r>
              <a:rPr lang="ru-RU" sz="1900" dirty="0" smtClean="0"/>
              <a:t>– это профессиональный праздник, который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с 1982 года </a:t>
            </a:r>
            <a:r>
              <a:rPr lang="ru-RU" sz="1900" dirty="0" smtClean="0"/>
              <a:t>ежегодно отмечают во многих странах мира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24 марта.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Празднование</a:t>
            </a:r>
            <a:r>
              <a:rPr lang="ru-RU" sz="1900" dirty="0"/>
              <a:t> Дня фтизиатра неразрывно связано с Всемирным днем борьбы с </a:t>
            </a:r>
            <a:r>
              <a:rPr lang="ru-RU" sz="1900" dirty="0" smtClean="0"/>
              <a:t>туберкулезом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World Tuberculosis Day</a:t>
            </a: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1900" dirty="0"/>
              <a:t> </a:t>
            </a:r>
            <a:endParaRPr lang="ru-RU" sz="19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Символ</a:t>
            </a:r>
            <a:r>
              <a:rPr lang="ru-RU" sz="1900" dirty="0" smtClean="0"/>
              <a:t> Всемирного Дня </a:t>
            </a:r>
            <a:r>
              <a:rPr lang="ru-RU" sz="1900" dirty="0"/>
              <a:t>борьбы с туберкулезом  -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белая ромашка</a:t>
            </a:r>
            <a:r>
              <a:rPr lang="ru-RU" sz="1900" dirty="0"/>
              <a:t>, как символ здорового дыхания.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Инициатива </a:t>
            </a:r>
            <a:r>
              <a:rPr lang="ru-RU" sz="1900" dirty="0" smtClean="0"/>
              <a:t>учреждения Дня фтизиатра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900" dirty="0" smtClean="0"/>
              <a:t>Всемирного дня </a:t>
            </a:r>
            <a:r>
              <a:rPr lang="ru-RU" sz="1900" dirty="0"/>
              <a:t>борьбы с туберкулезом </a:t>
            </a:r>
            <a:r>
              <a:rPr lang="ru-RU" sz="1900" dirty="0" smtClean="0"/>
              <a:t>принадлежит Всемирной организации здравоохранения (ВОЗ) и Международному союзу борьбы с туберкулезом и легочными заболеваниями.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Выбор даты </a:t>
            </a:r>
            <a:r>
              <a:rPr lang="ru-RU" sz="1900" dirty="0" smtClean="0"/>
              <a:t>праздника не случайный. Именно в этот день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в 1882 году </a:t>
            </a:r>
            <a:r>
              <a:rPr lang="ru-RU" sz="1900" dirty="0" smtClean="0"/>
              <a:t>немецкий </a:t>
            </a:r>
            <a:r>
              <a:rPr lang="ru-RU" sz="1900" dirty="0"/>
              <a:t>микробиолог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Роберт Кох </a:t>
            </a:r>
            <a:r>
              <a:rPr lang="ru-RU" sz="1900" dirty="0"/>
              <a:t>объявил о сделанном им открытии возбудителя </a:t>
            </a:r>
            <a:r>
              <a:rPr lang="ru-RU" sz="1900" dirty="0" smtClean="0"/>
              <a:t>туберкулеза – </a:t>
            </a:r>
            <a:r>
              <a:rPr lang="en-US" sz="1900" dirty="0"/>
              <a:t>Mycobacterium </a:t>
            </a:r>
            <a:r>
              <a:rPr lang="en-US" sz="1900" dirty="0" smtClean="0"/>
              <a:t>tuberculosis</a:t>
            </a:r>
            <a:r>
              <a:rPr lang="ru-RU" sz="1900" dirty="0" smtClean="0"/>
              <a:t>.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В 1905 году </a:t>
            </a:r>
            <a:r>
              <a:rPr lang="ru-RU" sz="1900" dirty="0"/>
              <a:t>ученый получил Нобелевскую премию в области медицины. </a:t>
            </a:r>
            <a:endParaRPr lang="ru-RU" sz="1900" dirty="0" smtClean="0"/>
          </a:p>
          <a:p>
            <a:pPr marL="0" indent="0" algn="just">
              <a:buNone/>
            </a:pPr>
            <a:endParaRPr lang="ru-RU" sz="19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443" y="88813"/>
            <a:ext cx="858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История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В 1982 году </a:t>
            </a:r>
            <a:r>
              <a:rPr lang="ru-RU" sz="1300" dirty="0" smtClean="0"/>
              <a:t>по решению ВОЗ и Международного союза борьбы с туберкулезом и легочными заболеваниями был учрежден </a:t>
            </a:r>
            <a:r>
              <a:rPr lang="ru-RU" sz="1300" dirty="0"/>
              <a:t>профессиональный праздник – День фтизиатра </a:t>
            </a:r>
            <a:r>
              <a:rPr lang="ru-RU" sz="1300" dirty="0" smtClean="0"/>
              <a:t>и Международный День борьбы с туберкулезом. Дата – 24 марта </a:t>
            </a:r>
            <a:r>
              <a:rPr lang="ru-RU" sz="1300" dirty="0"/>
              <a:t>– </a:t>
            </a:r>
            <a:r>
              <a:rPr lang="ru-RU" sz="1300" dirty="0" smtClean="0"/>
              <a:t>выбрана не случайно.</a:t>
            </a: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ИЗ ИСТОРИИ: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1819 году Р. Лаэннек </a:t>
            </a:r>
            <a:r>
              <a:rPr lang="ru-RU" sz="1300" dirty="0"/>
              <a:t>первым описал туберкулезный бугорок (Tuberculum) и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ввел термин туберкулез</a:t>
            </a:r>
            <a:r>
              <a:rPr lang="ru-RU" sz="13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В 1865 году Ж. Вильмен </a:t>
            </a:r>
            <a:r>
              <a:rPr lang="ru-RU" sz="1300" dirty="0"/>
              <a:t>экспериментально, на морских свинках,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доказал инфекционную природу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заболевания. </a:t>
            </a:r>
            <a:r>
              <a:rPr lang="ru-RU" sz="1300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В 1882 году </a:t>
            </a:r>
            <a:r>
              <a:rPr lang="ru-RU" sz="1300" dirty="0"/>
              <a:t>немецким микробиологом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Робертом Кохом </a:t>
            </a:r>
            <a:r>
              <a:rPr lang="ru-RU" sz="1300" dirty="0"/>
              <a:t>был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выявлен возбудитель туберкулеза</a:t>
            </a:r>
            <a:r>
              <a:rPr lang="ru-RU" sz="1300" dirty="0"/>
              <a:t>, который именовали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палочкой Коха</a:t>
            </a:r>
            <a:r>
              <a:rPr lang="ru-RU" sz="1300" dirty="0"/>
              <a:t>. На это ушло 17 лет лабораторных исследований, что позволило шагнуть в понимании природы данного заболевания и выявлении методов его лечения.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Именно 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24 марта 1882 года </a:t>
            </a:r>
            <a:r>
              <a:rPr lang="ru-RU" sz="1300" dirty="0"/>
              <a:t>– дата открытия туберкулезной </a:t>
            </a:r>
            <a:r>
              <a:rPr lang="ru-RU" sz="1300" dirty="0"/>
              <a:t>бациллы – </a:t>
            </a:r>
            <a:r>
              <a:rPr lang="ru-RU" sz="1300" dirty="0"/>
              <a:t>стала знаменательной датой, которой присвоен статус праздника.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В 1887 году </a:t>
            </a:r>
            <a:r>
              <a:rPr lang="ru-RU" sz="1300" dirty="0" smtClean="0"/>
              <a:t>был открыт первый противотуберкулезный диспансер.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В 1890 году </a:t>
            </a:r>
            <a:r>
              <a:rPr lang="ru-RU" sz="1300" dirty="0" smtClean="0"/>
              <a:t>Роберт Кох получил вытяжку туберкулезных культур –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туберкулин</a:t>
            </a:r>
            <a:r>
              <a:rPr lang="ru-RU" sz="1300" dirty="0" smtClean="0"/>
              <a:t>. На врачебном конгрессе он заявил о профилактическом и, возможно, лечебном действии туберкулина. Испытания проводились на подопытных животных, а также на нем и его помощнице, которая, к слову,  позже стала его женой.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В 1921 году </a:t>
            </a:r>
            <a:r>
              <a:rPr lang="ru-RU" sz="1300" dirty="0" smtClean="0"/>
              <a:t>впервые был вакцинирован прививкой БЦЖ новорожденный ребенок.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В 1993 году</a:t>
            </a:r>
            <a:r>
              <a:rPr lang="ru-RU" sz="1300" dirty="0" smtClean="0"/>
              <a:t>  Всемирной организацией здравоохранения туберкулез был объявлен национальным бедствием, а день 24 марта – Всемирным днем борьбы с туберкулезом. С 1998 года он получил официальную поддержку ООН</a:t>
            </a:r>
            <a:r>
              <a:rPr lang="ru-RU" sz="13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В 2021 году </a:t>
            </a:r>
            <a:r>
              <a:rPr lang="ru-RU" sz="1300" dirty="0"/>
              <a:t>Всемирная организация здравоохранения исключила Россию из списка стран с высоким бременем туберкулеза.</a:t>
            </a:r>
            <a:endParaRPr lang="ru-RU" sz="1300" dirty="0" smtClean="0"/>
          </a:p>
          <a:p>
            <a:endParaRPr lang="ru-RU" sz="1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292" y="155746"/>
            <a:ext cx="85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6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Актуальность празднования Дня  фтизиатра и Всемирного дня борьбы с туберкулезом.   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Почему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проблема борьбы с </a:t>
            </a: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туберкулезом так актуальна, а значит, и актуально проведение мероприятий в рамках празднования Дня фтизиатра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проведения Всемирного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дня борьбы с </a:t>
            </a: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туберкулезом: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Туберкулёз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5600" dirty="0"/>
              <a:t>одно из древнейших и опасных заболеваний, встречающихся у </a:t>
            </a:r>
            <a:r>
              <a:rPr lang="ru-RU" sz="5600" dirty="0" smtClean="0"/>
              <a:t>человека. Если </a:t>
            </a:r>
            <a:r>
              <a:rPr lang="ru-RU" sz="5600" dirty="0"/>
              <a:t>судить о значимости этого заболевания по числу его жертв, то туберкулез превосходит оспу, чуму и СПИД</a:t>
            </a:r>
            <a:r>
              <a:rPr lang="ru-RU" sz="56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По оценкам </a:t>
            </a: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ВОЗ: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мире </a:t>
            </a:r>
            <a:r>
              <a:rPr lang="ru-RU" sz="5600" dirty="0"/>
              <a:t>около 10 млн человек страдают туберкулезом. </a:t>
            </a:r>
            <a:endParaRPr lang="ru-RU" sz="5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год от </a:t>
            </a: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туберкулеза </a:t>
            </a:r>
            <a:r>
              <a:rPr lang="ru-RU" sz="5600" dirty="0"/>
              <a:t>умирают более 1,2 млн человек. </a:t>
            </a:r>
            <a:endParaRPr lang="ru-RU" sz="5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ближайшие десять лет </a:t>
            </a:r>
            <a:r>
              <a:rPr lang="ru-RU" sz="5600" dirty="0"/>
              <a:t>туберкулёз останется одной из десяти ведущих причин заболеваемости и смертности в мире</a:t>
            </a:r>
            <a:r>
              <a:rPr lang="ru-RU" sz="56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Туберкулез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унес миллионы жизней</a:t>
            </a:r>
            <a:r>
              <a:rPr lang="ru-RU" sz="5600" dirty="0"/>
              <a:t>, в том числе многих </a:t>
            </a:r>
            <a:r>
              <a:rPr lang="ru-RU" sz="5600" dirty="0" smtClean="0"/>
              <a:t>знаменитых </a:t>
            </a:r>
            <a:r>
              <a:rPr lang="ru-RU" sz="5600" dirty="0"/>
              <a:t>людей, например, врача и писателя Антона Чехова, художника Амедео Модильяни, актрисы Вивьен Ли, прославившейся ролью Скарлетт О`Хары в экранизации «Унесенных ветром», а также, как считается, натурщицы Симонетты Веспуччи, с которой Ботиччели написал свою знаменитую Венеру</a:t>
            </a:r>
            <a:r>
              <a:rPr lang="ru-RU" sz="56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Большинство </a:t>
            </a:r>
            <a:r>
              <a:rPr lang="ru-RU" sz="5600" b="1" dirty="0">
                <a:solidFill>
                  <a:schemeClr val="accent5">
                    <a:lumMod val="75000"/>
                  </a:schemeClr>
                </a:solidFill>
              </a:rPr>
              <a:t>смертей от туберкулеза </a:t>
            </a:r>
            <a:r>
              <a:rPr lang="ru-RU" sz="5600" dirty="0"/>
              <a:t>можно было предотвратить путем ранней диагностики и надлежащего лечения. Каждый год болезнь диагностируется и успешно излечивается у миллионов людей, что позволяет спасать жизни миллионов</a:t>
            </a:r>
            <a:r>
              <a:rPr lang="ru-RU" sz="56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5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600" b="1" dirty="0" smtClean="0">
                <a:solidFill>
                  <a:schemeClr val="accent5">
                    <a:lumMod val="75000"/>
                  </a:schemeClr>
                </a:solidFill>
              </a:rPr>
              <a:t>Главная цель </a:t>
            </a:r>
            <a:r>
              <a:rPr lang="ru-RU" sz="5600" dirty="0"/>
              <a:t>проведения Всемирного дня борьбы с </a:t>
            </a:r>
            <a:r>
              <a:rPr lang="ru-RU" sz="5600" dirty="0" smtClean="0"/>
              <a:t>туберкулезом, Дня фтизиатра - </a:t>
            </a:r>
            <a:r>
              <a:rPr lang="ru-RU" sz="5600" dirty="0"/>
              <a:t>повышение осведомленности населения планеты о глобальной эпидемии этой болезни и усилиях по её ликвидации, о </a:t>
            </a:r>
            <a:r>
              <a:rPr lang="ru-RU" sz="5600" dirty="0" smtClean="0"/>
              <a:t>необходимых методах </a:t>
            </a:r>
            <a:r>
              <a:rPr lang="ru-RU" sz="5600" dirty="0"/>
              <a:t>профилактики и борьбы с ней.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13" y="0"/>
            <a:ext cx="85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32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10404"/>
            <a:ext cx="10515600" cy="1325563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Традиции</a:t>
            </a:r>
            <a:r>
              <a:rPr lang="ru-RU" b="1" dirty="0" smtClean="0">
                <a:latin typeface="+mn-lt"/>
              </a:rPr>
              <a:t>      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Традиционно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 День фтизиатра</a:t>
            </a:r>
            <a:r>
              <a:rPr lang="ru-RU" sz="1600" dirty="0" smtClean="0"/>
              <a:t>, который </a:t>
            </a:r>
            <a:r>
              <a:rPr lang="ru-RU" sz="1600" dirty="0"/>
              <a:t>отмечается одновременно </a:t>
            </a:r>
            <a:r>
              <a:rPr lang="ru-RU" sz="1600" dirty="0" smtClean="0"/>
              <a:t>со  </a:t>
            </a:r>
            <a:r>
              <a:rPr lang="ru-RU" sz="1600" dirty="0"/>
              <a:t>Всемирным днем борьбы с </a:t>
            </a:r>
            <a:r>
              <a:rPr lang="ru-RU" sz="1600" dirty="0" smtClean="0"/>
              <a:t>туберкулезом,  проходят благотворительные  акции</a:t>
            </a:r>
            <a:r>
              <a:rPr lang="ru-RU" sz="1600" dirty="0"/>
              <a:t>, </a:t>
            </a:r>
            <a:r>
              <a:rPr lang="ru-RU" sz="1600" dirty="0" smtClean="0"/>
              <a:t>медицинские симпозиумы, конференции</a:t>
            </a:r>
            <a:r>
              <a:rPr lang="ru-RU" sz="1600" dirty="0"/>
              <a:t>. Обмен опытом и медицинское просвещение в области </a:t>
            </a:r>
            <a:r>
              <a:rPr lang="ru-RU" sz="1600" dirty="0" smtClean="0"/>
              <a:t>фтизиатрии становятся </a:t>
            </a:r>
            <a:r>
              <a:rPr lang="ru-RU" sz="1600" dirty="0"/>
              <a:t>основными темами подобных мероприятий.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Проводят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открытые мероприятия </a:t>
            </a:r>
            <a:r>
              <a:rPr lang="ru-RU" sz="1600" dirty="0" smtClean="0"/>
              <a:t>в поликлиниках и больницах, где знакомят </a:t>
            </a:r>
            <a:r>
              <a:rPr lang="ru-RU" sz="1600" dirty="0" smtClean="0"/>
              <a:t>население </a:t>
            </a:r>
            <a:r>
              <a:rPr lang="ru-RU" sz="1600" dirty="0" smtClean="0"/>
              <a:t>с особенностями заболевания и методами </a:t>
            </a:r>
            <a:r>
              <a:rPr lang="ru-RU" sz="1600" dirty="0" smtClean="0"/>
              <a:t>лечения</a:t>
            </a:r>
            <a:r>
              <a:rPr lang="ru-RU" sz="1600" dirty="0" smtClean="0"/>
              <a:t>, </a:t>
            </a:r>
            <a:r>
              <a:rPr lang="ru-RU" sz="1600" dirty="0"/>
              <a:t>рассказывают о необходимости профилактики заболевания во избежание его распространения.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Волонтерские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движения</a:t>
            </a:r>
            <a:r>
              <a:rPr lang="ru-RU" sz="1600" dirty="0" smtClean="0"/>
              <a:t> занимаются распространением листовок и буклетов с важной информацией.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Проводятся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конкурсы </a:t>
            </a:r>
            <a:r>
              <a:rPr lang="ru-RU" sz="1600" dirty="0" smtClean="0"/>
              <a:t>на лучшую стенгазету, флешмобы и акции</a:t>
            </a:r>
            <a:r>
              <a:rPr lang="ru-RU" sz="16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Проходят торжественные мероприятия: </a:t>
            </a:r>
            <a:r>
              <a:rPr lang="ru-RU" sz="1600" dirty="0"/>
              <a:t>собрания, концерты, приемы. Лучших специалистов награждают почетными грамотами, денежными премиями и ценными подарками. В торжествах принимают участие собственно </a:t>
            </a:r>
            <a:r>
              <a:rPr lang="ru-RU" sz="1600" dirty="0" smtClean="0"/>
              <a:t>врачи-фтизиатры</a:t>
            </a:r>
            <a:r>
              <a:rPr lang="ru-RU" sz="1600" dirty="0"/>
              <a:t>, а также другой медицинский и вспомогательный персонал, специализирующийся на помощи больным </a:t>
            </a:r>
            <a:r>
              <a:rPr lang="ru-RU" sz="1600" dirty="0" smtClean="0"/>
              <a:t>туберкулезом </a:t>
            </a:r>
            <a:r>
              <a:rPr lang="ru-RU" sz="1600" dirty="0"/>
              <a:t>– медицинские сестры, фельдшеры, регистраторы и другие. 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927" y="144420"/>
            <a:ext cx="85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Главное о заболевании  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Туберкулез –</a:t>
            </a:r>
            <a:r>
              <a:rPr lang="ru-RU" sz="1600" dirty="0" smtClean="0"/>
              <a:t> это инфекционное заболевание, вызванное микобактериями. В основном наблюдается поражение легких, реже можно встретить поражение костной ткани, суставов, кожи, мочеполовых органов, глаз.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Устаревшее название </a:t>
            </a:r>
            <a:r>
              <a:rPr lang="ru-RU" sz="1600" dirty="0" smtClean="0"/>
              <a:t>туберкулеза легких –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чахотка (от слова чахнуть)</a:t>
            </a:r>
            <a:r>
              <a:rPr lang="ru-RU" sz="1600" dirty="0" smtClean="0"/>
              <a:t>, в древней Руси называлась сухотная.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Болезнь</a:t>
            </a:r>
            <a:r>
              <a:rPr lang="ru-RU" sz="1600" dirty="0" smtClean="0"/>
              <a:t> появилась очень давно и была крайне распространена. Еще Гиппократ описывал запущенные формы заболевания с легочными кровотечениями, сильным истощением организма, кашлем, тяжелой интоксикацией.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Туберкулез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1600" dirty="0" smtClean="0"/>
              <a:t> </a:t>
            </a:r>
            <a:r>
              <a:rPr lang="ru-RU" sz="1600" dirty="0" smtClean="0"/>
              <a:t>инфекционное заболевание, передающееся в основном воздушно-капельным путем, но есть вероятность заразиться через вещи больного, через пищу (молоко больного животного, яйца).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Несмотря на успехи, </a:t>
            </a:r>
            <a:r>
              <a:rPr lang="ru-RU" sz="1600" dirty="0" smtClean="0"/>
              <a:t>достигнутые за последние десятилетия, туберкулез по-прежнему остается одной из самых смертоносных инфекционных болезней в мире, унося каждый день более 4 тыс. жизней.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Преимущественно (почти 62%)</a:t>
            </a:r>
            <a:r>
              <a:rPr lang="ru-RU" sz="1600" dirty="0" smtClean="0"/>
              <a:t> туберкулезом болеют люди трудоспособного возраста – от 18 до 44 лет. Но к группе риска относятся и маленькие дети, пожилые, больные СПИД и ВИЧ-инфекцией. Если человек испытывает частые переохлаждения, живет в сыром, плохо отапливаемом помещении, также велика вероятность распространения болезни.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03" y="142102"/>
            <a:ext cx="85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36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Профилактика</a:t>
            </a:r>
            <a:r>
              <a:rPr lang="ru-RU" b="1" dirty="0" smtClean="0"/>
              <a:t>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Противотуберкулезная профилактика </a:t>
            </a:r>
            <a:r>
              <a:rPr lang="ru-RU" sz="1600" dirty="0" smtClean="0"/>
              <a:t>работает «на опережение». Ее действие направлено сразу по нескольким векторам и носит как общий (неспецифическая), так и индивидуальный характер (для определенных групп больных):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Социальная профилактика </a:t>
            </a:r>
            <a:r>
              <a:rPr lang="ru-RU" sz="1600" dirty="0" smtClean="0"/>
              <a:t>нацелена на улучшение экологии, повышение уровня жизни и благосостояния населения. В ее задачи входит призыв к ведению</a:t>
            </a:r>
            <a:r>
              <a:rPr lang="ru-RU" sz="1600" dirty="0"/>
              <a:t> здорового образа жизни, </a:t>
            </a:r>
            <a:r>
              <a:rPr lang="ru-RU" sz="1600" dirty="0" smtClean="0"/>
              <a:t>физической активности  и правильному питанию.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Санитарная профилактика </a:t>
            </a:r>
            <a:r>
              <a:rPr lang="ru-RU" sz="1600" dirty="0"/>
              <a:t>туберкулеза дает </a:t>
            </a:r>
            <a:r>
              <a:rPr lang="ru-RU" sz="1600" dirty="0" smtClean="0"/>
              <a:t>возможность оградить от инфицирования МБТ здоровых людей  и обезопасить их контакт с больным в быту и на работе. Она использует мероприятия социального, лечебного и противоэпидемического характера для локализации и устранения очагов туберкулезной инфекции.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Специфическая профилактика </a:t>
            </a:r>
            <a:r>
              <a:rPr lang="ru-RU" sz="1600" dirty="0" smtClean="0"/>
              <a:t>создает «базу здоровья» для будущих поколений, работая над выработкой иммунитета населения.</a:t>
            </a:r>
            <a:r>
              <a:rPr lang="ru-RU" sz="1600" dirty="0"/>
              <a:t> Основным мероприятием специфической профилактики туберкулеза </a:t>
            </a:r>
            <a:r>
              <a:rPr lang="ru-RU" sz="1600" dirty="0" smtClean="0"/>
              <a:t>является вакцинация БЦЖ новорожденных и </a:t>
            </a:r>
            <a:r>
              <a:rPr lang="ru-RU" sz="1600" dirty="0"/>
              <a:t>ревакцинация  - повторное БЦЖ, которое проводят </a:t>
            </a:r>
            <a:r>
              <a:rPr lang="ru-RU" sz="1600" dirty="0" smtClean="0"/>
              <a:t>поэтапно детям школьного возраста, а затем каждые пять лет до достижения тридцати лет.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Лучшей профилактикой туберкулеза </a:t>
            </a:r>
            <a:r>
              <a:rPr lang="ru-RU" sz="1600" dirty="0" smtClean="0"/>
              <a:t>и одновременно лучшей мерой </a:t>
            </a:r>
            <a:r>
              <a:rPr lang="ru-RU" sz="1600" dirty="0"/>
              <a:t>для выявления заболевания на раннем </a:t>
            </a:r>
            <a:r>
              <a:rPr lang="ru-RU" sz="1600" dirty="0" smtClean="0"/>
              <a:t>этапе является ежегодное медицинское обследование и проведение регулярного флюорографического обследования населения, для контроля иммунитета у детей - постановка туберкулиновых проб. 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085" y="0"/>
            <a:ext cx="85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4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Список литературы по фтизиатрии, находящейся в фонде библиотеки ГООАУ ДПО « МОЦПК СЗ»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Мирошин Г. Ф., Мирошина Ю. Д. </a:t>
            </a:r>
            <a:r>
              <a:rPr lang="ru-RU" sz="1400" dirty="0" smtClean="0"/>
              <a:t>Туберкулез: учебное </a:t>
            </a:r>
            <a:r>
              <a:rPr lang="ru-RU" sz="1400" dirty="0"/>
              <a:t>пособие для </a:t>
            </a:r>
            <a:r>
              <a:rPr lang="ru-RU" sz="1400" dirty="0" smtClean="0"/>
              <a:t>СПО</a:t>
            </a:r>
            <a:r>
              <a:rPr lang="ru-RU" sz="1400" dirty="0" smtClean="0"/>
              <a:t>. </a:t>
            </a:r>
            <a:r>
              <a:rPr lang="ru-RU" sz="1400" dirty="0"/>
              <a:t>– М.: Юрайт, </a:t>
            </a:r>
            <a:r>
              <a:rPr lang="ru-RU" sz="1400" dirty="0" smtClean="0"/>
              <a:t>2024. </a:t>
            </a:r>
            <a:r>
              <a:rPr lang="ru-RU" sz="1400" dirty="0"/>
              <a:t>– электронная </a:t>
            </a:r>
            <a:r>
              <a:rPr lang="ru-RU" sz="1400" dirty="0" smtClean="0"/>
              <a:t>версия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Еременко </a:t>
            </a:r>
            <a:r>
              <a:rPr lang="ru-RU" sz="1400" dirty="0"/>
              <a:t>Е., </a:t>
            </a:r>
            <a:r>
              <a:rPr lang="ru-RU" sz="1400" dirty="0" smtClean="0"/>
              <a:t>Амосова </a:t>
            </a:r>
            <a:r>
              <a:rPr lang="ru-RU" sz="1400" dirty="0"/>
              <a:t>Е. Противотуберкулезные мероприятия у детей и подростков по возрастным </a:t>
            </a:r>
            <a:r>
              <a:rPr lang="ru-RU" sz="1400" dirty="0" smtClean="0"/>
              <a:t>периодам. // </a:t>
            </a:r>
            <a:r>
              <a:rPr lang="ru-RU" sz="1400" dirty="0"/>
              <a:t>Медицинская сестра. – 2023. - № </a:t>
            </a:r>
            <a:r>
              <a:rPr lang="ru-RU" sz="1400" dirty="0" smtClean="0"/>
              <a:t>5. </a:t>
            </a:r>
            <a:endParaRPr lang="ru-RU" sz="1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Литвинова </a:t>
            </a:r>
            <a:r>
              <a:rPr lang="ru-RU" sz="1400" dirty="0"/>
              <a:t>О., </a:t>
            </a:r>
            <a:r>
              <a:rPr lang="ru-RU" sz="1400" dirty="0" smtClean="0"/>
              <a:t>Бородулина </a:t>
            </a:r>
            <a:r>
              <a:rPr lang="ru-RU" sz="1400" dirty="0"/>
              <a:t>Е. Лечение туберкулеза органов дыхания у пациентов с психическими </a:t>
            </a:r>
            <a:r>
              <a:rPr lang="ru-RU" sz="1400" dirty="0" smtClean="0"/>
              <a:t>расстройствами. </a:t>
            </a:r>
            <a:r>
              <a:rPr lang="ru-RU" sz="1400" dirty="0"/>
              <a:t>// Медицинская сестра. – </a:t>
            </a:r>
            <a:r>
              <a:rPr lang="ru-RU" sz="1400" dirty="0" smtClean="0"/>
              <a:t>2023. </a:t>
            </a:r>
            <a:r>
              <a:rPr lang="ru-RU" sz="1400" dirty="0"/>
              <a:t>- № </a:t>
            </a:r>
            <a:r>
              <a:rPr lang="ru-RU" sz="1400" dirty="0" smtClean="0"/>
              <a:t>2. </a:t>
            </a:r>
            <a:endParaRPr lang="ru-RU" sz="1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Елистратов </a:t>
            </a:r>
            <a:r>
              <a:rPr lang="ru-RU" sz="1400" dirty="0"/>
              <a:t>Д., </a:t>
            </a:r>
            <a:r>
              <a:rPr lang="ru-RU" sz="1400" dirty="0" smtClean="0"/>
              <a:t>Еременко </a:t>
            </a:r>
            <a:r>
              <a:rPr lang="ru-RU" sz="1400" dirty="0"/>
              <a:t>Е.  Витамин D в комплексном лечении </a:t>
            </a:r>
            <a:r>
              <a:rPr lang="ru-RU" sz="1400" dirty="0" smtClean="0"/>
              <a:t>туберкулеза. </a:t>
            </a:r>
            <a:r>
              <a:rPr lang="ru-RU" sz="1400" dirty="0"/>
              <a:t>// Медицинская сестра. – 2023. - № </a:t>
            </a:r>
            <a:r>
              <a:rPr lang="ru-RU" sz="1400" dirty="0" smtClean="0"/>
              <a:t>1. </a:t>
            </a:r>
            <a:endParaRPr lang="ru-RU" sz="1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Брудян </a:t>
            </a:r>
            <a:r>
              <a:rPr lang="ru-RU" sz="1400" dirty="0"/>
              <a:t>Г., </a:t>
            </a:r>
            <a:r>
              <a:rPr lang="ru-RU" sz="1400" dirty="0" smtClean="0"/>
              <a:t>Бородулин </a:t>
            </a:r>
            <a:r>
              <a:rPr lang="ru-RU" sz="1400" dirty="0"/>
              <a:t>Б. Туберкулез в стоматологической </a:t>
            </a:r>
            <a:r>
              <a:rPr lang="ru-RU" sz="1400" dirty="0" smtClean="0"/>
              <a:t>практике.</a:t>
            </a:r>
            <a:r>
              <a:rPr lang="ru-RU" sz="1400" dirty="0"/>
              <a:t> // Медицинская сестра. – 2023. - № 1.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Храмкова </a:t>
            </a:r>
            <a:r>
              <a:rPr lang="ru-RU" sz="1400" dirty="0"/>
              <a:t>О. Роль медицинской сестры в работе противотуберкулезного кабинета и профилактике </a:t>
            </a:r>
            <a:r>
              <a:rPr lang="ru-RU" sz="1400" dirty="0" smtClean="0"/>
              <a:t>туберкулеза.</a:t>
            </a:r>
            <a:r>
              <a:rPr lang="ru-RU" sz="1400" dirty="0"/>
              <a:t> // Медицинская сестра. – 2023. - № 1.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Бородулин Б., Еременко </a:t>
            </a:r>
            <a:r>
              <a:rPr lang="ru-RU" sz="1400" dirty="0"/>
              <a:t>Е., </a:t>
            </a:r>
            <a:r>
              <a:rPr lang="ru-RU" sz="1400" dirty="0" smtClean="0"/>
              <a:t>Федотов </a:t>
            </a:r>
            <a:r>
              <a:rPr lang="ru-RU" sz="1400" dirty="0"/>
              <a:t>А. Роль среднего медицинского персонала в организации амбулаторной фтизиатрической </a:t>
            </a:r>
            <a:r>
              <a:rPr lang="ru-RU" sz="1400" dirty="0" smtClean="0"/>
              <a:t>помощи.</a:t>
            </a:r>
            <a:r>
              <a:rPr lang="ru-RU" sz="1400" dirty="0"/>
              <a:t> // Медицинская сестра. – 2023. - № 1.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Бородулин Б. </a:t>
            </a:r>
            <a:r>
              <a:rPr lang="ru-RU" sz="1400" dirty="0"/>
              <a:t>Персонифицированная медицина – медицина будущего. Концепция повышения качества лечения пациента с </a:t>
            </a:r>
            <a:r>
              <a:rPr lang="ru-RU" sz="1400" dirty="0" smtClean="0"/>
              <a:t>туберкулезом.</a:t>
            </a:r>
            <a:r>
              <a:rPr lang="ru-RU" sz="1400" dirty="0"/>
              <a:t> // Медицинская сестра. – 2023. - № 1.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Амосова </a:t>
            </a:r>
            <a:r>
              <a:rPr lang="ru-RU" sz="1400" dirty="0"/>
              <a:t>Е., </a:t>
            </a:r>
            <a:r>
              <a:rPr lang="ru-RU" sz="1400" dirty="0" smtClean="0"/>
              <a:t>Вдоушкина </a:t>
            </a:r>
            <a:r>
              <a:rPr lang="ru-RU" sz="1400" dirty="0"/>
              <a:t>Е. Роль медицинской сестры в организации проведения вакцинации </a:t>
            </a:r>
            <a:r>
              <a:rPr lang="ru-RU" sz="1400" dirty="0" smtClean="0"/>
              <a:t>БЦЖ. </a:t>
            </a:r>
            <a:r>
              <a:rPr lang="ru-RU" sz="1400" dirty="0"/>
              <a:t>// Медицинская сестра. – 2023. - № 1.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61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1379</Words>
  <Application>Microsoft Office PowerPoint</Application>
  <PresentationFormat>Произвольный</PresentationFormat>
  <Paragraphs>70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24 марта – День фтизиатра</vt:lpstr>
      <vt:lpstr>День фтизиатра</vt:lpstr>
      <vt:lpstr>История     </vt:lpstr>
      <vt:lpstr>Актуальность празднования Дня  фтизиатра и Всемирного дня борьбы с туберкулезом.   </vt:lpstr>
      <vt:lpstr>       Традиции       </vt:lpstr>
      <vt:lpstr>Главное о заболевании    </vt:lpstr>
      <vt:lpstr>Профилактика      </vt:lpstr>
      <vt:lpstr>Список литературы по фтизиатрии, находящейся в фонде библиотеки ГООАУ ДПО « МОЦПК СЗ»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учебно-методической деятельности ГООАУ ДПО «МОЦПК СЗ»</dc:title>
  <dc:creator>Ольга</dc:creator>
  <cp:lastModifiedBy>Галина Ивановна Токман</cp:lastModifiedBy>
  <cp:revision>83</cp:revision>
  <dcterms:created xsi:type="dcterms:W3CDTF">2019-04-11T10:45:24Z</dcterms:created>
  <dcterms:modified xsi:type="dcterms:W3CDTF">2024-02-29T07:55:16Z</dcterms:modified>
</cp:coreProperties>
</file>