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74" r:id="rId2"/>
    <p:sldId id="257" r:id="rId3"/>
    <p:sldId id="278" r:id="rId4"/>
    <p:sldId id="266" r:id="rId5"/>
    <p:sldId id="276" r:id="rId6"/>
    <p:sldId id="279" r:id="rId7"/>
    <p:sldId id="277" r:id="rId8"/>
    <p:sldId id="270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5 АПРЕЛЯ - ДЕНЬ НЕОНАТОЛОГА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514" y="1544595"/>
            <a:ext cx="8111423" cy="469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05 апреля – День неонатолога</a:t>
            </a:r>
            <a:endParaRPr lang="ru-RU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5 апреля </a:t>
            </a:r>
            <a:r>
              <a:rPr lang="ru-RU" sz="1700" dirty="0" smtClean="0"/>
              <a:t>отмечается </a:t>
            </a:r>
            <a:r>
              <a:rPr lang="ru-RU" sz="1700" b="1" dirty="0" smtClean="0">
                <a:solidFill>
                  <a:srgbClr val="7030A0"/>
                </a:solidFill>
              </a:rPr>
              <a:t>День неонатолога </a:t>
            </a:r>
            <a:r>
              <a:rPr lang="ru-RU" sz="1700" dirty="0"/>
              <a:t>— профессиональный праздник </a:t>
            </a:r>
            <a:r>
              <a:rPr lang="ru-RU" sz="1700" dirty="0" smtClean="0"/>
              <a:t>специалистов, </a:t>
            </a:r>
            <a:r>
              <a:rPr lang="ru-RU" sz="1700" dirty="0"/>
              <a:t>которые наблюдают и лечат самых маленьких пациентов.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Неонатологи</a:t>
            </a:r>
            <a:r>
              <a:rPr lang="ru-RU" sz="1700" dirty="0" smtClean="0"/>
              <a:t> - это </a:t>
            </a:r>
            <a:r>
              <a:rPr lang="ru-RU" sz="1700" dirty="0"/>
              <a:t>первые врачи в жизни практически каждого человека. Именно они оберегают здоровье новорожденных в первые 28 дней жизни и </a:t>
            </a:r>
            <a:r>
              <a:rPr lang="ru-RU" sz="1700" dirty="0" smtClean="0"/>
              <a:t>выхаживают </a:t>
            </a:r>
            <a:r>
              <a:rPr lang="ru-RU" sz="1700" dirty="0"/>
              <a:t>детей, появившихся на свет раньше срока. Основной задачей неонатологов является обеспечение раннего диагноза и лечение новорожденных с проблемами в работе органов и систем организма. Благодаря этим врачам, новорожденные с медицинскими проблемами получают необходимую экспертную помощь и тщательный мониторинг</a:t>
            </a:r>
            <a:r>
              <a:rPr lang="ru-RU" sz="170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«</a:t>
            </a:r>
            <a:r>
              <a:rPr lang="ru-RU" sz="1700" b="1" dirty="0">
                <a:solidFill>
                  <a:srgbClr val="7030A0"/>
                </a:solidFill>
              </a:rPr>
              <a:t>Дети – это будущее России, и мы должны сделать все, чтобы они были здоровыми»</a:t>
            </a:r>
            <a:r>
              <a:rPr lang="ru-RU" sz="1700" dirty="0"/>
              <a:t>. Эти слова, сказанные </a:t>
            </a:r>
            <a:r>
              <a:rPr lang="ru-RU" sz="1700" b="1" dirty="0" smtClean="0">
                <a:solidFill>
                  <a:srgbClr val="7030A0"/>
                </a:solidFill>
              </a:rPr>
              <a:t>Н.Н. </a:t>
            </a:r>
            <a:r>
              <a:rPr lang="ru-RU" sz="1700" b="1" dirty="0">
                <a:solidFill>
                  <a:srgbClr val="7030A0"/>
                </a:solidFill>
              </a:rPr>
              <a:t>Володиным</a:t>
            </a:r>
            <a:r>
              <a:rPr lang="ru-RU" sz="1700" dirty="0"/>
              <a:t>, д.м.н., президентом Российской ассоциации специалистов перинатальной медицины (РАСПМ), лучше всего отражают </a:t>
            </a:r>
            <a:r>
              <a:rPr lang="ru-RU" sz="1700" b="1" dirty="0">
                <a:solidFill>
                  <a:srgbClr val="7030A0"/>
                </a:solidFill>
              </a:rPr>
              <a:t>суть современной неонатологии</a:t>
            </a:r>
            <a:r>
              <a:rPr lang="ru-RU" sz="17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Цель праздника </a:t>
            </a:r>
            <a:r>
              <a:rPr lang="ru-RU" sz="1700" dirty="0"/>
              <a:t>– подчеркнуть значение работы врача-неонатолога, повысить престиж этой специальности, выразить дань уважения всем, кто связан с этой профессией, демонстрируя важность заботы о здоровье и благополучии новорожденных детей.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Помимо</a:t>
            </a:r>
            <a:r>
              <a:rPr lang="ru-RU" sz="1700" dirty="0" smtClean="0"/>
              <a:t> </a:t>
            </a:r>
            <a:r>
              <a:rPr lang="ru-RU" sz="1700" b="1" dirty="0">
                <a:solidFill>
                  <a:srgbClr val="7030A0"/>
                </a:solidFill>
              </a:rPr>
              <a:t>Дня неонатолога </a:t>
            </a:r>
            <a:r>
              <a:rPr lang="ru-RU" sz="1700" dirty="0" smtClean="0"/>
              <a:t>существует </a:t>
            </a:r>
            <a:r>
              <a:rPr lang="ru-RU" sz="1700" dirty="0" smtClean="0"/>
              <a:t>также </a:t>
            </a:r>
            <a:r>
              <a:rPr lang="ru-RU" sz="1700" b="1" dirty="0" smtClean="0">
                <a:solidFill>
                  <a:srgbClr val="7030A0"/>
                </a:solidFill>
              </a:rPr>
              <a:t>Всемирный День </a:t>
            </a:r>
            <a:r>
              <a:rPr lang="ru-RU" sz="1700" b="1" dirty="0" smtClean="0">
                <a:solidFill>
                  <a:srgbClr val="7030A0"/>
                </a:solidFill>
              </a:rPr>
              <a:t>педиатра</a:t>
            </a:r>
            <a:r>
              <a:rPr lang="ru-RU" sz="1700" dirty="0" smtClean="0"/>
              <a:t>, </a:t>
            </a:r>
            <a:r>
              <a:rPr lang="ru-RU" sz="1700" dirty="0" smtClean="0"/>
              <a:t>и он отмечается во всем мире </a:t>
            </a:r>
            <a:r>
              <a:rPr lang="ru-RU" sz="1700" b="1" dirty="0" smtClean="0">
                <a:solidFill>
                  <a:srgbClr val="7030A0"/>
                </a:solidFill>
              </a:rPr>
              <a:t>20 ноября</a:t>
            </a:r>
            <a:r>
              <a:rPr lang="ru-RU" sz="1700" dirty="0" smtClean="0"/>
              <a:t>. </a:t>
            </a:r>
            <a:r>
              <a:rPr lang="ru-RU" sz="1700" dirty="0"/>
              <a:t>По </a:t>
            </a:r>
            <a:r>
              <a:rPr lang="ru-RU" sz="1700" dirty="0" smtClean="0"/>
              <a:t>сути, врач-неонатолог - это тот </a:t>
            </a:r>
            <a:r>
              <a:rPr lang="ru-RU" sz="1700" dirty="0"/>
              <a:t>же педиатр, </a:t>
            </a:r>
            <a:r>
              <a:rPr lang="ru-RU" sz="1700" dirty="0" smtClean="0"/>
              <a:t>только его пациенты – </a:t>
            </a:r>
            <a:r>
              <a:rPr lang="ru-RU" sz="1700" dirty="0"/>
              <a:t>дети первых 28 дней жизни, а далее ребенка наблюдают </a:t>
            </a:r>
            <a:r>
              <a:rPr lang="ru-RU" sz="1700" dirty="0" smtClean="0"/>
              <a:t>уже врачи-педиатры.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История праздника. Традиции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43449"/>
            <a:ext cx="10515600" cy="453351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Праздничная </a:t>
            </a:r>
            <a:r>
              <a:rPr lang="ru-RU" sz="1350" b="1" dirty="0">
                <a:solidFill>
                  <a:srgbClr val="7030A0"/>
                </a:solidFill>
              </a:rPr>
              <a:t>дата </a:t>
            </a:r>
            <a:r>
              <a:rPr lang="ru-RU" sz="1350" dirty="0"/>
              <a:t>была установлена в России </a:t>
            </a:r>
            <a:r>
              <a:rPr lang="ru-RU" sz="1350" b="1" dirty="0">
                <a:solidFill>
                  <a:srgbClr val="7030A0"/>
                </a:solidFill>
              </a:rPr>
              <a:t>в 2014 году </a:t>
            </a:r>
            <a:r>
              <a:rPr lang="ru-RU" sz="1350" dirty="0"/>
              <a:t>по инициативе </a:t>
            </a:r>
            <a:r>
              <a:rPr lang="ru-RU" sz="1350" dirty="0" smtClean="0"/>
              <a:t>группы родителей </a:t>
            </a:r>
            <a:r>
              <a:rPr lang="ru-RU" sz="1350" dirty="0"/>
              <a:t>недоношенных и новорожденных </a:t>
            </a:r>
            <a:r>
              <a:rPr lang="ru-RU" sz="1350" dirty="0" smtClean="0"/>
              <a:t>детей, которые были </a:t>
            </a:r>
            <a:r>
              <a:rPr lang="ru-RU" sz="1350" dirty="0"/>
              <a:t>спасены благодаря профессионализму неонатологов. </a:t>
            </a:r>
            <a:r>
              <a:rPr lang="ru-RU" sz="1350" dirty="0" smtClean="0"/>
              <a:t>Они </a:t>
            </a:r>
            <a:r>
              <a:rPr lang="ru-RU" sz="1350" dirty="0"/>
              <a:t>обратилась к министру здравоохранения РФ с предложением установить день, посвященный неонатологам. Вскоре после этого предложения было принято решение установить </a:t>
            </a:r>
            <a:r>
              <a:rPr lang="ru-RU" sz="1350" b="1" dirty="0">
                <a:solidFill>
                  <a:srgbClr val="7030A0"/>
                </a:solidFill>
              </a:rPr>
              <a:t>5 апреля как День неонатолога</a:t>
            </a:r>
            <a:r>
              <a:rPr lang="ru-RU" sz="135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Этот </a:t>
            </a:r>
            <a:r>
              <a:rPr lang="ru-RU" sz="1350" b="1" dirty="0">
                <a:solidFill>
                  <a:srgbClr val="7030A0"/>
                </a:solidFill>
              </a:rPr>
              <a:t>день </a:t>
            </a:r>
            <a:r>
              <a:rPr lang="ru-RU" sz="1350" b="1" dirty="0" smtClean="0">
                <a:solidFill>
                  <a:srgbClr val="7030A0"/>
                </a:solidFill>
              </a:rPr>
              <a:t>– 5 апреля </a:t>
            </a:r>
            <a:r>
              <a:rPr lang="ru-RU" sz="1350" b="1" dirty="0">
                <a:solidFill>
                  <a:srgbClr val="7030A0"/>
                </a:solidFill>
              </a:rPr>
              <a:t>– </a:t>
            </a:r>
            <a:r>
              <a:rPr lang="ru-RU" sz="1350" dirty="0" smtClean="0"/>
              <a:t>стал </a:t>
            </a:r>
            <a:r>
              <a:rPr lang="ru-RU" sz="1350" dirty="0"/>
              <a:t>символом признания и благодарности врачам-неонатологам, которые работают на передовой медицины и лечат самых маленьких и уязвимых пациентов.</a:t>
            </a:r>
            <a:endParaRPr lang="ru-RU" sz="135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В честь Дня неонатолога </a:t>
            </a:r>
            <a:r>
              <a:rPr lang="ru-RU" sz="1350" dirty="0" smtClean="0"/>
              <a:t>в России медицинскими учреждениями проводятся </a:t>
            </a:r>
            <a:r>
              <a:rPr lang="ru-RU" sz="1350" dirty="0"/>
              <a:t>различные мероприятия, посвященные неонатологии и детскому здоровью. Конференции, семинары, встречи, выставки — все это способы </a:t>
            </a:r>
            <a:r>
              <a:rPr lang="ru-RU" sz="1350" dirty="0" smtClean="0"/>
              <a:t>обмена</a:t>
            </a:r>
            <a:r>
              <a:rPr lang="ru-RU" sz="1350" dirty="0"/>
              <a:t> опытом и знаниями в этой области медицины</a:t>
            </a:r>
            <a:r>
              <a:rPr lang="ru-RU" sz="135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Особое </a:t>
            </a:r>
            <a:r>
              <a:rPr lang="ru-RU" sz="1350" b="1" dirty="0">
                <a:solidFill>
                  <a:srgbClr val="7030A0"/>
                </a:solidFill>
              </a:rPr>
              <a:t>внимание </a:t>
            </a:r>
            <a:r>
              <a:rPr lang="ru-RU" sz="1350" dirty="0"/>
              <a:t>уделяется образованию и пропаганде среди широкой общественности. Врачи неонатологи и их коллеги стараются повышать осведомленность родителей и будущих родителей о том, как поддерживать здоровье младенцев, как ухаживать за ними и своевременно обращаться за медицинской помощью</a:t>
            </a:r>
            <a:r>
              <a:rPr lang="ru-RU" sz="135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7030A0"/>
                </a:solidFill>
              </a:rPr>
              <a:t>В этот день </a:t>
            </a:r>
            <a:r>
              <a:rPr lang="ru-RU" sz="1350" dirty="0"/>
              <a:t>многие родители </a:t>
            </a:r>
            <a:r>
              <a:rPr lang="ru-RU" sz="1350" dirty="0" smtClean="0"/>
              <a:t>используют </a:t>
            </a:r>
            <a:r>
              <a:rPr lang="ru-RU" sz="1350" dirty="0"/>
              <a:t>социальные сети, чтобы поделиться своими историями о лечении и уходе за новорожденными детьми, а также выразить свою благодарность врачам-неонатологам. Наиболее популярным хештегом в этот день является </a:t>
            </a:r>
            <a:r>
              <a:rPr lang="ru-RU" sz="1350" b="1" dirty="0">
                <a:solidFill>
                  <a:srgbClr val="7030A0"/>
                </a:solidFill>
              </a:rPr>
              <a:t>#ДеньНеонатолога</a:t>
            </a:r>
            <a:r>
              <a:rPr lang="ru-RU" sz="135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Особенно важно</a:t>
            </a:r>
            <a:r>
              <a:rPr lang="ru-RU" sz="1350" b="1" dirty="0">
                <a:solidFill>
                  <a:srgbClr val="7030A0"/>
                </a:solidFill>
              </a:rPr>
              <a:t> </a:t>
            </a:r>
            <a:r>
              <a:rPr lang="ru-RU" sz="1350" dirty="0" smtClean="0"/>
              <a:t>в  </a:t>
            </a:r>
            <a:r>
              <a:rPr lang="ru-RU" sz="1350" dirty="0"/>
              <a:t>этот день</a:t>
            </a:r>
            <a:r>
              <a:rPr lang="ru-RU" sz="1350" dirty="0" smtClean="0"/>
              <a:t> </a:t>
            </a:r>
            <a:r>
              <a:rPr lang="ru-RU" sz="1350" dirty="0"/>
              <a:t>отметить достижения неонатологии в России. Страна имеет множество высококвалифицированных специалистов, современные медицинские центры, где заботятся о самых маленьких пациентах и применяют новейшие методы лечения.</a:t>
            </a:r>
          </a:p>
          <a:p>
            <a:pPr algn="just"/>
            <a:endParaRPr lang="ru-RU" sz="1350" dirty="0"/>
          </a:p>
          <a:p>
            <a:pPr algn="just"/>
            <a:endParaRPr lang="ru-RU" sz="135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301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 неонатологии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Неонатология </a:t>
            </a:r>
            <a:r>
              <a:rPr lang="ru-RU" sz="5200" dirty="0">
                <a:ea typeface="Calibri"/>
                <a:cs typeface="Times New Roman"/>
              </a:rPr>
              <a:t>(др.-греч. νέος «новый» + лат. natus «рождение» + греч. λόγος «наука») — раздел медицины, который изучает младенцев и новорождённых, их рост и развитие, их заболевания и патологические состояния</a:t>
            </a:r>
            <a:r>
              <a:rPr lang="ru-RU" sz="5200" dirty="0" smtClean="0"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Неонатология вышла из педиатрии </a:t>
            </a:r>
            <a:r>
              <a:rPr lang="ru-RU" sz="5200" dirty="0" smtClean="0">
                <a:ea typeface="Calibri"/>
                <a:cs typeface="Times New Roman"/>
              </a:rPr>
              <a:t>– учения с многотысячной историей. Еще </a:t>
            </a: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папирус Эберса, датируемый 1552 годом до нашей эры </a:t>
            </a:r>
            <a:r>
              <a:rPr lang="ru-RU" sz="5200" dirty="0" smtClean="0">
                <a:ea typeface="Calibri"/>
                <a:cs typeface="Times New Roman"/>
              </a:rPr>
              <a:t>и считающийся одной из старейших медицинских рукописей, описывал процедуру кормления грудью и лечения гельминтов у младенцев. С древнейших времен выхаживанием новорожденных занимались повитухи.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Неонатология</a:t>
            </a:r>
            <a:r>
              <a:rPr lang="ru-RU" sz="5200" dirty="0">
                <a:ea typeface="Calibri"/>
                <a:cs typeface="Times New Roman"/>
              </a:rPr>
              <a:t> выделилась из педиатрии и акушерства в конце XIX — начале XX века. </a:t>
            </a: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Официальной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датой рождения </a:t>
            </a:r>
            <a:r>
              <a:rPr lang="ru-RU" sz="5200" dirty="0">
                <a:ea typeface="Calibri"/>
                <a:cs typeface="Times New Roman"/>
              </a:rPr>
              <a:t>неонатологии считается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1922 год</a:t>
            </a:r>
            <a:r>
              <a:rPr lang="ru-RU" sz="5200" dirty="0">
                <a:ea typeface="Calibri"/>
                <a:cs typeface="Times New Roman"/>
              </a:rPr>
              <a:t>, когда одно из американских издательств напечатало первый учебник о методах лечения новорожденных для медицинских вузов</a:t>
            </a:r>
            <a:r>
              <a:rPr lang="ru-RU" sz="5200" dirty="0" smtClean="0">
                <a:ea typeface="Calibri"/>
                <a:cs typeface="Times New Roman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В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1952 году </a:t>
            </a:r>
            <a:r>
              <a:rPr lang="ru-RU" sz="5200" dirty="0" smtClean="0">
                <a:ea typeface="Calibri"/>
                <a:cs typeface="Times New Roman"/>
              </a:rPr>
              <a:t>врач-реаниматолог </a:t>
            </a: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Вирджиния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Апгар </a:t>
            </a:r>
            <a:r>
              <a:rPr lang="ru-RU" sz="5200" dirty="0">
                <a:ea typeface="Calibri"/>
                <a:cs typeface="Times New Roman"/>
              </a:rPr>
              <a:t>предложила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шкалу Апгар </a:t>
            </a:r>
            <a:r>
              <a:rPr lang="ru-RU" sz="5200" dirty="0">
                <a:ea typeface="Calibri"/>
                <a:cs typeface="Times New Roman"/>
              </a:rPr>
              <a:t>в качестве средства оценки состояния новорождённого. Этой шкалой активно пользуются акушеры-гинекологи. Однако, у неонатологов прижилась другая шкала для оценки степени выраженности синдрома дыхательных расстройств и дыхательной недостаточности у новорождённого —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шкала Сильверман</a:t>
            </a:r>
            <a:r>
              <a:rPr lang="ru-RU" sz="5200" dirty="0">
                <a:ea typeface="Calibri"/>
                <a:cs typeface="Times New Roman"/>
              </a:rPr>
              <a:t>а. Если по шкале Апгар, чем выше балл — тем «лучше», то по шкале Сильвермана всё наоборот</a:t>
            </a:r>
            <a:r>
              <a:rPr lang="ru-RU" sz="5200" dirty="0" smtClean="0"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Термины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«неонатология» и «неонатолог» </a:t>
            </a:r>
            <a:r>
              <a:rPr lang="ru-RU" sz="5200" dirty="0">
                <a:ea typeface="Calibri"/>
                <a:cs typeface="Times New Roman"/>
              </a:rPr>
              <a:t>предложены американским педиатром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Александром Шаффером в 1960 году </a:t>
            </a:r>
            <a:r>
              <a:rPr lang="ru-RU" sz="5200" dirty="0">
                <a:ea typeface="Calibri"/>
                <a:cs typeface="Times New Roman"/>
              </a:rPr>
              <a:t>в руководстве «Болезни новорождённых».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Стремительный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подъём неонатологии </a:t>
            </a:r>
            <a:r>
              <a:rPr lang="ru-RU" sz="5200" dirty="0">
                <a:ea typeface="Calibri"/>
                <a:cs typeface="Times New Roman"/>
              </a:rPr>
              <a:t>начался </a:t>
            </a: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в </a:t>
            </a:r>
            <a:r>
              <a:rPr lang="ru-RU" sz="5200" b="1" dirty="0">
                <a:solidFill>
                  <a:srgbClr val="7030A0"/>
                </a:solidFill>
                <a:ea typeface="Calibri"/>
                <a:cs typeface="Times New Roman"/>
              </a:rPr>
              <a:t>1960-х </a:t>
            </a:r>
            <a:r>
              <a:rPr lang="ru-RU" sz="5200" b="1" dirty="0" smtClean="0">
                <a:solidFill>
                  <a:srgbClr val="7030A0"/>
                </a:solidFill>
                <a:ea typeface="Calibri"/>
                <a:cs typeface="Times New Roman"/>
              </a:rPr>
              <a:t>годах</a:t>
            </a:r>
            <a:r>
              <a:rPr lang="ru-RU" sz="5200" dirty="0" smtClean="0">
                <a:ea typeface="Calibri"/>
                <a:cs typeface="Times New Roman"/>
              </a:rPr>
              <a:t>, после изобретения и внедрения в педиатрическую практику   аппаратуры </a:t>
            </a:r>
            <a:r>
              <a:rPr lang="ru-RU" sz="5200" dirty="0">
                <a:ea typeface="Calibri"/>
                <a:cs typeface="Times New Roman"/>
              </a:rPr>
              <a:t>для проведения искусственной вентиляции лёгких </a:t>
            </a:r>
            <a:r>
              <a:rPr lang="ru-RU" sz="5200" dirty="0" smtClean="0">
                <a:ea typeface="Calibri"/>
                <a:cs typeface="Times New Roman"/>
              </a:rPr>
              <a:t>новорождённых. </a:t>
            </a:r>
            <a:r>
              <a:rPr lang="ru-RU" sz="5200" dirty="0">
                <a:ea typeface="Calibri"/>
                <a:cs typeface="Times New Roman"/>
              </a:rPr>
              <a:t>Это позволило бороться за выживание детей со всё большей степенью недоношенности. </a:t>
            </a:r>
            <a:endParaRPr lang="ru-RU" sz="52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Развитие неонатологии в России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Проблема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помощи в родах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была актуальна на всех этапах развития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общества. Так,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у восточных славян она затрагивается уже в первобытнообщинном обществе, где помощь роженице и новорожденному, возможно, оказывалась старшей в семье женщиной, а лекарствами являлись заклинания, жертвоприношения и травы. 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 В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Древней Руси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ответственность за жизнь роженицы и новорожденного долгое время лежала на повитухах, так как традиции и Домострой сохраняли представление, что «мужчинам заниматься акушерством не пристало». 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1733 г.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в Москве и Петербурге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открываются лекарские школы при госпиталях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, что способствует подготовке отечественных врачей, стали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организовываться маленькие родильные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приюты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1761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г.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М. В. Ломоносов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написал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обращение «О размножении и сохранении российского народа»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 к И. И. Шувалову, в котором поставил вопросы о низкой рождаемости, плохой помощи роженицам, высокой смертности младенцев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1784 - 1786гг.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 - активное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развитие повивального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дела.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Максимович-Амбодик Н.М.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создал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отечественное руководство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«Искусство повивания, или наука о бабьичем деле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»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,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в пятой части которого обратил внимание на заболевания новорожденных и детей раннего возраста, тем самым создал предпосылки для становления отечественной педиатрии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XIX в.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наука о родовспоможении и выхаживании новорожденных получила свое дальнейшее развитие, были созданы предпосылки для формирования неонатологии.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С.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Ф. Хотовицким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был разработан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курс детских болезней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, а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1847 г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издано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руководство «Педиатрика».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1853 г. А. П. Матвеев</a:t>
            </a:r>
            <a:r>
              <a:rPr lang="ru-RU" sz="4800" b="1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ввел в практику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использование 2 % раствор азотнокислого серебра (ляписа)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 в качестве профилактики гонореи у новорожденных. 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1835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г.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в Санкт-Петербурге для семьи Павла I был изобретен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кувез с двойными стенками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, между которыми находилось 10–12 л воды, нагретой до 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37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°C, смена воды в нем производилась каждые 2 часа. 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800" dirty="0">
                <a:solidFill>
                  <a:srgbClr val="000000"/>
                </a:solidFill>
                <a:ea typeface="Times New Roman"/>
                <a:cs typeface="Times New Roman"/>
              </a:rPr>
              <a:t>В 1835 г в Санкт-Петербурге для семьи Павла I был изобретен кувез с двойными стенками, между которыми находилось 10–12 л воды, нагретой до 37 °C, смена воды в нем производилась каждые 2 часа.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Развитие неонатологии в России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8735"/>
            <a:ext cx="10515600" cy="470792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1869 г. Н.Ф Миллер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предложил впервые в мире считать недоношенными детей, вес которых при рождении менее 2500 гр.,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впоследствии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им была опубликована книга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«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Дети-недоноски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и особенности их болезней».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В 1879 г. М. Д. Пономарев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издал первую русскую монографию по неонатологии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«Болезни новорожденных».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1901 г.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в Петербурге по инициативе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Н. П. Гундобина и Д. А.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Соколова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был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открыт первый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приют для недоношенных детей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на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30 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коек.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1904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г.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Повивальный институт в России был преобразован в высокотехнологичный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Институт акушерства и гинекологии им. Д. О. Отта. </a:t>
            </a:r>
            <a:endParaRPr lang="ru-RU" sz="4800" b="1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1914 г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.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на пожертвования купца Карзинкина было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открыто первое отделение для грудных детей на 30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коек в Морозовской </a:t>
            </a:r>
            <a:r>
              <a:rPr lang="ru-RU" sz="4800" b="1" dirty="0">
                <a:solidFill>
                  <a:srgbClr val="7030A0"/>
                </a:solidFill>
                <a:ea typeface="Times New Roman"/>
                <a:cs typeface="Times New Roman"/>
              </a:rPr>
              <a:t>детской </a:t>
            </a:r>
            <a:r>
              <a:rPr lang="ru-RU" sz="48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больнице</a:t>
            </a:r>
            <a:r>
              <a:rPr lang="ru-RU" sz="4800" dirty="0" smtClean="0">
                <a:solidFill>
                  <a:srgbClr val="000000"/>
                </a:solidFill>
                <a:ea typeface="Times New Roman"/>
                <a:cs typeface="Times New Roman"/>
              </a:rPr>
              <a:t>. Оно </a:t>
            </a:r>
            <a:r>
              <a:rPr lang="ru-RU" sz="4800" dirty="0">
                <a:solidFill>
                  <a:srgbClr val="000000"/>
                </a:solidFill>
                <a:ea typeface="Times New Roman"/>
                <a:cs typeface="Times New Roman"/>
              </a:rPr>
              <a:t>было полубоксированным, дети были отделены друг от друга ширмами.</a:t>
            </a: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</a:rPr>
              <a:t>В 1922 г. </a:t>
            </a:r>
            <a:r>
              <a:rPr lang="ru-RU" sz="4800" dirty="0"/>
              <a:t>был открыт </a:t>
            </a:r>
            <a:r>
              <a:rPr lang="ru-RU" sz="4800" b="1" dirty="0">
                <a:solidFill>
                  <a:srgbClr val="7030A0"/>
                </a:solidFill>
              </a:rPr>
              <a:t>Государственный научный институт охраны материнства и младенчества (Москва), </a:t>
            </a:r>
            <a:r>
              <a:rPr lang="ru-RU" sz="4800" dirty="0"/>
              <a:t>а </a:t>
            </a:r>
            <a:r>
              <a:rPr lang="ru-RU" sz="4800" b="1" dirty="0">
                <a:solidFill>
                  <a:srgbClr val="7030A0"/>
                </a:solidFill>
              </a:rPr>
              <a:t>в 1925 г. </a:t>
            </a:r>
            <a:r>
              <a:rPr lang="ru-RU" sz="4800" b="1" dirty="0" smtClean="0">
                <a:solidFill>
                  <a:srgbClr val="7030A0"/>
                </a:solidFill>
              </a:rPr>
              <a:t> - Институт </a:t>
            </a:r>
            <a:r>
              <a:rPr lang="ru-RU" sz="4800" b="1" dirty="0">
                <a:solidFill>
                  <a:srgbClr val="7030A0"/>
                </a:solidFill>
              </a:rPr>
              <a:t>охраны материнства и младенчества им. Кл. Цеткин (Ленинград)</a:t>
            </a:r>
            <a:r>
              <a:rPr lang="ru-RU" sz="4800" dirty="0"/>
              <a:t>. Они стали крупнейшими центрами изучения новорожденных и правил выхаживания и оказания медицинской помощи недоношенных, позже были изданы первые монографии о лечении и уходе за недоношенными детьми.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</a:rPr>
              <a:t>В </a:t>
            </a:r>
            <a:r>
              <a:rPr lang="ru-RU" sz="4800" b="1" dirty="0" smtClean="0">
                <a:solidFill>
                  <a:srgbClr val="7030A0"/>
                </a:solidFill>
              </a:rPr>
              <a:t>1951 г.  </a:t>
            </a:r>
            <a:r>
              <a:rPr lang="ru-RU" sz="4800" dirty="0"/>
              <a:t>был изобретен отечественный </a:t>
            </a:r>
            <a:r>
              <a:rPr lang="ru-RU" sz="4800" b="1" dirty="0">
                <a:solidFill>
                  <a:srgbClr val="7030A0"/>
                </a:solidFill>
              </a:rPr>
              <a:t>открытый кувез-электрическая грелка-кровать М. С. Пампулова.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В </a:t>
            </a:r>
            <a:r>
              <a:rPr lang="ru-RU" sz="4800" b="1" dirty="0">
                <a:solidFill>
                  <a:srgbClr val="7030A0"/>
                </a:solidFill>
              </a:rPr>
              <a:t>1981 г. </a:t>
            </a:r>
            <a:r>
              <a:rPr lang="ru-RU" sz="4800" dirty="0"/>
              <a:t>начал работать </a:t>
            </a:r>
            <a:r>
              <a:rPr lang="ru-RU" sz="4800" b="1" dirty="0">
                <a:solidFill>
                  <a:srgbClr val="7030A0"/>
                </a:solidFill>
              </a:rPr>
              <a:t>Всесоюзный научно-исследовательский центр по охране здоровья матери и ребенка </a:t>
            </a:r>
            <a:r>
              <a:rPr lang="ru-RU" sz="4800" dirty="0"/>
              <a:t>(ныне Российский научно-исследовательский центр перинатологии, акушерства и гинекологии имени академика В. И. Кулакова Минздрава России).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Приказом </a:t>
            </a:r>
            <a:r>
              <a:rPr lang="ru-RU" sz="4800" b="1" dirty="0">
                <a:solidFill>
                  <a:srgbClr val="7030A0"/>
                </a:solidFill>
              </a:rPr>
              <a:t>Минздрава России от 4 апреля 1987 года </a:t>
            </a:r>
            <a:r>
              <a:rPr lang="ru-RU" sz="4800" dirty="0"/>
              <a:t>в нашей стране была </a:t>
            </a:r>
            <a:r>
              <a:rPr lang="ru-RU" sz="4800" dirty="0" smtClean="0"/>
              <a:t>официально утверждена врачебная специальность</a:t>
            </a:r>
            <a:r>
              <a:rPr lang="ru-RU" sz="4800" b="1" dirty="0" smtClean="0">
                <a:solidFill>
                  <a:srgbClr val="7030A0"/>
                </a:solidFill>
              </a:rPr>
              <a:t> </a:t>
            </a:r>
            <a:r>
              <a:rPr lang="ru-RU" sz="4800" b="1" dirty="0">
                <a:solidFill>
                  <a:srgbClr val="7030A0"/>
                </a:solidFill>
              </a:rPr>
              <a:t>«педиатр-неонатолог</a:t>
            </a:r>
            <a:r>
              <a:rPr lang="ru-RU" sz="4800" b="1" dirty="0" smtClean="0">
                <a:solidFill>
                  <a:srgbClr val="7030A0"/>
                </a:solidFill>
              </a:rPr>
              <a:t>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В 2012 г.</a:t>
            </a:r>
            <a:r>
              <a:rPr lang="ru-RU" sz="4800" dirty="0" smtClean="0"/>
              <a:t> </a:t>
            </a:r>
            <a:r>
              <a:rPr lang="ru-RU" sz="4800" dirty="0"/>
              <a:t>Президентом </a:t>
            </a:r>
            <a:r>
              <a:rPr lang="ru-RU" sz="4800" dirty="0" smtClean="0"/>
              <a:t>РФ было </a:t>
            </a:r>
            <a:r>
              <a:rPr lang="ru-RU" sz="4800" dirty="0"/>
              <a:t>принято решение о создании сети перинатальных центров по всей стране. Сразу их было построено 32, сейчас по всем </a:t>
            </a:r>
            <a:r>
              <a:rPr lang="ru-RU" sz="4800" dirty="0" smtClean="0"/>
              <a:t>регионам России таких </a:t>
            </a:r>
            <a:r>
              <a:rPr lang="ru-RU" sz="4800" dirty="0"/>
              <a:t>медучреждений уже более </a:t>
            </a:r>
            <a:r>
              <a:rPr lang="ru-RU" sz="4800" dirty="0" smtClean="0"/>
              <a:t>ста</a:t>
            </a:r>
            <a:r>
              <a:rPr lang="ru-RU" sz="4800" dirty="0"/>
              <a:t>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15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Роль неонатологов в снижении детской смертности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4" y="1631092"/>
            <a:ext cx="10515600" cy="4891860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Согласно </a:t>
            </a:r>
            <a:r>
              <a:rPr lang="ru-RU" sz="4800" dirty="0"/>
              <a:t>данным Всемирной организации здравоохранения, </a:t>
            </a:r>
            <a:r>
              <a:rPr lang="ru-RU" sz="4800" b="1" dirty="0">
                <a:solidFill>
                  <a:srgbClr val="7030A0"/>
                </a:solidFill>
              </a:rPr>
              <a:t>детская смертность </a:t>
            </a:r>
            <a:r>
              <a:rPr lang="ru-RU" sz="4800" dirty="0"/>
              <a:t>– </a:t>
            </a:r>
            <a:r>
              <a:rPr lang="ru-RU" sz="4800" b="1" dirty="0">
                <a:solidFill>
                  <a:srgbClr val="7030A0"/>
                </a:solidFill>
              </a:rPr>
              <a:t>это один из главных показателей здоровья нации</a:t>
            </a:r>
            <a:r>
              <a:rPr lang="ru-RU" sz="4800" dirty="0"/>
              <a:t>. Неонатологическая помощь новорожденным является одной из важнейших составляющих в снижении детской смертности</a:t>
            </a:r>
            <a:r>
              <a:rPr lang="ru-RU" sz="4800" dirty="0" smtClean="0"/>
              <a:t>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Некоторые показатели детской смертности в России: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solidFill>
                  <a:srgbClr val="7030A0"/>
                </a:solidFill>
              </a:rPr>
              <a:t>В </a:t>
            </a:r>
            <a:r>
              <a:rPr lang="ru-RU" sz="4800" dirty="0">
                <a:solidFill>
                  <a:srgbClr val="7030A0"/>
                </a:solidFill>
              </a:rPr>
              <a:t>конце XIX — начале XX века </a:t>
            </a:r>
            <a:r>
              <a:rPr lang="ru-RU" sz="4800" dirty="0"/>
              <a:t>в России коэффициент младенческой смертности составлял в среднем 272 на 1000.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>
                <a:solidFill>
                  <a:srgbClr val="7030A0"/>
                </a:solidFill>
              </a:rPr>
              <a:t>В 1946 г. </a:t>
            </a:r>
            <a:r>
              <a:rPr lang="ru-RU" sz="4800" dirty="0"/>
              <a:t>уровень младенческой смертности в России достиг 92 на 1000, это на 74 % ниже, чем в 1940 году.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solidFill>
                  <a:srgbClr val="7030A0"/>
                </a:solidFill>
              </a:rPr>
              <a:t>В 50-х </a:t>
            </a:r>
            <a:r>
              <a:rPr lang="ru-RU" sz="4800" dirty="0">
                <a:solidFill>
                  <a:srgbClr val="7030A0"/>
                </a:solidFill>
              </a:rPr>
              <a:t>годах </a:t>
            </a:r>
            <a:r>
              <a:rPr lang="ru-RU" sz="4800" dirty="0" smtClean="0">
                <a:solidFill>
                  <a:srgbClr val="7030A0"/>
                </a:solidFill>
              </a:rPr>
              <a:t> </a:t>
            </a:r>
            <a:r>
              <a:rPr lang="ru-RU" sz="4800" dirty="0" smtClean="0"/>
              <a:t>смертность </a:t>
            </a:r>
            <a:r>
              <a:rPr lang="ru-RU" sz="4800" dirty="0"/>
              <a:t>уменьшилась еще в 3 раза.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solidFill>
                  <a:srgbClr val="7030A0"/>
                </a:solidFill>
              </a:rPr>
              <a:t>За </a:t>
            </a:r>
            <a:r>
              <a:rPr lang="ru-RU" sz="4800" dirty="0">
                <a:solidFill>
                  <a:srgbClr val="7030A0"/>
                </a:solidFill>
              </a:rPr>
              <a:t>20 лет </a:t>
            </a:r>
            <a:r>
              <a:rPr lang="ru-RU" sz="4800" dirty="0" smtClean="0">
                <a:solidFill>
                  <a:srgbClr val="7030A0"/>
                </a:solidFill>
              </a:rPr>
              <a:t>с 2000 по 2019 г. г. </a:t>
            </a:r>
            <a:r>
              <a:rPr lang="ru-RU" sz="4800" dirty="0" smtClean="0"/>
              <a:t>показатель </a:t>
            </a:r>
            <a:r>
              <a:rPr lang="ru-RU" sz="4800" dirty="0"/>
              <a:t>смертности новорожденных </a:t>
            </a:r>
            <a:r>
              <a:rPr lang="ru-RU" sz="4800" dirty="0" smtClean="0"/>
              <a:t>уменьшился </a:t>
            </a:r>
            <a:r>
              <a:rPr lang="ru-RU" sz="4800" dirty="0"/>
              <a:t>на 60% (12,4 тыс. и 4,99 тыс. смертей соответственно</a:t>
            </a:r>
            <a:r>
              <a:rPr lang="ru-RU" sz="4800" dirty="0" smtClean="0"/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>
                <a:solidFill>
                  <a:srgbClr val="7030A0"/>
                </a:solidFill>
              </a:rPr>
              <a:t>К 2030 году </a:t>
            </a:r>
            <a:r>
              <a:rPr lang="ru-RU" sz="4800" dirty="0"/>
              <a:t>ученые прогнозируют для России падение смертности среди новорожденных до трех случаев на 1 тыс. </a:t>
            </a:r>
            <a:r>
              <a:rPr lang="ru-RU" sz="4800" dirty="0" smtClean="0"/>
              <a:t>рождений.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</a:rPr>
              <a:t>Эксперты отмечают</a:t>
            </a:r>
            <a:r>
              <a:rPr lang="ru-RU" sz="4800" dirty="0"/>
              <a:t>, что если в 1980-1990-е годы сокращение младенческой смертности происходило за счет лечения болезней органов дыхания, инфекционных и паразитарных заболеваний, то сегодня все большее значение приобретает снижение смертности от врожденных пороков развития и отдельных состояний, возникающих в перинатальный период.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Неонатология сегодня </a:t>
            </a:r>
            <a:r>
              <a:rPr lang="ru-RU" sz="4800" dirty="0" smtClean="0"/>
              <a:t>- это </a:t>
            </a:r>
            <a:r>
              <a:rPr lang="ru-RU" sz="4800" dirty="0"/>
              <a:t>одно из самых перспективных и быстро развивающихся направлений медицины — за последнее десятилетие появились прорывные технологии, которые изменили подходы к выхаживанию новорожденных и позволили кардинальным образом сократить младенческую смертность</a:t>
            </a:r>
            <a:r>
              <a:rPr lang="ru-RU" sz="4800" dirty="0" smtClean="0"/>
              <a:t>. </a:t>
            </a:r>
            <a:r>
              <a:rPr lang="ru-RU" sz="4800" dirty="0"/>
              <a:t>На современном этапе развития неонатальной медицины в России официально регистрируют и выхаживают младенцев, начиная с 22-х недель гестационного возраста и массой тела более 500 граммов при рождении. </a:t>
            </a: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7030A0"/>
                </a:solidFill>
              </a:rPr>
              <a:t>Задачу снижения уровня материнской и младенческой смертности </a:t>
            </a:r>
            <a:r>
              <a:rPr lang="ru-RU" sz="4800" b="1" dirty="0" smtClean="0">
                <a:solidFill>
                  <a:srgbClr val="7030A0"/>
                </a:solidFill>
              </a:rPr>
              <a:t>в России </a:t>
            </a:r>
            <a:r>
              <a:rPr lang="ru-RU" sz="4800" dirty="0" smtClean="0"/>
              <a:t>позволили </a:t>
            </a:r>
            <a:r>
              <a:rPr lang="ru-RU" sz="4800" dirty="0"/>
              <a:t>решить современные перинатальные центры, строительство которых стало одной из первостепенных задач государства</a:t>
            </a:r>
            <a:r>
              <a:rPr lang="ru-RU" sz="4800" dirty="0" smtClean="0"/>
              <a:t>. Детские </a:t>
            </a:r>
            <a:r>
              <a:rPr lang="ru-RU" sz="4800" dirty="0"/>
              <a:t>отделения перинатальных центров и родильных домов российских городов в настоящее время оборудованы самой современной аппаратурой для выхаживания маленьких пациентов, применяется тактика охранительного режима, взятая у древних народностей («гнездо», «гамакотерапия», метод «кенгуру») в трехстенном кувезе и реанимационных системах с водяным матрасиком</a:t>
            </a:r>
            <a:r>
              <a:rPr lang="ru-RU" sz="4800" dirty="0" smtClean="0"/>
              <a:t>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b="1" dirty="0" smtClean="0">
              <a:solidFill>
                <a:srgbClr val="7030A0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7030A0"/>
                </a:solidFill>
              </a:rPr>
              <a:t>Снижение </a:t>
            </a:r>
            <a:r>
              <a:rPr lang="ru-RU" sz="4800" b="1" dirty="0">
                <a:solidFill>
                  <a:srgbClr val="7030A0"/>
                </a:solidFill>
              </a:rPr>
              <a:t>смертности среди младенцев </a:t>
            </a:r>
            <a:r>
              <a:rPr lang="ru-RU" sz="4800" dirty="0"/>
              <a:t>отметил ректор Санкт-Петербургского государственного педиатрического медицинского университета, главный неонатолог Минздрава </a:t>
            </a:r>
            <a:r>
              <a:rPr lang="ru-RU" sz="4800" b="1" dirty="0">
                <a:solidFill>
                  <a:srgbClr val="7030A0"/>
                </a:solidFill>
              </a:rPr>
              <a:t>Дмитрий Иванов</a:t>
            </a:r>
            <a:r>
              <a:rPr lang="ru-RU" sz="4800" dirty="0"/>
              <a:t>. </a:t>
            </a:r>
            <a:r>
              <a:rPr lang="ru-RU" sz="4800" b="1" dirty="0">
                <a:solidFill>
                  <a:srgbClr val="7030A0"/>
                </a:solidFill>
              </a:rPr>
              <a:t>«По сравнению с 2012 годом удается ежегодно спасать жизни около 14 тысяч младенцев, — подчеркнул он. - По сути, это население маленького города». </a:t>
            </a:r>
            <a:endParaRPr lang="ru-RU" sz="4800" b="1" dirty="0">
              <a:solidFill>
                <a:srgbClr val="7030A0"/>
              </a:solidFill>
            </a:endParaRPr>
          </a:p>
          <a:p>
            <a:endParaRPr lang="ru-RU" sz="4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5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Вес</a:t>
            </a:r>
            <a:r>
              <a:rPr lang="ru-RU" sz="1400" dirty="0" smtClean="0"/>
              <a:t> самого маленького </a:t>
            </a:r>
            <a:r>
              <a:rPr lang="ru-RU" sz="1400" dirty="0"/>
              <a:t>в мире спасенного </a:t>
            </a:r>
            <a:r>
              <a:rPr lang="ru-RU" sz="1400" dirty="0" smtClean="0"/>
              <a:t>ребенка – 284 г </a:t>
            </a:r>
            <a:r>
              <a:rPr lang="ru-RU" sz="1400" dirty="0"/>
              <a:t>(девочка в США родилась на </a:t>
            </a:r>
            <a:r>
              <a:rPr lang="ru-RU" sz="1400" dirty="0" smtClean="0"/>
              <a:t>22-ой неделе).</a:t>
            </a: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Женщиной</a:t>
            </a:r>
            <a:r>
              <a:rPr lang="ru-RU" sz="1400" dirty="0"/>
              <a:t>, установившей рекорд по </a:t>
            </a:r>
            <a:r>
              <a:rPr lang="ru-RU" sz="1400" dirty="0" smtClean="0"/>
              <a:t>родам, </a:t>
            </a:r>
            <a:r>
              <a:rPr lang="ru-RU" sz="1400" dirty="0"/>
              <a:t>была российская крестьянка, жена крестьянина Шуйского уезда Федора Васильева, которая смогла выносить и родить на свет 69 малышей. Этот факт был зафиксирован около 200 лет назад. Кстати, она рожала 27 раз: 16 двоен (близнецы, это мировой рекорд), 7 троен, 4 четверни. Выжило 67 детей.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По </a:t>
            </a:r>
            <a:r>
              <a:rPr lang="ru-RU" sz="1400" b="1" dirty="0">
                <a:solidFill>
                  <a:srgbClr val="7030A0"/>
                </a:solidFill>
              </a:rPr>
              <a:t>данным последних исследований </a:t>
            </a:r>
            <a:r>
              <a:rPr lang="ru-RU" sz="1400" dirty="0"/>
              <a:t>малыши, которые в детстве активно ползали, позже и учатся гораздо легче, чем те, которые сразу встали и пошли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Ежегодно</a:t>
            </a:r>
            <a:r>
              <a:rPr lang="ru-RU" sz="1400" dirty="0" smtClean="0"/>
              <a:t> </a:t>
            </a:r>
            <a:r>
              <a:rPr lang="ru-RU" sz="1400" dirty="0"/>
              <a:t>на планете около 15 миллионов детей рождаются недоношенными, в среднем – каждый 10-й ребенок. Более миллиона из них не выживают, многие получают инвалидность или имеют проблемы с обучением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Количество</a:t>
            </a:r>
            <a:r>
              <a:rPr lang="ru-RU" sz="1400" dirty="0" smtClean="0"/>
              <a:t> </a:t>
            </a:r>
            <a:r>
              <a:rPr lang="ru-RU" sz="1400" dirty="0"/>
              <a:t>недоношенных детей не снижается нигде в мире. Для примера: в США раньше срока рождается до 12% детей.</a:t>
            </a:r>
            <a:endParaRPr lang="ru-RU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</a:rPr>
              <a:t>С 2012 года </a:t>
            </a:r>
            <a:r>
              <a:rPr lang="ru-RU" sz="1400" dirty="0"/>
              <a:t>в России действуют критерии ВОЗ: врачи должны бороться за жизнь новорожденных весом от 500 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США </a:t>
            </a:r>
            <a:r>
              <a:rPr lang="ru-RU" sz="1400" dirty="0"/>
              <a:t>еще несколько лет назад официальное невынашивание беременности было около 12%, сейчас – около </a:t>
            </a:r>
            <a:r>
              <a:rPr lang="ru-RU" sz="1400" dirty="0" smtClean="0"/>
              <a:t>9%,  в России – </a:t>
            </a:r>
            <a:r>
              <a:rPr lang="ru-RU" sz="1400" dirty="0"/>
              <a:t>не больше 6%, то есть в нашей стране акушеры-гинекологи ведут беременность лучше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</a:rPr>
              <a:t>Если</a:t>
            </a:r>
            <a:r>
              <a:rPr lang="ru-RU" sz="1400" dirty="0"/>
              <a:t> 10 лет назад только каждый пятый ребенок получал грудное молоко, то сейчас его получают 8 из 10 недоношенных детей.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Недоношенност</a:t>
            </a:r>
            <a:r>
              <a:rPr lang="ru-RU" sz="1400" dirty="0" smtClean="0"/>
              <a:t>ь </a:t>
            </a:r>
            <a:r>
              <a:rPr lang="ru-RU" sz="1400" dirty="0"/>
              <a:t>сегодня не является приговором</a:t>
            </a:r>
            <a:r>
              <a:rPr lang="ru-RU" sz="1400" dirty="0" smtClean="0"/>
              <a:t>. Например</a:t>
            </a:r>
            <a:r>
              <a:rPr lang="ru-RU" sz="1400" dirty="0"/>
              <a:t>, недоношенным был Наполеон, его вес при рождении был около 2 кг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Существует</a:t>
            </a:r>
            <a:r>
              <a:rPr lang="ru-RU" sz="1400" dirty="0" smtClean="0"/>
              <a:t> </a:t>
            </a:r>
            <a:r>
              <a:rPr lang="ru-RU" sz="1400" dirty="0"/>
              <a:t>интересная статистика среди врачей, которые сегодня занимаются либо выхаживанием, либо реабилитацией глубоко недоношенных детей: каждый 10-й из этих специалистов родился недоношенным. Многие из них стали профессорами.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40" y="226540"/>
            <a:ext cx="1504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неонатологии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Calibri"/>
              </a:rPr>
              <a:t>СОКОЛОВА Н.Г., ТУЛЬЧИНСКАЯ </a:t>
            </a:r>
            <a:r>
              <a:rPr lang="ru-RU" sz="5200" dirty="0">
                <a:ea typeface="Calibri"/>
              </a:rPr>
              <a:t>В.Д. </a:t>
            </a:r>
            <a:r>
              <a:rPr lang="ru-RU" sz="5200" b="1" dirty="0" smtClean="0"/>
              <a:t>Сестринское </a:t>
            </a:r>
            <a:r>
              <a:rPr lang="ru-RU" sz="5200" b="1" dirty="0"/>
              <a:t>дело в педиатрии: Практикум</a:t>
            </a:r>
            <a:r>
              <a:rPr lang="ru-RU" sz="5200" dirty="0"/>
              <a:t>. </a:t>
            </a:r>
            <a:r>
              <a:rPr lang="ru-RU" sz="5200" dirty="0" smtClean="0"/>
              <a:t>- Ростов </a:t>
            </a:r>
            <a:r>
              <a:rPr lang="ru-RU" sz="5200" dirty="0"/>
              <a:t>н/Д: </a:t>
            </a:r>
            <a:r>
              <a:rPr lang="ru-RU" sz="5200" dirty="0" smtClean="0"/>
              <a:t>Феникс, 2013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Calibri"/>
              </a:rPr>
              <a:t>ТУЛЬЧИНСКАЯ </a:t>
            </a:r>
            <a:r>
              <a:rPr lang="ru-RU" sz="5200" dirty="0">
                <a:ea typeface="Calibri"/>
              </a:rPr>
              <a:t>В.Д. </a:t>
            </a:r>
            <a:r>
              <a:rPr lang="ru-RU" sz="5200" b="1" dirty="0">
                <a:ea typeface="Calibri"/>
              </a:rPr>
              <a:t>Сестринский уход при детских заболеваниях. Учебное пособие.</a:t>
            </a:r>
            <a:r>
              <a:rPr lang="ru-RU" sz="5200" dirty="0">
                <a:ea typeface="Calibri"/>
              </a:rPr>
              <a:t> </a:t>
            </a:r>
            <a:r>
              <a:rPr lang="ru-RU" sz="5200" dirty="0" smtClean="0">
                <a:ea typeface="Calibri"/>
              </a:rPr>
              <a:t>- М</a:t>
            </a:r>
            <a:r>
              <a:rPr lang="ru-RU" sz="5200" dirty="0">
                <a:ea typeface="Calibri"/>
              </a:rPr>
              <a:t>.: </a:t>
            </a:r>
            <a:r>
              <a:rPr lang="ru-RU" sz="5200" dirty="0" smtClean="0">
                <a:ea typeface="Calibri"/>
              </a:rPr>
              <a:t>ИНФРА, 2011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ea typeface="Calibri"/>
              </a:rPr>
              <a:t>под. ред. </a:t>
            </a:r>
            <a:r>
              <a:rPr lang="ru-RU" sz="5200" dirty="0" smtClean="0">
                <a:ea typeface="Calibri"/>
              </a:rPr>
              <a:t>БАРАНОВА </a:t>
            </a:r>
            <a:r>
              <a:rPr lang="ru-RU" sz="5200" dirty="0">
                <a:ea typeface="Calibri"/>
              </a:rPr>
              <a:t>А.А</a:t>
            </a:r>
            <a:r>
              <a:rPr lang="ru-RU" sz="5200" b="1" dirty="0">
                <a:ea typeface="Calibri"/>
              </a:rPr>
              <a:t>. Руководство по амбулаторно-поликлинической </a:t>
            </a:r>
            <a:r>
              <a:rPr lang="ru-RU" sz="5200" b="1" dirty="0" smtClean="0">
                <a:ea typeface="Calibri"/>
              </a:rPr>
              <a:t>педиатрии</a:t>
            </a:r>
            <a:r>
              <a:rPr lang="ru-RU" sz="5200" dirty="0" smtClean="0">
                <a:ea typeface="Calibri"/>
              </a:rPr>
              <a:t>. </a:t>
            </a:r>
            <a:r>
              <a:rPr lang="ru-RU" sz="5200" dirty="0">
                <a:ea typeface="Calibri"/>
              </a:rPr>
              <a:t>- М.: </a:t>
            </a:r>
            <a:r>
              <a:rPr lang="ru-RU" sz="5200" dirty="0" smtClean="0">
                <a:ea typeface="Calibri"/>
              </a:rPr>
              <a:t>ГЭОТАР-Медиа, 2007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Calibri"/>
              </a:rPr>
              <a:t>СЕВАСТЬЯНОВА </a:t>
            </a:r>
            <a:r>
              <a:rPr lang="ru-RU" sz="5200" dirty="0">
                <a:ea typeface="Calibri"/>
              </a:rPr>
              <a:t>Н.Г. </a:t>
            </a:r>
            <a:r>
              <a:rPr lang="ru-RU" sz="5200" b="1" dirty="0">
                <a:ea typeface="Calibri"/>
              </a:rPr>
              <a:t>Сестринское дело в педиатрии. Часть </a:t>
            </a:r>
            <a:r>
              <a:rPr lang="ru-RU" sz="5200" b="1" dirty="0" smtClean="0">
                <a:ea typeface="Calibri"/>
              </a:rPr>
              <a:t>II. </a:t>
            </a:r>
            <a:r>
              <a:rPr lang="ru-RU" sz="5200" dirty="0">
                <a:ea typeface="Calibri"/>
              </a:rPr>
              <a:t>- М.: </a:t>
            </a:r>
            <a:r>
              <a:rPr lang="ru-RU" sz="5200" dirty="0" smtClean="0">
                <a:ea typeface="Calibri"/>
              </a:rPr>
              <a:t>АНМИ, 2002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Calibri"/>
              </a:rPr>
              <a:t>ГРИГОРЬЕВ </a:t>
            </a:r>
            <a:r>
              <a:rPr lang="ru-RU" sz="5200" dirty="0">
                <a:ea typeface="Calibri"/>
              </a:rPr>
              <a:t>К., ХАРИТОНОВА Л., др. </a:t>
            </a:r>
            <a:r>
              <a:rPr lang="ru-RU" sz="5200" b="1" dirty="0">
                <a:ea typeface="Calibri"/>
              </a:rPr>
              <a:t>Клинические и вирусологические проблемы внезапной экзантемы у </a:t>
            </a:r>
            <a:r>
              <a:rPr lang="ru-RU" sz="5200" b="1" dirty="0" smtClean="0">
                <a:ea typeface="Calibri"/>
              </a:rPr>
              <a:t>детей</a:t>
            </a:r>
            <a:r>
              <a:rPr lang="ru-RU" sz="5200" b="1" dirty="0" smtClean="0"/>
              <a:t> 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</a:t>
            </a:r>
            <a:r>
              <a:rPr lang="ru-RU" sz="5200" dirty="0" smtClean="0"/>
              <a:t>2024 </a:t>
            </a:r>
            <a:r>
              <a:rPr lang="ru-RU" sz="5200" dirty="0"/>
              <a:t>– № </a:t>
            </a:r>
            <a:r>
              <a:rPr lang="ru-RU" sz="5200" dirty="0" smtClean="0"/>
              <a:t>1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ШИПИЛОВА Л., ЧЕРНЕНКОВ Ю., др.  </a:t>
            </a:r>
            <a:r>
              <a:rPr lang="ru-RU" sz="5200" b="1" dirty="0"/>
              <a:t>Клинический случай врожденного буллезного эпидермолиза у </a:t>
            </a:r>
            <a:r>
              <a:rPr lang="ru-RU" sz="5200" b="1" dirty="0" smtClean="0"/>
              <a:t>новорожденного 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2024 – № 1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НЕЧАЕВ В., ЧЕРНЕНКОВ Ю., ВОЛОГИНА А. </a:t>
            </a:r>
            <a:r>
              <a:rPr lang="ru-RU" sz="5200" b="1" dirty="0"/>
              <a:t>Значимость отделения катамнеза в работе клинического перинатального </a:t>
            </a:r>
            <a:r>
              <a:rPr lang="ru-RU" sz="5200" b="1" dirty="0" smtClean="0"/>
              <a:t>центра 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2024 – № 1 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Times New Roman"/>
              </a:rPr>
              <a:t>ЧЕРНЕНКОВ </a:t>
            </a:r>
            <a:r>
              <a:rPr lang="ru-RU" sz="5200" dirty="0">
                <a:ea typeface="Times New Roman"/>
              </a:rPr>
              <a:t>Ю., ПАНИНА О., ПЛОХОЦКАЯ Л.  </a:t>
            </a:r>
            <a:r>
              <a:rPr lang="ru-RU" sz="5200" b="1" dirty="0">
                <a:ea typeface="Times New Roman"/>
              </a:rPr>
              <a:t>Клиническое наблюдение за новорожденным ребенком с врожденным буллезным эпидермолизом. Роль медицинской сестры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 smtClean="0"/>
              <a:t>. </a:t>
            </a:r>
            <a:r>
              <a:rPr lang="ru-RU" sz="5200" dirty="0"/>
              <a:t>– </a:t>
            </a:r>
            <a:r>
              <a:rPr lang="ru-RU" sz="5200" dirty="0" smtClean="0"/>
              <a:t>2023 </a:t>
            </a:r>
            <a:r>
              <a:rPr lang="ru-RU" sz="5200" dirty="0" smtClean="0"/>
              <a:t>– № </a:t>
            </a:r>
            <a:r>
              <a:rPr lang="ru-RU" sz="5200" dirty="0"/>
              <a:t>5</a:t>
            </a:r>
            <a:r>
              <a:rPr lang="ru-RU" sz="5200" dirty="0" smtClean="0"/>
              <a:t> </a:t>
            </a:r>
            <a:r>
              <a:rPr lang="ru-RU" sz="5200" dirty="0" smtClean="0"/>
              <a:t>– </a:t>
            </a:r>
            <a:r>
              <a:rPr lang="ru-RU" sz="5200" dirty="0"/>
              <a:t>электронная </a:t>
            </a:r>
            <a:r>
              <a:rPr lang="ru-RU" sz="5200" dirty="0" smtClean="0"/>
              <a:t>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ea typeface="Calibri"/>
              </a:rPr>
              <a:t>НЕЧАЕВ В., ЧЕРНЕНКОВ Ю., ЭЙБЕРМАН А., ХУСАИНОВА П. </a:t>
            </a:r>
            <a:r>
              <a:rPr lang="ru-RU" sz="5200" b="1" dirty="0">
                <a:ea typeface="Calibri"/>
              </a:rPr>
              <a:t>Состояние новорожденных от матерей с тяжелой </a:t>
            </a:r>
            <a:r>
              <a:rPr lang="ru-RU" sz="5200" b="1" dirty="0" smtClean="0">
                <a:ea typeface="Calibri"/>
              </a:rPr>
              <a:t>преэклампсией </a:t>
            </a:r>
            <a:r>
              <a:rPr lang="ru-RU" sz="5200" dirty="0" smtClean="0"/>
              <a:t>// </a:t>
            </a:r>
            <a:r>
              <a:rPr lang="ru-RU" sz="5200" dirty="0">
                <a:ea typeface="Calibri"/>
              </a:rPr>
              <a:t>Медицинская сестра</a:t>
            </a:r>
            <a:r>
              <a:rPr lang="ru-RU" sz="5200" dirty="0"/>
              <a:t>. – </a:t>
            </a:r>
            <a:r>
              <a:rPr lang="ru-RU" sz="5200" dirty="0" smtClean="0"/>
              <a:t>2023 </a:t>
            </a:r>
            <a:r>
              <a:rPr lang="ru-RU" sz="5200" dirty="0"/>
              <a:t>– № </a:t>
            </a:r>
            <a:r>
              <a:rPr lang="ru-RU" sz="5200" dirty="0" smtClean="0"/>
              <a:t>5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ЧУМИЛИНА С. </a:t>
            </a:r>
            <a:r>
              <a:rPr lang="ru-RU" sz="5200" b="1" dirty="0"/>
              <a:t>Использование медицинской системы для терморегуляции организма новорожденных и младенцев в </a:t>
            </a:r>
            <a:r>
              <a:rPr lang="ru-RU" sz="5200" b="1" dirty="0" smtClean="0"/>
              <a:t>ОРИТ </a:t>
            </a:r>
            <a:r>
              <a:rPr lang="ru-RU" sz="5200" dirty="0" smtClean="0"/>
              <a:t>// </a:t>
            </a:r>
            <a:r>
              <a:rPr lang="ru-RU" sz="5200" dirty="0" smtClean="0">
                <a:ea typeface="Calibri"/>
              </a:rPr>
              <a:t>Сестринское дело</a:t>
            </a:r>
            <a:r>
              <a:rPr lang="ru-RU" sz="5200" dirty="0" smtClean="0"/>
              <a:t>. </a:t>
            </a:r>
            <a:r>
              <a:rPr lang="ru-RU" sz="5200" dirty="0"/>
              <a:t>– 2023 – № </a:t>
            </a:r>
            <a:r>
              <a:rPr lang="ru-RU" sz="5200" dirty="0" smtClean="0"/>
              <a:t>4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ВЕРБИЦКИЙ С. </a:t>
            </a:r>
            <a:r>
              <a:rPr lang="ru-RU" sz="5200" b="1" dirty="0"/>
              <a:t>Выхаживание недоношенного </a:t>
            </a:r>
            <a:r>
              <a:rPr lang="ru-RU" sz="5200" b="1" dirty="0" smtClean="0"/>
              <a:t>ребенка</a:t>
            </a:r>
            <a:r>
              <a:rPr lang="ru-RU" sz="5200" dirty="0"/>
              <a:t>// </a:t>
            </a:r>
            <a:r>
              <a:rPr lang="ru-RU" sz="5200" dirty="0">
                <a:ea typeface="Calibri"/>
              </a:rPr>
              <a:t>Сестринское дело</a:t>
            </a:r>
            <a:r>
              <a:rPr lang="ru-RU" sz="5200" dirty="0"/>
              <a:t>. – </a:t>
            </a:r>
            <a:r>
              <a:rPr lang="ru-RU" sz="5200" dirty="0" smtClean="0"/>
              <a:t>2022 </a:t>
            </a:r>
            <a:r>
              <a:rPr lang="ru-RU" sz="5200" dirty="0"/>
              <a:t>– № </a:t>
            </a:r>
            <a:r>
              <a:rPr lang="ru-RU" sz="5200" dirty="0" smtClean="0"/>
              <a:t>3 </a:t>
            </a:r>
            <a:r>
              <a:rPr lang="ru-RU" sz="5200" dirty="0"/>
              <a:t>– 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2703</TotalTime>
  <Words>2323</Words>
  <Application>Microsoft Office PowerPoint</Application>
  <PresentationFormat>Произвольный</PresentationFormat>
  <Paragraphs>126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 5 АПРЕЛЯ - ДЕНЬ НЕОНАТОЛОГА</vt:lpstr>
      <vt:lpstr> 05 апреля – День неонатолога</vt:lpstr>
      <vt:lpstr>История праздника. Традиции</vt:lpstr>
      <vt:lpstr>История неонатологии                                        </vt:lpstr>
      <vt:lpstr>Развитие неонатологии в России</vt:lpstr>
      <vt:lpstr>Развитие неонатологии в России</vt:lpstr>
      <vt:lpstr>Роль неонатологов в снижении детской смертности</vt:lpstr>
      <vt:lpstr>       Интересные факты                                    </vt:lpstr>
      <vt:lpstr>Список литературы по неонатологии,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208</cp:revision>
  <dcterms:created xsi:type="dcterms:W3CDTF">2019-04-11T10:45:24Z</dcterms:created>
  <dcterms:modified xsi:type="dcterms:W3CDTF">2024-04-03T12:15:13Z</dcterms:modified>
</cp:coreProperties>
</file>