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57" r:id="rId2"/>
    <p:sldId id="287" r:id="rId3"/>
    <p:sldId id="266" r:id="rId4"/>
    <p:sldId id="273" r:id="rId5"/>
    <p:sldId id="286" r:id="rId6"/>
    <p:sldId id="276" r:id="rId7"/>
    <p:sldId id="285" r:id="rId8"/>
    <p:sldId id="288" r:id="rId9"/>
    <p:sldId id="272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0A8C"/>
    <a:srgbClr val="960000"/>
    <a:srgbClr val="C00000"/>
    <a:srgbClr val="9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67152-DF57-48A2-907D-88E9B6A8E28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385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7010" y="50323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960000"/>
                </a:solidFill>
                <a:latin typeface="+mn-lt"/>
              </a:rPr>
              <a:t>27 декабря</a:t>
            </a:r>
            <a:endParaRPr lang="ru-RU" b="1" dirty="0">
              <a:solidFill>
                <a:srgbClr val="96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7780" y="1943005"/>
            <a:ext cx="10928838" cy="4249308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ru-RU" sz="60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ru-RU" sz="60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ru-RU" sz="60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60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ru-RU" sz="56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 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Рисунок 1" descr="27 декабря — Международный день противоэпидемической готовност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319" y="1445741"/>
            <a:ext cx="9910119" cy="5243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latin typeface="+mn-lt"/>
              </a:rPr>
              <a:t>Международный день противоэпидемической готовности</a:t>
            </a:r>
            <a:r>
              <a:rPr lang="ru-RU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+mn-lt"/>
              </a:rPr>
            </a:b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rgbClr val="0A0A8C"/>
                </a:solidFill>
              </a:rPr>
              <a:t>27 декабря </a:t>
            </a:r>
            <a:r>
              <a:rPr lang="ru-RU" sz="1700" dirty="0" smtClean="0"/>
              <a:t>ежегодно </a:t>
            </a:r>
            <a:r>
              <a:rPr lang="ru-RU" sz="1700" dirty="0"/>
              <a:t>по всему миру отмечается </a:t>
            </a:r>
            <a:r>
              <a:rPr lang="ru-RU" sz="1700" b="1" dirty="0" smtClean="0">
                <a:solidFill>
                  <a:srgbClr val="960000"/>
                </a:solidFill>
              </a:rPr>
              <a:t>Международный </a:t>
            </a:r>
            <a:r>
              <a:rPr lang="ru-RU" sz="1700" b="1" dirty="0">
                <a:solidFill>
                  <a:srgbClr val="960000"/>
                </a:solidFill>
              </a:rPr>
              <a:t>день противоэпидемической </a:t>
            </a:r>
            <a:r>
              <a:rPr lang="ru-RU" sz="1700" b="1" dirty="0" smtClean="0">
                <a:solidFill>
                  <a:srgbClr val="960000"/>
                </a:solidFill>
              </a:rPr>
              <a:t>готовности </a:t>
            </a:r>
            <a:r>
              <a:rPr lang="ru-RU" sz="1800" b="1" dirty="0">
                <a:solidFill>
                  <a:srgbClr val="960000"/>
                </a:solidFill>
              </a:rPr>
              <a:t>(International Day of Epidemic Preparedness</a:t>
            </a:r>
            <a:r>
              <a:rPr lang="ru-RU" sz="1800" b="1" dirty="0" smtClean="0">
                <a:solidFill>
                  <a:srgbClr val="960000"/>
                </a:solidFill>
              </a:rPr>
              <a:t>).</a:t>
            </a:r>
            <a:r>
              <a:rPr lang="ru-RU" sz="1700" b="1" dirty="0" smtClean="0">
                <a:solidFill>
                  <a:srgbClr val="960000"/>
                </a:solidFill>
              </a:rPr>
              <a:t> </a:t>
            </a:r>
            <a:r>
              <a:rPr lang="ru-RU" sz="1700" dirty="0" smtClean="0"/>
              <a:t>Он </a:t>
            </a:r>
            <a:r>
              <a:rPr lang="ru-RU" sz="1700" dirty="0"/>
              <a:t>был провозглашен Генассамблеей ООН </a:t>
            </a:r>
            <a:r>
              <a:rPr lang="ru-RU" sz="1700" b="1" dirty="0">
                <a:solidFill>
                  <a:srgbClr val="0A0A8C"/>
                </a:solidFill>
              </a:rPr>
              <a:t>в </a:t>
            </a:r>
            <a:r>
              <a:rPr lang="ru-RU" sz="1700" b="1" dirty="0" smtClean="0">
                <a:solidFill>
                  <a:srgbClr val="0A0A8C"/>
                </a:solidFill>
              </a:rPr>
              <a:t>декабре 2020 </a:t>
            </a:r>
            <a:r>
              <a:rPr lang="ru-RU" sz="1700" b="1" dirty="0">
                <a:solidFill>
                  <a:srgbClr val="0A0A8C"/>
                </a:solidFill>
              </a:rPr>
              <a:t>года. </a:t>
            </a:r>
            <a:endParaRPr lang="ru-RU" sz="1700" b="1" dirty="0" smtClean="0">
              <a:solidFill>
                <a:srgbClr val="0A0A8C"/>
              </a:solidFill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7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0A0A8C"/>
                </a:solidFill>
              </a:rPr>
              <a:t>Поводом</a:t>
            </a:r>
            <a:r>
              <a:rPr lang="ru-RU" sz="1700" b="1" dirty="0" smtClean="0">
                <a:solidFill>
                  <a:srgbClr val="960000"/>
                </a:solidFill>
              </a:rPr>
              <a:t> </a:t>
            </a:r>
            <a:r>
              <a:rPr lang="ru-RU" sz="1700" dirty="0"/>
              <a:t>для учреждения </a:t>
            </a:r>
            <a:r>
              <a:rPr lang="ru-RU" sz="1700" dirty="0" smtClean="0"/>
              <a:t>этого  дня стала </a:t>
            </a:r>
            <a:r>
              <a:rPr lang="ru-RU" sz="1700" dirty="0"/>
              <a:t>новая коронавирусная инфекция (COVID-19) – беспрецедентная угроза для человечества,  с которой мир </a:t>
            </a:r>
            <a:r>
              <a:rPr lang="ru-RU" sz="1700" dirty="0" smtClean="0"/>
              <a:t>столкнулся </a:t>
            </a:r>
            <a:r>
              <a:rPr lang="ru-RU" sz="1700" dirty="0"/>
              <a:t>в 2019 году. Пандемия показала, насколько все мы уязвимы перед общим врагом и как сильно взаимосвязаны разные страны в современном </a:t>
            </a:r>
            <a:r>
              <a:rPr lang="ru-RU" sz="1700" dirty="0" smtClean="0"/>
              <a:t>мире, указала на необходимость </a:t>
            </a:r>
            <a:r>
              <a:rPr lang="ru-RU" sz="1700" dirty="0"/>
              <a:t>решения вопросов противоэпидемической готовности исключительно совместными усилиями </a:t>
            </a:r>
            <a:r>
              <a:rPr lang="ru-RU" sz="1700" dirty="0" smtClean="0"/>
              <a:t>всего мирового сообщества.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700" b="1" dirty="0">
                <a:solidFill>
                  <a:srgbClr val="FF0000"/>
                </a:solidFill>
              </a:rPr>
              <a:t>	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0A0A8C"/>
                </a:solidFill>
              </a:rPr>
              <a:t>Главная задача </a:t>
            </a:r>
            <a:r>
              <a:rPr lang="ru-RU" sz="1700" b="1" dirty="0">
                <a:solidFill>
                  <a:srgbClr val="0A0A8C"/>
                </a:solidFill>
              </a:rPr>
              <a:t>Международного дня противоэпидемической </a:t>
            </a:r>
            <a:r>
              <a:rPr lang="ru-RU" sz="1700" b="1" dirty="0" smtClean="0">
                <a:solidFill>
                  <a:srgbClr val="0A0A8C"/>
                </a:solidFill>
              </a:rPr>
              <a:t>готовности:</a:t>
            </a:r>
            <a:endParaRPr lang="ru-RU" sz="1700" b="1" dirty="0">
              <a:solidFill>
                <a:srgbClr val="0A0A8C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700" dirty="0" smtClean="0"/>
              <a:t>продемонстрировать </a:t>
            </a:r>
            <a:r>
              <a:rPr lang="ru-RU" sz="1700" dirty="0"/>
              <a:t>важность укрепления мер по предотвращению эпидемий, чтобы ситуация, спровоцированная пандемией COVID-19, больше не повторилась</a:t>
            </a:r>
            <a:r>
              <a:rPr lang="ru-RU" sz="17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7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rgbClr val="0A0A8C"/>
                </a:solidFill>
              </a:rPr>
              <a:t>Цель </a:t>
            </a:r>
            <a:r>
              <a:rPr lang="ru-RU" sz="1700" b="1" dirty="0" smtClean="0">
                <a:solidFill>
                  <a:srgbClr val="0A0A8C"/>
                </a:solidFill>
              </a:rPr>
              <a:t>проведения Международного </a:t>
            </a:r>
            <a:r>
              <a:rPr lang="ru-RU" sz="1700" b="1" dirty="0">
                <a:solidFill>
                  <a:srgbClr val="0A0A8C"/>
                </a:solidFill>
              </a:rPr>
              <a:t>дня противоэпидемической готовности: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1700" dirty="0" smtClean="0"/>
              <a:t>проведение </a:t>
            </a:r>
            <a:r>
              <a:rPr lang="ru-RU" sz="1700" dirty="0"/>
              <a:t>просветительской работы и мероприятий по повышению осведомленности </a:t>
            </a:r>
            <a:r>
              <a:rPr lang="ru-RU" sz="1700" dirty="0" smtClean="0"/>
              <a:t>населения о </a:t>
            </a:r>
            <a:r>
              <a:rPr lang="ru-RU" sz="1700" dirty="0"/>
              <a:t>важности предотвращения эпидемий, обеспечения готовности к ним и налаживания партнерских отношений для борьбы с ними</a:t>
            </a:r>
            <a:r>
              <a:rPr lang="ru-RU" sz="17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ru-RU" sz="17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ru-RU" dirty="0"/>
          </a:p>
          <a:p>
            <a:endParaRPr lang="ru-RU" dirty="0"/>
          </a:p>
        </p:txBody>
      </p:sp>
      <p:pic>
        <p:nvPicPr>
          <p:cNvPr id="2053" name="Рисунок 5" descr="Международный день противоэпидемической готовности: Что за праздник - Новая  Сибирь onli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6200" y="0"/>
            <a:ext cx="19558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6360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История праздника</a:t>
            </a:r>
            <a:r>
              <a:rPr lang="ru-RU" b="1" dirty="0" smtClean="0">
                <a:solidFill>
                  <a:srgbClr val="C00000"/>
                </a:solidFill>
                <a:latin typeface="+mn-lt"/>
              </a:rPr>
              <a:t>    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046" y="1556951"/>
            <a:ext cx="10720754" cy="5098826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0A0A8C"/>
                </a:solidFill>
              </a:rPr>
              <a:t>Три </a:t>
            </a:r>
            <a:r>
              <a:rPr lang="ru-RU" sz="5600" b="1" dirty="0">
                <a:solidFill>
                  <a:srgbClr val="0A0A8C"/>
                </a:solidFill>
              </a:rPr>
              <a:t>года назад </a:t>
            </a:r>
            <a:r>
              <a:rPr lang="ru-RU" sz="5600" dirty="0"/>
              <a:t>новой угрозой для мира </a:t>
            </a:r>
            <a:r>
              <a:rPr lang="ru-RU" sz="5600" b="1" dirty="0" smtClean="0">
                <a:solidFill>
                  <a:srgbClr val="0A0A8C"/>
                </a:solidFill>
              </a:rPr>
              <a:t>стал коронавирус, известный </a:t>
            </a:r>
            <a:r>
              <a:rPr lang="ru-RU" sz="5600" b="1" dirty="0">
                <a:solidFill>
                  <a:srgbClr val="0A0A8C"/>
                </a:solidFill>
              </a:rPr>
              <a:t>как COVID-19</a:t>
            </a:r>
            <a:r>
              <a:rPr lang="ru-RU" sz="5600" dirty="0"/>
              <a:t>. Это заболевание, приведшее к необходимости объявления пандемии, оказалось самой настоящей глобальной проблемой современности, перед остротой и скоротечным протеканием и распространением </a:t>
            </a:r>
            <a:r>
              <a:rPr lang="ru-RU" sz="5600" dirty="0" smtClean="0"/>
              <a:t>которой </a:t>
            </a:r>
            <a:r>
              <a:rPr lang="ru-RU" sz="5600" dirty="0"/>
              <a:t>многие другие глобальные проблемы отступили на второй план. </a:t>
            </a: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0A0A8C"/>
                </a:solidFill>
              </a:rPr>
              <a:t>Учитывая весь спектр угроз</a:t>
            </a:r>
            <a:r>
              <a:rPr lang="ru-RU" sz="5600" dirty="0"/>
              <a:t>, привнесённых пандемией в повседневную жизнь рядовых граждан, а также тяжелейшие последствия, как для мировой экономики, так и для экономического развития отдельных государств и регионов, на 36-м пленарном заседании Генеральной Ассамблеи ООН, проходившем </a:t>
            </a:r>
            <a:r>
              <a:rPr lang="ru-RU" sz="5600" b="1" dirty="0">
                <a:solidFill>
                  <a:srgbClr val="0A0A8C"/>
                </a:solidFill>
              </a:rPr>
              <a:t>7 декабря 2020 года</a:t>
            </a:r>
            <a:r>
              <a:rPr lang="ru-RU" sz="5600" dirty="0"/>
              <a:t>, была принята </a:t>
            </a:r>
            <a:r>
              <a:rPr lang="ru-RU" sz="5600" b="1" dirty="0">
                <a:solidFill>
                  <a:srgbClr val="0A0A8C"/>
                </a:solidFill>
              </a:rPr>
              <a:t>Резолюция (A/RES/75/27) </a:t>
            </a:r>
            <a:r>
              <a:rPr lang="ru-RU" sz="5600" dirty="0"/>
              <a:t>об учреждении новой памятной даты — </a:t>
            </a:r>
            <a:r>
              <a:rPr lang="ru-RU" sz="5600" b="1" dirty="0">
                <a:solidFill>
                  <a:srgbClr val="960000"/>
                </a:solidFill>
              </a:rPr>
              <a:t>Международного дня противоэпидемической готовности (International Day of Epidemic Preparedness</a:t>
            </a:r>
            <a:r>
              <a:rPr lang="ru-RU" sz="5600" b="1" dirty="0" smtClean="0">
                <a:solidFill>
                  <a:srgbClr val="960000"/>
                </a:solidFill>
              </a:rPr>
              <a:t>).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0A0A8C"/>
                </a:solidFill>
              </a:rPr>
              <a:t>Мероприятия, приуроченные к этой дате</a:t>
            </a:r>
            <a:r>
              <a:rPr lang="ru-RU" sz="5600" dirty="0"/>
              <a:t>, направлены на международное взаимодействие по недопущению распространения и локализации вспышек инфекционных болезней, просвещение населения по вопросам профилактики инфекций и </a:t>
            </a:r>
            <a:r>
              <a:rPr lang="ru-RU" sz="5600" dirty="0" smtClean="0"/>
              <a:t>разъяснения </a:t>
            </a:r>
            <a:r>
              <a:rPr lang="ru-RU" sz="5600" dirty="0"/>
              <a:t>необходимости прививочной кампании. </a:t>
            </a:r>
            <a:endParaRPr lang="ru-RU" sz="56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0A0A8C"/>
                </a:solidFill>
              </a:rPr>
              <a:t>Проводятся</a:t>
            </a:r>
            <a:r>
              <a:rPr lang="ru-RU" sz="5600" dirty="0" smtClean="0"/>
              <a:t> обучающие </a:t>
            </a:r>
            <a:r>
              <a:rPr lang="ru-RU" sz="5600" dirty="0"/>
              <a:t>встречи, инструктажи по правилам использования средств индивидуальной защиты, командно-штабные </a:t>
            </a:r>
            <a:r>
              <a:rPr lang="ru-RU" sz="5600" dirty="0" smtClean="0"/>
              <a:t>учения. </a:t>
            </a:r>
            <a:r>
              <a:rPr lang="ru-RU" sz="5600" dirty="0"/>
              <a:t>На них сотрудники всех служб </a:t>
            </a:r>
            <a:r>
              <a:rPr lang="ru-RU" sz="5600" dirty="0" smtClean="0"/>
              <a:t>тренируются </a:t>
            </a:r>
            <a:r>
              <a:rPr lang="ru-RU" sz="5600" dirty="0"/>
              <a:t>работать сообща</a:t>
            </a:r>
            <a:r>
              <a:rPr lang="ru-RU" sz="5600" dirty="0" smtClean="0"/>
              <a:t>. </a:t>
            </a:r>
            <a:r>
              <a:rPr lang="ru-RU" sz="5600" dirty="0"/>
              <a:t>Так, </a:t>
            </a:r>
            <a:r>
              <a:rPr lang="ru-RU" sz="5600" dirty="0" smtClean="0"/>
              <a:t>в </a:t>
            </a:r>
            <a:r>
              <a:rPr lang="ru-RU" sz="5600" dirty="0"/>
              <a:t>октябре 2021 г. при поддержке Правительства Российской Федерации Роспотребнадзором совместно с ВОЗ в г. Казани проведены первые международные учения мобильных лабораторий быстрого реагирования. В учениях приняли </a:t>
            </a:r>
            <a:r>
              <a:rPr lang="ru-RU" sz="5600" dirty="0" smtClean="0"/>
              <a:t>участие </a:t>
            </a:r>
            <a:r>
              <a:rPr lang="ru-RU" sz="5600" dirty="0"/>
              <a:t>более 120 представителей из 20 стран, включая страны СНГ, Бельгию, Германию, Францию. Учения мобильных лабораторий быстрого реагирования стали первым крупномасштабным международным мероприятием по реагированию на биологические угрозы на евразийском пространстве.</a:t>
            </a:r>
            <a:endParaRPr lang="ru-RU" sz="56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0A0A8C"/>
                </a:solidFill>
              </a:rPr>
              <a:t>Международный день </a:t>
            </a:r>
            <a:r>
              <a:rPr lang="ru-RU" sz="5600" b="1" dirty="0">
                <a:solidFill>
                  <a:srgbClr val="0A0A8C"/>
                </a:solidFill>
              </a:rPr>
              <a:t>противоэпидемической </a:t>
            </a:r>
            <a:r>
              <a:rPr lang="ru-RU" sz="5600" b="1" dirty="0" smtClean="0">
                <a:solidFill>
                  <a:srgbClr val="0A0A8C"/>
                </a:solidFill>
              </a:rPr>
              <a:t>готовности </a:t>
            </a:r>
            <a:r>
              <a:rPr lang="ru-RU" sz="5600" dirty="0" smtClean="0"/>
              <a:t>подчеркивает </a:t>
            </a:r>
            <a:r>
              <a:rPr lang="ru-RU" sz="5600" dirty="0"/>
              <a:t>важность повышения осведомленности </a:t>
            </a:r>
            <a:r>
              <a:rPr lang="ru-RU" sz="5600" dirty="0" smtClean="0"/>
              <a:t>населения всего мира о </a:t>
            </a:r>
            <a:r>
              <a:rPr lang="ru-RU" sz="5600" dirty="0"/>
              <a:t>прошлых пандемиях и усиления профилактики эпидемий для защиты будущего. </a:t>
            </a:r>
            <a:endParaRPr lang="ru-RU" sz="56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48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48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ru-RU" sz="1600" b="1" dirty="0" smtClean="0">
              <a:solidFill>
                <a:srgbClr val="7030A0"/>
              </a:solidFill>
            </a:endParaRPr>
          </a:p>
        </p:txBody>
      </p:sp>
      <p:pic>
        <p:nvPicPr>
          <p:cNvPr id="5" name="Рисунок 5" descr="Международный день противоэпидемической готовности: Что за праздник - Новая  Сибирь onli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6200" y="0"/>
            <a:ext cx="19558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Актуальность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проведения Международного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дня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противоэпидемической готовности</a:t>
            </a:r>
            <a:br>
              <a:rPr lang="ru-RU" sz="4000" b="1" dirty="0">
                <a:solidFill>
                  <a:srgbClr val="C00000"/>
                </a:solidFill>
                <a:latin typeface="+mn-lt"/>
              </a:rPr>
            </a:b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9955" y="1606378"/>
            <a:ext cx="11122268" cy="4695568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ru-RU" sz="5600" b="1" dirty="0">
                <a:solidFill>
                  <a:srgbClr val="960000"/>
                </a:solidFill>
              </a:rPr>
              <a:t>Актуальность </a:t>
            </a:r>
            <a:r>
              <a:rPr lang="ru-RU" sz="5600" b="1" dirty="0" smtClean="0">
                <a:solidFill>
                  <a:srgbClr val="960000"/>
                </a:solidFill>
              </a:rPr>
              <a:t>проведения Международного  дня </a:t>
            </a:r>
            <a:r>
              <a:rPr lang="ru-RU" sz="5600" b="1" dirty="0">
                <a:solidFill>
                  <a:srgbClr val="960000"/>
                </a:solidFill>
              </a:rPr>
              <a:t>противоэпидемической </a:t>
            </a:r>
            <a:r>
              <a:rPr lang="ru-RU" sz="5600" b="1" dirty="0" smtClean="0">
                <a:solidFill>
                  <a:srgbClr val="960000"/>
                </a:solidFill>
              </a:rPr>
              <a:t>готовности обусловлена следующими обстоятельствами: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400" b="1" dirty="0" smtClean="0">
                <a:solidFill>
                  <a:srgbClr val="0A0A8C"/>
                </a:solidFill>
              </a:rPr>
              <a:t>Пандемия </a:t>
            </a:r>
            <a:r>
              <a:rPr lang="en-US" sz="5400" b="1" dirty="0" smtClean="0">
                <a:solidFill>
                  <a:srgbClr val="0A0A8C"/>
                </a:solidFill>
              </a:rPr>
              <a:t>COVID-19</a:t>
            </a:r>
            <a:r>
              <a:rPr lang="ru-RU" sz="5400" b="1" dirty="0" smtClean="0">
                <a:solidFill>
                  <a:srgbClr val="0A0A8C"/>
                </a:solidFill>
              </a:rPr>
              <a:t> </a:t>
            </a:r>
            <a:r>
              <a:rPr lang="ru-RU" sz="5400" dirty="0" smtClean="0"/>
              <a:t>стала </a:t>
            </a:r>
            <a:r>
              <a:rPr lang="ru-RU" sz="5400" dirty="0"/>
              <a:t>наглядным примером чрезвычайной ситуации в области общественного здравоохранения международного значения, потребовавшей объединения усилий всего мирового сообщества под эгидой ООН и </a:t>
            </a:r>
            <a:r>
              <a:rPr lang="ru-RU" sz="5400" dirty="0" smtClean="0"/>
              <a:t>ВОЗ.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400" b="1" dirty="0" smtClean="0">
                <a:solidFill>
                  <a:srgbClr val="0A0A8C"/>
                </a:solidFill>
              </a:rPr>
              <a:t>Мировое </a:t>
            </a:r>
            <a:r>
              <a:rPr lang="ru-RU" sz="5400" b="1" dirty="0">
                <a:solidFill>
                  <a:srgbClr val="0A0A8C"/>
                </a:solidFill>
              </a:rPr>
              <a:t>сообщество </a:t>
            </a:r>
            <a:r>
              <a:rPr lang="ru-RU" sz="5400" dirty="0"/>
              <a:t>оказалось не готово к столь быстрому распространению </a:t>
            </a:r>
            <a:r>
              <a:rPr lang="ru-RU" sz="5400" dirty="0" smtClean="0"/>
              <a:t>эпидемии</a:t>
            </a:r>
            <a:r>
              <a:rPr lang="en-US" sz="5400" dirty="0"/>
              <a:t> COVID-19</a:t>
            </a:r>
            <a:r>
              <a:rPr lang="ru-RU" sz="5400" dirty="0" smtClean="0"/>
              <a:t>, </a:t>
            </a:r>
            <a:r>
              <a:rPr lang="ru-RU" sz="5400" dirty="0"/>
              <a:t>а также к тяжёлым последствиям, которые она принесла с собой: тяжёлое протекание заболевания с высокой долей смертельного исхода, отсутствие реально функционирующей системы противоэпидемической борьбы, нехватка ряда медикаментов и медицинской аппаратуры, низкий уровень сознательности граждан в области соблюдения мер противоэпидемического характера, отсутствие чёткого плана действий государственных органов по предупреждению распространения заболевания, перегруженность органов и учреждений здравоохранения и т.д.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400" b="1" dirty="0" smtClean="0">
                <a:solidFill>
                  <a:srgbClr val="0A0A8C"/>
                </a:solidFill>
              </a:rPr>
              <a:t>Отсутствие </a:t>
            </a:r>
            <a:r>
              <a:rPr lang="ru-RU" sz="5400" b="1" dirty="0">
                <a:solidFill>
                  <a:srgbClr val="0A0A8C"/>
                </a:solidFill>
              </a:rPr>
              <a:t>готовности </a:t>
            </a:r>
            <a:r>
              <a:rPr lang="ru-RU" sz="5400" dirty="0"/>
              <a:t>некоторых государств к совместному поиску вакцины и принятию ряда однородных и одновременных противоэпидемических мер вследствие политических подоплёк</a:t>
            </a:r>
            <a:r>
              <a:rPr lang="ru-RU" sz="54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400" b="1" dirty="0" smtClean="0">
                <a:solidFill>
                  <a:srgbClr val="0A0A8C"/>
                </a:solidFill>
              </a:rPr>
              <a:t>Пандемия </a:t>
            </a:r>
            <a:r>
              <a:rPr lang="ru-RU" sz="5400" b="1" dirty="0">
                <a:solidFill>
                  <a:srgbClr val="0A0A8C"/>
                </a:solidFill>
              </a:rPr>
              <a:t>COVID-19 не будет последней, к этому надо быть </a:t>
            </a:r>
            <a:r>
              <a:rPr lang="ru-RU" sz="5400" b="1" dirty="0" smtClean="0">
                <a:solidFill>
                  <a:srgbClr val="0A0A8C"/>
                </a:solidFill>
              </a:rPr>
              <a:t>готовыми. </a:t>
            </a:r>
            <a:r>
              <a:rPr lang="ru-RU" sz="5400" dirty="0" smtClean="0"/>
              <a:t>При </a:t>
            </a:r>
            <a:r>
              <a:rPr lang="ru-RU" sz="5400" dirty="0"/>
              <a:t>отсутствии внимания со стороны международного сообщества будущие эпидемии могут превзойти по своей интенсивности и серьезности предыдущие вспышки, и в связи с этим исключительно важно повышать уровень осведомленности, обмена информацией, научными знаниями и передовым опытом, качественного образования и просветительских программ по вопросам, касающимся эпидемий, на местном, национальном, региональном и глобальном уровнях в качестве эффективных мер по предотвращению эпидемий и реагированию на них</a:t>
            </a:r>
            <a:r>
              <a:rPr lang="ru-RU" sz="5400" dirty="0" smtClean="0"/>
              <a:t>. Для этих </a:t>
            </a:r>
            <a:r>
              <a:rPr lang="ru-RU" sz="5400" dirty="0"/>
              <a:t>целей Генеральная Ассамблея ООН призывает все страны мира отмечать 27 декабря Международный день противоэпидемической </a:t>
            </a:r>
            <a:r>
              <a:rPr lang="ru-RU" sz="5400" dirty="0" smtClean="0"/>
              <a:t>готовности.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400" b="1" dirty="0" smtClean="0">
                <a:solidFill>
                  <a:srgbClr val="0A0A8C"/>
                </a:solidFill>
              </a:rPr>
              <a:t>Международный  день </a:t>
            </a:r>
            <a:r>
              <a:rPr lang="ru-RU" sz="5400" b="1" dirty="0">
                <a:solidFill>
                  <a:srgbClr val="0A0A8C"/>
                </a:solidFill>
              </a:rPr>
              <a:t>противоэпидемической </a:t>
            </a:r>
            <a:r>
              <a:rPr lang="ru-RU" sz="5400" b="1" dirty="0" smtClean="0">
                <a:solidFill>
                  <a:srgbClr val="0A0A8C"/>
                </a:solidFill>
              </a:rPr>
              <a:t>готовности</a:t>
            </a:r>
            <a:r>
              <a:rPr lang="ru-RU" sz="5400" dirty="0" smtClean="0"/>
              <a:t> призван, с учетом уроков пандемии коронавирусной инфекции, пересмотреть </a:t>
            </a:r>
            <a:r>
              <a:rPr lang="ru-RU" sz="5400" dirty="0"/>
              <a:t>отношение мирового сообщества к биологическим угрозам современности, </a:t>
            </a:r>
            <a:r>
              <a:rPr lang="ru-RU" sz="5400" dirty="0" smtClean="0"/>
              <a:t>показывает и доказывает необходимость </a:t>
            </a:r>
            <a:r>
              <a:rPr lang="ru-RU" sz="5400" dirty="0"/>
              <a:t>превентивной готовности и опережающего реагирования на возможные риски</a:t>
            </a:r>
            <a:r>
              <a:rPr lang="ru-RU" sz="54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400" b="1" dirty="0">
                <a:solidFill>
                  <a:srgbClr val="0A0A8C"/>
                </a:solidFill>
              </a:rPr>
              <a:t>Международный  день противоэпидемической готовности</a:t>
            </a:r>
            <a:r>
              <a:rPr lang="ru-RU" sz="5400" dirty="0"/>
              <a:t> </a:t>
            </a:r>
            <a:r>
              <a:rPr lang="ru-RU" sz="5400" dirty="0" smtClean="0"/>
              <a:t>- еще один повод напомнить </a:t>
            </a:r>
            <a:r>
              <a:rPr lang="ru-RU" sz="5400" dirty="0"/>
              <a:t>простые истины, которые помогают избежать распространения </a:t>
            </a:r>
            <a:r>
              <a:rPr lang="ru-RU" sz="5400" dirty="0" smtClean="0"/>
              <a:t>инфекций: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400" dirty="0" smtClean="0"/>
              <a:t>Вакцинируйтесь</a:t>
            </a:r>
            <a:r>
              <a:rPr lang="ru-RU" sz="5400" dirty="0"/>
              <a:t>! Прививки – надежная защита!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400" dirty="0" smtClean="0"/>
              <a:t>Соблюдайте </a:t>
            </a:r>
            <a:r>
              <a:rPr lang="ru-RU" sz="5400" dirty="0"/>
              <a:t>рекомендации врачей, если заболели – оставайтесь дома и обращайтесь к специалистам!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400" dirty="0" smtClean="0"/>
              <a:t>Соблюдайте </a:t>
            </a:r>
            <a:r>
              <a:rPr lang="ru-RU" sz="5400" dirty="0"/>
              <a:t>гигиену</a:t>
            </a:r>
            <a:r>
              <a:rPr lang="ru-RU" sz="5400" dirty="0" smtClean="0"/>
              <a:t>,</a:t>
            </a:r>
            <a:r>
              <a:rPr lang="ru-RU" sz="5400" dirty="0"/>
              <a:t> тщательно мойте </a:t>
            </a:r>
            <a:r>
              <a:rPr lang="ru-RU" sz="5400" dirty="0" smtClean="0"/>
              <a:t>руки! Во </a:t>
            </a:r>
            <a:r>
              <a:rPr lang="ru-RU" sz="5400" dirty="0"/>
              <a:t>время роста сезонной заболеваемости носите маски в общественном </a:t>
            </a:r>
            <a:r>
              <a:rPr lang="ru-RU" sz="5400" dirty="0" smtClean="0"/>
              <a:t>транспорте!</a:t>
            </a:r>
            <a:endParaRPr lang="ru-RU" sz="54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400" dirty="0"/>
              <a:t>Берегите себя и будьте здоровы!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5600" dirty="0"/>
          </a:p>
          <a:p>
            <a:pPr marL="0" indent="0" algn="just">
              <a:buNone/>
            </a:pPr>
            <a:endParaRPr lang="ru-RU" sz="4400" dirty="0" smtClean="0"/>
          </a:p>
          <a:p>
            <a:pPr algn="just"/>
            <a:endParaRPr lang="ru-RU" sz="4400" dirty="0" smtClean="0"/>
          </a:p>
          <a:p>
            <a:endParaRPr lang="ru-RU" dirty="0"/>
          </a:p>
        </p:txBody>
      </p:sp>
      <p:pic>
        <p:nvPicPr>
          <p:cNvPr id="3074" name="Рисунок 5" descr="Международный день противоэпидемической готовности: Что за праздник - Новая  Сибирь onli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6200" y="0"/>
            <a:ext cx="19558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Меры по предупреждению эпидемий</a:t>
            </a:r>
            <a:endParaRPr lang="ru-RU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32238"/>
            <a:ext cx="10515600" cy="464472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250" b="1" dirty="0" smtClean="0">
                <a:solidFill>
                  <a:srgbClr val="0A0A8C"/>
                </a:solidFill>
              </a:rPr>
              <a:t>Центральную </a:t>
            </a:r>
            <a:r>
              <a:rPr lang="ru-RU" sz="1250" b="1" dirty="0">
                <a:solidFill>
                  <a:srgbClr val="0A0A8C"/>
                </a:solidFill>
              </a:rPr>
              <a:t>роль </a:t>
            </a:r>
            <a:r>
              <a:rPr lang="ru-RU" sz="1250" dirty="0"/>
              <a:t>в координации мер реагирования на </a:t>
            </a:r>
            <a:r>
              <a:rPr lang="ru-RU" sz="1250" dirty="0" smtClean="0"/>
              <a:t>эпидемии </a:t>
            </a:r>
            <a:r>
              <a:rPr lang="ru-RU" sz="1250" dirty="0"/>
              <a:t>и в поддержке национальных, региональных и международных усилий по профилактике инфекционных заболеваний и эпидемий и смягчению и устранению их последствий </a:t>
            </a:r>
            <a:r>
              <a:rPr lang="ru-RU" sz="1250" dirty="0" smtClean="0"/>
              <a:t>играет</a:t>
            </a:r>
            <a:r>
              <a:rPr lang="ru-RU" sz="1250" dirty="0"/>
              <a:t>, в соответствии с ее мандатом, </a:t>
            </a:r>
            <a:r>
              <a:rPr lang="ru-RU" sz="1250" b="1" dirty="0" smtClean="0">
                <a:solidFill>
                  <a:srgbClr val="0A0A8C"/>
                </a:solidFill>
              </a:rPr>
              <a:t>система </a:t>
            </a:r>
            <a:r>
              <a:rPr lang="ru-RU" sz="1250" b="1" dirty="0">
                <a:solidFill>
                  <a:srgbClr val="0A0A8C"/>
                </a:solidFill>
              </a:rPr>
              <a:t>Организации Объединенных Наций, в частности Всемирная организация </a:t>
            </a:r>
            <a:r>
              <a:rPr lang="ru-RU" sz="1250" b="1" dirty="0" smtClean="0">
                <a:solidFill>
                  <a:srgbClr val="0A0A8C"/>
                </a:solidFill>
              </a:rPr>
              <a:t>здравоохранения.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25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250" b="1" dirty="0" smtClean="0">
                <a:solidFill>
                  <a:srgbClr val="0A0A8C"/>
                </a:solidFill>
              </a:rPr>
              <a:t>В </a:t>
            </a:r>
            <a:r>
              <a:rPr lang="ru-RU" sz="1250" b="1" dirty="0">
                <a:solidFill>
                  <a:srgbClr val="0A0A8C"/>
                </a:solidFill>
              </a:rPr>
              <a:t>современном мире </a:t>
            </a:r>
            <a:r>
              <a:rPr lang="ru-RU" sz="1250" dirty="0"/>
              <a:t>единственным глобальным инструментом предупреждения и контроля чрезвычайных ситуаций санитарно-эпидемиологического и биологического характера являются</a:t>
            </a:r>
            <a:r>
              <a:rPr lang="ru-RU" sz="1250" b="1" dirty="0"/>
              <a:t> </a:t>
            </a:r>
            <a:r>
              <a:rPr lang="ru-RU" sz="1250" b="1" dirty="0">
                <a:solidFill>
                  <a:srgbClr val="0A0A8C"/>
                </a:solidFill>
              </a:rPr>
              <a:t>Международные медико-санитарные правила (2005 г.) </a:t>
            </a:r>
            <a:r>
              <a:rPr lang="ru-RU" sz="1250" dirty="0"/>
              <a:t>(ММСП), направленные, прежде всего, на создание и поддержание уровня национального здравоохранения и противоэпидемических служб государств, адекватного современным угрозам биологического характера</a:t>
            </a:r>
            <a:r>
              <a:rPr lang="ru-RU" sz="125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25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250" b="1" dirty="0">
                <a:solidFill>
                  <a:srgbClr val="0A0A8C"/>
                </a:solidFill>
              </a:rPr>
              <a:t>Российская Федерация </a:t>
            </a:r>
            <a:r>
              <a:rPr lang="ru-RU" sz="1250" dirty="0"/>
              <a:t>успешно внедрила принципы ММСП и последовательно наращивает усилия в рамках межгосударственных объединений и двухсторонних соглашений по реализации программ поддержки стран-партнеров в вопросах внедрения и реализации ММСП</a:t>
            </a:r>
            <a:r>
              <a:rPr lang="ru-RU" sz="125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25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250" b="1" dirty="0" smtClean="0">
                <a:solidFill>
                  <a:srgbClr val="0A0A8C"/>
                </a:solidFill>
              </a:rPr>
              <a:t>В Российской Федерации:</a:t>
            </a:r>
            <a:endParaRPr lang="ru-RU" sz="1250" b="1" dirty="0">
              <a:solidFill>
                <a:srgbClr val="0A0A8C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250" dirty="0" smtClean="0"/>
              <a:t>Выстроена глубоко эшелонированная </a:t>
            </a:r>
            <a:r>
              <a:rPr lang="ru-RU" sz="1250" dirty="0"/>
              <a:t>система </a:t>
            </a:r>
            <a:r>
              <a:rPr lang="ru-RU" sz="1250" dirty="0" smtClean="0"/>
              <a:t>санитарно-эпидемиологической службы, </a:t>
            </a:r>
            <a:r>
              <a:rPr lang="ru-RU" sz="1250" dirty="0"/>
              <a:t>включающая научно-обоснованную систему эпидемиологического надзора за инфекциями, санитарной охраны территории Российской Федерации; трехуровневую систему мониторинга и индикации биологических угроз; </a:t>
            </a:r>
            <a:endParaRPr lang="ru-RU" sz="125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250" dirty="0"/>
              <a:t>Проведена </a:t>
            </a:r>
            <a:r>
              <a:rPr lang="ru-RU" sz="1250" dirty="0" smtClean="0"/>
              <a:t>модернизация </a:t>
            </a:r>
            <a:r>
              <a:rPr lang="ru-RU" sz="1250" dirty="0"/>
              <a:t>технической и технологической базы специализированных противоэпидемических бригад (СПЭБ) Роспотребнадзора. Сегодня СПЭБ - мобильные формирования оперативного реагирования Роспотребнадзора, имеющие высококвалифицированный кадровый состав, способные решать задачи по предупреждению и ликвидации угроз биологической </a:t>
            </a:r>
            <a:r>
              <a:rPr lang="ru-RU" sz="1250" dirty="0" smtClean="0"/>
              <a:t>безопасности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250" dirty="0"/>
              <a:t>Перечень инфекционных болезней, требующих проведения мероприятий по санитарной охране территорий Российской Федерации, утвержден СанПиН 3.3686-21 «Санитарно-эпидемиологические требования по профилактике инфекционных болезней», который включает 26 нозологических форм инфекционных болезней, а также другие инфекционные болезни, вызывающие чрезвычайную ситуацию в области общественного здравоохранения, в соответствии с Международными медико-санитарными правилами (2005г</a:t>
            </a:r>
            <a:r>
              <a:rPr lang="ru-RU" sz="1250" dirty="0" smtClean="0"/>
              <a:t>.)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1250" dirty="0" smtClean="0"/>
              <a:t>Внедрен и реализуется федеральный </a:t>
            </a:r>
            <a:r>
              <a:rPr lang="ru-RU" sz="1250" dirty="0"/>
              <a:t>проект «Санитарный щит», </a:t>
            </a:r>
            <a:r>
              <a:rPr lang="ru-RU" sz="1250" dirty="0" smtClean="0"/>
              <a:t>направленный </a:t>
            </a:r>
            <a:r>
              <a:rPr lang="ru-RU" sz="1250" dirty="0"/>
              <a:t>на развитие проактивной и устойчивой системы защиты населения от биологических и санитарно-эпидемиологических угроз. </a:t>
            </a:r>
            <a:r>
              <a:rPr lang="ru-RU" sz="1250" dirty="0" smtClean="0"/>
              <a:t>Задача </a:t>
            </a:r>
            <a:r>
              <a:rPr lang="ru-RU" sz="1250" dirty="0"/>
              <a:t>проекта – создать эффективный барьер для эпидемий на трех рубежах: внутри страны, в ближнем и дальнем зарубежье.</a:t>
            </a:r>
            <a:endParaRPr lang="ru-RU" sz="125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1300" dirty="0"/>
          </a:p>
          <a:p>
            <a:pPr algn="just"/>
            <a:endParaRPr lang="ru-RU" sz="1300" dirty="0"/>
          </a:p>
        </p:txBody>
      </p:sp>
      <p:pic>
        <p:nvPicPr>
          <p:cNvPr id="4" name="Рисунок 5" descr="Международный день противоэпидемической готовности: Что за праздник - Новая  Сибирь onli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6200" y="0"/>
            <a:ext cx="19558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757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6477" y="365125"/>
            <a:ext cx="10527323" cy="13255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История эпидемий во всем мире</a:t>
            </a:r>
            <a:endParaRPr lang="ru-RU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655" y="1841157"/>
            <a:ext cx="11271739" cy="4817720"/>
          </a:xfrm>
        </p:spPr>
        <p:txBody>
          <a:bodyPr>
            <a:normAutofit fontScale="25000" lnSpcReduction="20000"/>
          </a:bodyPr>
          <a:lstStyle/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b="1" dirty="0" smtClean="0">
                <a:solidFill>
                  <a:srgbClr val="960000"/>
                </a:solidFill>
              </a:rPr>
              <a:t>ПАНДЕМИЯ</a:t>
            </a:r>
            <a:r>
              <a:rPr lang="ru-RU" sz="5200" dirty="0" smtClean="0"/>
              <a:t> </a:t>
            </a:r>
            <a:r>
              <a:rPr lang="ru-RU" sz="5200" dirty="0"/>
              <a:t>– крупномасштабная эпидемия, которая может охватывать всю страну, несколько соседних стран и континенты. Характерны очень </a:t>
            </a:r>
            <a:r>
              <a:rPr lang="ru-RU" sz="5200" dirty="0" smtClean="0"/>
              <a:t>большое число </a:t>
            </a:r>
            <a:r>
              <a:rPr lang="ru-RU" sz="5200" dirty="0"/>
              <a:t>заболевших (до нескольких миллионов человек) и длительность (от года до десятков </a:t>
            </a:r>
            <a:r>
              <a:rPr lang="ru-RU" sz="5200" dirty="0" smtClean="0"/>
              <a:t>лет). </a:t>
            </a:r>
            <a:r>
              <a:rPr lang="ru-RU" sz="5200" dirty="0" smtClean="0"/>
              <a:t>Пандемии</a:t>
            </a:r>
            <a:r>
              <a:rPr lang="ru-RU" sz="5200" dirty="0"/>
              <a:t>, имевшие наиболее губительные последствия, получили особые </a:t>
            </a:r>
            <a:r>
              <a:rPr lang="ru-RU" sz="5200" dirty="0" smtClean="0"/>
              <a:t>названия. История некоторых из них:</a:t>
            </a:r>
          </a:p>
          <a:p>
            <a:pPr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200" dirty="0" smtClean="0"/>
          </a:p>
          <a:p>
            <a:pPr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960000"/>
                </a:solidFill>
              </a:rPr>
              <a:t>Доисторическая </a:t>
            </a:r>
            <a:r>
              <a:rPr lang="ru-RU" sz="5200" b="1" dirty="0">
                <a:solidFill>
                  <a:srgbClr val="960000"/>
                </a:solidFill>
              </a:rPr>
              <a:t>эпидемия, примерно 3000 г. до нашей эры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/>
              <a:t>Загадочная болезнь поразила целый регион на северо-востоке Китая. </a:t>
            </a:r>
            <a:r>
              <a:rPr lang="ru-RU" sz="5200" dirty="0" smtClean="0"/>
              <a:t>Дома, </a:t>
            </a:r>
            <a:r>
              <a:rPr lang="ru-RU" sz="5200" dirty="0"/>
              <a:t>заполненные </a:t>
            </a:r>
            <a:r>
              <a:rPr lang="ru-RU" sz="5200" dirty="0" smtClean="0"/>
              <a:t>скелетами, удалось </a:t>
            </a:r>
            <a:r>
              <a:rPr lang="ru-RU" sz="5200" dirty="0"/>
              <a:t>обнаружить археологам – возраст останков равен примерно 5000 лет</a:t>
            </a:r>
            <a:r>
              <a:rPr lang="ru-RU" sz="5200" b="1" dirty="0">
                <a:solidFill>
                  <a:srgbClr val="0A0A8C"/>
                </a:solidFill>
              </a:rPr>
              <a:t>. Ученые предполагают, что именно в этом месте и началась история эпидемий</a:t>
            </a:r>
            <a:r>
              <a:rPr lang="ru-RU" sz="5200" dirty="0"/>
              <a:t>. </a:t>
            </a:r>
            <a:r>
              <a:rPr lang="ru-RU" sz="5200" dirty="0" smtClean="0"/>
              <a:t>Хаотичное </a:t>
            </a:r>
            <a:r>
              <a:rPr lang="ru-RU" sz="5200" dirty="0"/>
              <a:t>расположение останков говорит о том, что у выживших не было времени и сил на то, чтобы как следует захоронить своих соплеменников. </a:t>
            </a:r>
            <a:r>
              <a:rPr lang="ru-RU" sz="5200" b="1" dirty="0">
                <a:solidFill>
                  <a:srgbClr val="0A0A8C"/>
                </a:solidFill>
              </a:rPr>
              <a:t>Раскопки, названные «Хаин Манга» на сегодняшний день являются одним из самых древних примеров эпидемий на Земле.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/>
          </a:p>
          <a:p>
            <a:pPr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rgbClr val="960000"/>
                </a:solidFill>
              </a:rPr>
              <a:t>Афинская чума: 430-426 гг. до нашей эры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/>
              <a:t>Доподлинно не установлено, что стало причиной эпидемии, унесшей </a:t>
            </a:r>
            <a:r>
              <a:rPr lang="ru-RU" sz="5200" b="1" dirty="0">
                <a:solidFill>
                  <a:srgbClr val="0A0A8C"/>
                </a:solidFill>
              </a:rPr>
              <a:t>около 100 000 жизней.</a:t>
            </a:r>
            <a:r>
              <a:rPr lang="ru-RU" sz="5200" b="1" dirty="0"/>
              <a:t> </a:t>
            </a:r>
            <a:r>
              <a:rPr lang="ru-RU" sz="5200" dirty="0"/>
              <a:t>По разным версиям это могли быть чума, лихорадка Эбола или брюшной тиф. Удивительно, но данная эпидемия оказалась более смертоносной, чем война между Афинами и Спартой</a:t>
            </a:r>
            <a:r>
              <a:rPr lang="ru-RU" sz="5200" dirty="0" smtClean="0"/>
              <a:t>.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/>
          </a:p>
          <a:p>
            <a:pPr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960000"/>
                </a:solidFill>
              </a:rPr>
              <a:t>Чума </a:t>
            </a:r>
            <a:r>
              <a:rPr lang="ru-RU" sz="5200" b="1" dirty="0">
                <a:solidFill>
                  <a:srgbClr val="960000"/>
                </a:solidFill>
              </a:rPr>
              <a:t>Антонина, 165-180 гг.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/>
              <a:t>Эпидемия чумы Антонина произошла во времена Римской империи. Ученые до сих пор спорят, была ли болезнь действительно чумой, или же оспой. Римские легионеры принесли болезнь домой, возвратившись с войны</a:t>
            </a:r>
            <a:r>
              <a:rPr lang="ru-RU" sz="5200" b="1" dirty="0"/>
              <a:t>. </a:t>
            </a:r>
            <a:r>
              <a:rPr lang="ru-RU" sz="5200" b="1" dirty="0">
                <a:solidFill>
                  <a:srgbClr val="0A0A8C"/>
                </a:solidFill>
              </a:rPr>
              <a:t>Примерные потери населения составили 5 000 000 человек</a:t>
            </a:r>
            <a:r>
              <a:rPr lang="ru-RU" sz="5200" b="1" dirty="0" smtClean="0">
                <a:solidFill>
                  <a:srgbClr val="0A0A8C"/>
                </a:solidFill>
              </a:rPr>
              <a:t>.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>
              <a:solidFill>
                <a:srgbClr val="0A0A8C"/>
              </a:solidFill>
            </a:endParaRPr>
          </a:p>
          <a:p>
            <a:pPr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rgbClr val="960000"/>
                </a:solidFill>
              </a:rPr>
              <a:t>Юстинианова чума, 541-750 гг.</a:t>
            </a:r>
          </a:p>
          <a:p>
            <a:pPr marL="0" indent="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5200" b="1" dirty="0">
                <a:solidFill>
                  <a:srgbClr val="0A0A8C"/>
                </a:solidFill>
              </a:rPr>
              <a:t>Юстинианова чума стала первой задокументированной эпидемией. </a:t>
            </a:r>
            <a:r>
              <a:rPr lang="ru-RU" sz="5200" dirty="0"/>
              <a:t>Болезнь бушевала более двух веков и охватила весь мир. Своим названием чума обязана византийскому императору Юстиниану I, хотя он застал только первые 20 лет эпидемии. По предположениям ученых, </a:t>
            </a:r>
            <a:r>
              <a:rPr lang="ru-RU" sz="5200" b="1" dirty="0">
                <a:solidFill>
                  <a:srgbClr val="0A0A8C"/>
                </a:solidFill>
              </a:rPr>
              <a:t>пандемия унесла около 90 000 000 жизней.</a:t>
            </a:r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/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/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/>
          </a:p>
          <a:p>
            <a:pPr marL="0" indent="0" algn="just" fontAlgn="base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/>
          </a:p>
          <a:p>
            <a:pPr algn="just" fontAlgn="base">
              <a:lnSpc>
                <a:spcPct val="120000"/>
              </a:lnSpc>
              <a:spcBef>
                <a:spcPts val="0"/>
              </a:spcBef>
            </a:pPr>
            <a:endParaRPr lang="ru-RU" sz="5200" dirty="0"/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4800" dirty="0"/>
          </a:p>
          <a:p>
            <a:pPr lvl="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2900" dirty="0"/>
          </a:p>
          <a:p>
            <a:pPr lvl="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2900" dirty="0" smtClean="0"/>
          </a:p>
          <a:p>
            <a:pPr lvl="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dirty="0"/>
          </a:p>
        </p:txBody>
      </p:sp>
      <p:pic>
        <p:nvPicPr>
          <p:cNvPr id="4" name="Рисунок 5" descr="Международный день противоэпидемической готовности: Что за праздник - Новая  Сибирь onli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6200" y="0"/>
            <a:ext cx="19558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2959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История эпидемий во всем мире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31092"/>
            <a:ext cx="10515600" cy="4545871"/>
          </a:xfrm>
        </p:spPr>
        <p:txBody>
          <a:bodyPr>
            <a:noAutofit/>
          </a:bodyPr>
          <a:lstStyle/>
          <a:p>
            <a:pPr lvl="0" algn="just" fontAlgn="base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960000"/>
                </a:solidFill>
              </a:rPr>
              <a:t>Черная смерть, 1346-1353 гг.</a:t>
            </a:r>
          </a:p>
          <a:p>
            <a:pPr marL="0" lvl="0" indent="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dirty="0" smtClean="0"/>
              <a:t>Вторая, наиболее известная, эпидемия и пандемия чумы. Распространившись по всей Европе и востоку, получила название </a:t>
            </a:r>
            <a:r>
              <a:rPr lang="ru-RU" sz="1300" b="1" dirty="0" smtClean="0">
                <a:solidFill>
                  <a:srgbClr val="0A0A8C"/>
                </a:solidFill>
              </a:rPr>
              <a:t>(«Черная смерть», «Черный мор»).</a:t>
            </a:r>
            <a:r>
              <a:rPr lang="ru-RU" sz="1300" dirty="0" smtClean="0"/>
              <a:t> Заболевание известно рекордными человеческими потерями – </a:t>
            </a:r>
            <a:r>
              <a:rPr lang="ru-RU" sz="1300" b="1" dirty="0" smtClean="0">
                <a:solidFill>
                  <a:srgbClr val="0A0A8C"/>
                </a:solidFill>
              </a:rPr>
              <a:t>из жизни ушли около 200 000 000 человек, что составляло 60% всего населения земли.</a:t>
            </a:r>
          </a:p>
          <a:p>
            <a:pPr marL="0" lvl="0" indent="0" algn="just" fontAlgn="base">
              <a:lnSpc>
                <a:spcPct val="100000"/>
              </a:lnSpc>
              <a:spcBef>
                <a:spcPts val="0"/>
              </a:spcBef>
              <a:buNone/>
            </a:pPr>
            <a:endParaRPr lang="ru-RU" sz="1300" dirty="0" smtClean="0"/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960000"/>
                </a:solidFill>
              </a:rPr>
              <a:t>Эпидемия «Коколизтли», 1545-1548 гг.</a:t>
            </a:r>
          </a:p>
          <a:p>
            <a:pPr marL="0" lvl="0" indent="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dirty="0" smtClean="0"/>
              <a:t>Необычное название заболевание получило от ацтекского слова cocoliztli, что в переводе означает «вредитель». Изначально предполагалось, что заболевание было одной из вирусных форм геморрагической лихорадки, однако, современные ученые считают, что эпидемия была вызвана брюшным тифом. </a:t>
            </a:r>
            <a:r>
              <a:rPr lang="ru-RU" sz="1300" b="1" dirty="0" smtClean="0">
                <a:solidFill>
                  <a:srgbClr val="0A0A8C"/>
                </a:solidFill>
              </a:rPr>
              <a:t>Потери за 3 года эпидемии составили 15 000 000 человек.</a:t>
            </a:r>
          </a:p>
          <a:p>
            <a:pPr marL="0" lvl="0" indent="0" algn="just" fontAlgn="base">
              <a:lnSpc>
                <a:spcPct val="100000"/>
              </a:lnSpc>
              <a:spcBef>
                <a:spcPts val="0"/>
              </a:spcBef>
              <a:buNone/>
            </a:pPr>
            <a:endParaRPr lang="ru-RU" sz="1300" dirty="0" smtClean="0"/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960000"/>
                </a:solidFill>
              </a:rPr>
              <a:t>Американская чума, XVI век</a:t>
            </a:r>
          </a:p>
          <a:p>
            <a:pPr marL="0" lvl="0" indent="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dirty="0" smtClean="0"/>
              <a:t>Американская чума, а точнее комплекс различных заболеваний в данном временном периоде, известна более всего тем, </a:t>
            </a:r>
            <a:r>
              <a:rPr lang="ru-RU" sz="1300" b="1" dirty="0" smtClean="0"/>
              <a:t>что </a:t>
            </a:r>
            <a:r>
              <a:rPr lang="ru-RU" sz="1300" b="1" dirty="0" smtClean="0">
                <a:solidFill>
                  <a:srgbClr val="0A0A8C"/>
                </a:solidFill>
              </a:rPr>
              <a:t>способствовала исчезновению цивилизации инков и ацтеков. Инфекции, завезённые европейцами, поразили до 90% коренного населения Америки. </a:t>
            </a:r>
          </a:p>
          <a:p>
            <a:pPr marL="0" lvl="0" indent="0" algn="just" fontAlgn="base">
              <a:lnSpc>
                <a:spcPct val="100000"/>
              </a:lnSpc>
              <a:spcBef>
                <a:spcPts val="0"/>
              </a:spcBef>
              <a:buNone/>
            </a:pPr>
            <a:endParaRPr lang="ru-RU" sz="1300" dirty="0" smtClean="0"/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960000"/>
                </a:solidFill>
              </a:rPr>
              <a:t>Эпидемия чумы в России, 1770-1772 гг.</a:t>
            </a:r>
          </a:p>
          <a:p>
            <a:pPr marL="0" lvl="0" indent="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dirty="0" smtClean="0"/>
              <a:t>Чума не обошла стороной и Россию. Заболевание попало к нам из Северного Причерноморья, во время русско-турецкой войны. Распространяющаяся инфекция привела к беспорядкам и бунтам, подавление которых, впоследствии, помогли победить эпидемию. Инфекция унесла жизни 100 000 человек.</a:t>
            </a:r>
          </a:p>
          <a:p>
            <a:pPr marL="0" lvl="0" indent="0" algn="just" fontAlgn="base">
              <a:lnSpc>
                <a:spcPct val="100000"/>
              </a:lnSpc>
              <a:spcBef>
                <a:spcPts val="0"/>
              </a:spcBef>
              <a:buNone/>
            </a:pPr>
            <a:endParaRPr lang="ru-RU" sz="1300" dirty="0" smtClean="0"/>
          </a:p>
          <a:p>
            <a:pPr lvl="0" algn="just" fontAlgn="base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960000"/>
                </a:solidFill>
              </a:rPr>
              <a:t>Пандемия </a:t>
            </a:r>
            <a:r>
              <a:rPr lang="ru-RU" sz="1300" b="1" dirty="0">
                <a:solidFill>
                  <a:srgbClr val="960000"/>
                </a:solidFill>
              </a:rPr>
              <a:t>холеры, XIX век</a:t>
            </a:r>
          </a:p>
          <a:p>
            <a:pPr marL="0" lvl="0" indent="0" algn="just" fontAlgn="base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300" b="1" dirty="0">
                <a:solidFill>
                  <a:srgbClr val="0A0A8C"/>
                </a:solidFill>
              </a:rPr>
              <a:t>Холера бушевала в мире на протяжении примерно 100 лет</a:t>
            </a:r>
            <a:r>
              <a:rPr lang="ru-RU" sz="1300" dirty="0">
                <a:solidFill>
                  <a:srgbClr val="0A0A8C"/>
                </a:solidFill>
              </a:rPr>
              <a:t>. </a:t>
            </a:r>
            <a:r>
              <a:rPr lang="ru-RU" sz="1300" dirty="0"/>
              <a:t>За это время случилось целых три вспышки заболевания: с 1816 по 1826 годы (в Европе и Азии), с 1829 по 1851 годы (кроме Европы и Азии затронула еще и Северную Америку) и с 1852 по 1860 годы (большая часть мира). </a:t>
            </a:r>
            <a:r>
              <a:rPr lang="ru-RU" sz="1300" b="1" dirty="0">
                <a:solidFill>
                  <a:srgbClr val="0A0A8C"/>
                </a:solidFill>
              </a:rPr>
              <a:t>За все это время от болезни погибло более 60 млн человек.</a:t>
            </a:r>
          </a:p>
          <a:p>
            <a:pPr marL="0" lvl="0" indent="0" algn="just" fontAlgn="base">
              <a:lnSpc>
                <a:spcPct val="100000"/>
              </a:lnSpc>
              <a:spcBef>
                <a:spcPts val="0"/>
              </a:spcBef>
              <a:buNone/>
            </a:pPr>
            <a:endParaRPr lang="ru-RU" sz="13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300" dirty="0"/>
          </a:p>
        </p:txBody>
      </p:sp>
      <p:pic>
        <p:nvPicPr>
          <p:cNvPr id="4" name="Рисунок 5" descr="Международный день противоэпидемической готовности: Что за праздник - Новая  Сибирь onli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6200" y="0"/>
            <a:ext cx="19558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2214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+mn-lt"/>
              </a:rPr>
              <a:t>История эпидемий во всем мире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32237"/>
            <a:ext cx="10515600" cy="4720281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960000"/>
                </a:solidFill>
              </a:rPr>
              <a:t>Третья пандемия чумы, 1855-1960 гг.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 smtClean="0"/>
              <a:t>Чума продолжила свой смертоносный поход по планете. В этот раз, за несколько десятков лет, заболевание стремительно распространилось на все обитаемые человеком континенты. </a:t>
            </a:r>
            <a:r>
              <a:rPr lang="ru-RU" sz="5200" b="1" dirty="0" smtClean="0">
                <a:solidFill>
                  <a:srgbClr val="0A0A8C"/>
                </a:solidFill>
              </a:rPr>
              <a:t>До сих пор точно неизвестно количество унесенных жизней, однако, ученые утверждают, что только в Китае и Индии чума унесла жизни не менее 12 000 000 человек.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960000"/>
                </a:solidFill>
              </a:rPr>
              <a:t>Натуральная оспа, 1877-1977 гг.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b="1" dirty="0" smtClean="0">
                <a:solidFill>
                  <a:srgbClr val="0A0A8C"/>
                </a:solidFill>
              </a:rPr>
              <a:t>Оспа – опасное инфекционное заболевание, которое человечество смогло победить с помощью вакцины</a:t>
            </a:r>
            <a:r>
              <a:rPr lang="ru-RU" sz="5200" b="1" dirty="0" smtClean="0"/>
              <a:t> </a:t>
            </a:r>
            <a:r>
              <a:rPr lang="ru-RU" sz="5200" dirty="0" smtClean="0"/>
              <a:t>– в 1978 году была зафиксирована последняя смерть от данного заболевания. Однако, человечество на протяжении тысячелетий не могло справиться с ним. За это время </a:t>
            </a:r>
            <a:r>
              <a:rPr lang="ru-RU" sz="5200" b="1" dirty="0" smtClean="0">
                <a:solidFill>
                  <a:srgbClr val="0A0A8C"/>
                </a:solidFill>
              </a:rPr>
              <a:t>от оспы погибло более 500 000 000 человек.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960000"/>
                </a:solidFill>
              </a:rPr>
              <a:t>Испанский грипп, 1918-1920 гг.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 smtClean="0"/>
              <a:t>Знаменита «испанка», которую часто сравнивают с новой коронавирусной инфекцией. Пандемия H1N1 стала самой массовой по числу заразившихся и умерших от гриппа. </a:t>
            </a:r>
            <a:r>
              <a:rPr lang="ru-RU" sz="5200" b="1" dirty="0" smtClean="0">
                <a:solidFill>
                  <a:srgbClr val="0A0A8C"/>
                </a:solidFill>
              </a:rPr>
              <a:t>Потери составили до 100 000 000 человек, что равно 5% населения земли на тот момент, а количество заразившихся превысило </a:t>
            </a:r>
            <a:r>
              <a:rPr lang="ru-RU" sz="5200" b="1" dirty="0">
                <a:solidFill>
                  <a:srgbClr val="0A0A8C"/>
                </a:solidFill>
              </a:rPr>
              <a:t>полмиллиарда</a:t>
            </a:r>
            <a:r>
              <a:rPr lang="ru-RU" sz="5200" dirty="0">
                <a:solidFill>
                  <a:srgbClr val="0A0A8C"/>
                </a:solidFill>
              </a:rPr>
              <a:t>. </a:t>
            </a:r>
            <a:endParaRPr lang="ru-RU" sz="5200" dirty="0" smtClean="0">
              <a:solidFill>
                <a:srgbClr val="0A0A8C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960000"/>
                </a:solidFill>
              </a:rPr>
              <a:t>Эпидемия </a:t>
            </a:r>
            <a:r>
              <a:rPr lang="ru-RU" sz="5200" b="1" dirty="0">
                <a:solidFill>
                  <a:srgbClr val="960000"/>
                </a:solidFill>
              </a:rPr>
              <a:t>ВИЧ, с 1980 г. по настоящее время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/>
              <a:t>Чума XXI века – такое название часто фигурирует в СМИ. Даже сегодня эпидемия ВИЧ продолжает свирепствовать в мире. </a:t>
            </a:r>
            <a:r>
              <a:rPr lang="ru-RU" sz="5200" dirty="0" smtClean="0"/>
              <a:t>По </a:t>
            </a:r>
            <a:r>
              <a:rPr lang="ru-RU" sz="5200" dirty="0"/>
              <a:t>данным UNAIDS (объединенной программы ООН по ВИЧ/СПИД</a:t>
            </a:r>
            <a:r>
              <a:rPr lang="ru-RU" sz="5200" b="1" dirty="0">
                <a:solidFill>
                  <a:srgbClr val="0A0A8C"/>
                </a:solidFill>
              </a:rPr>
              <a:t>),  в общей сложности из-за ВИЧ погибло более 40 млн человек. Еще более 37 млн человек с ним сегодня живут</a:t>
            </a:r>
            <a:r>
              <a:rPr lang="ru-RU" sz="5200" b="1" dirty="0" smtClean="0">
                <a:solidFill>
                  <a:srgbClr val="0A0A8C"/>
                </a:solidFill>
              </a:rPr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960000"/>
                </a:solidFill>
              </a:rPr>
              <a:t>Пандемия </a:t>
            </a:r>
            <a:r>
              <a:rPr lang="ru-RU" sz="5200" b="1" dirty="0">
                <a:solidFill>
                  <a:srgbClr val="960000"/>
                </a:solidFill>
              </a:rPr>
              <a:t>COVID-19, c 2019 г. по настоящее время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200" dirty="0"/>
              <a:t>В данный момент человечество продолжает бороться с коронавирусом. </a:t>
            </a:r>
            <a:r>
              <a:rPr lang="ru-RU" sz="5200" dirty="0" smtClean="0"/>
              <a:t>По заявлению главы ВОЗ </a:t>
            </a:r>
            <a:r>
              <a:rPr lang="ru-RU" sz="5200" dirty="0"/>
              <a:t>Тедрос Адханом </a:t>
            </a:r>
            <a:r>
              <a:rPr lang="ru-RU" sz="5200" dirty="0" smtClean="0"/>
              <a:t>Гебрейесус, </a:t>
            </a:r>
            <a:r>
              <a:rPr lang="ru-RU" sz="5200" b="1" dirty="0" smtClean="0">
                <a:solidFill>
                  <a:srgbClr val="0A0A8C"/>
                </a:solidFill>
              </a:rPr>
              <a:t>по меньшей </a:t>
            </a:r>
            <a:r>
              <a:rPr lang="ru-RU" sz="5200" b="1" dirty="0">
                <a:solidFill>
                  <a:srgbClr val="0A0A8C"/>
                </a:solidFill>
              </a:rPr>
              <a:t>мере 20 миллионов человек умерли от COVID-19 с начала пандемии в 2020 году</a:t>
            </a:r>
            <a:r>
              <a:rPr lang="ru-RU" sz="5200" dirty="0" smtClean="0"/>
              <a:t>, </a:t>
            </a:r>
            <a:r>
              <a:rPr lang="ru-RU" sz="5200" dirty="0"/>
              <a:t>отметив, что официальные данные говорят о 7 миллионах </a:t>
            </a:r>
            <a:r>
              <a:rPr lang="ru-RU" sz="5200" dirty="0" smtClean="0"/>
              <a:t>умерших. </a:t>
            </a:r>
            <a:endParaRPr lang="ru-RU" sz="5200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5" descr="Международный день противоэпидемической готовности: Что за праздник - Новая  Сибирь onli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6200" y="0"/>
            <a:ext cx="1955800" cy="130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9267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Список литературы по эпидемиологии и инфекционным заболеваниям, находящейся в фонде библиотеки ГООАУ ДПО « МОЦПК СЗ»</a:t>
            </a:r>
            <a:endParaRPr lang="ru-RU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65131"/>
            <a:ext cx="10515600" cy="3811832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Покровский </a:t>
            </a:r>
            <a:r>
              <a:rPr lang="ru-RU" sz="1300" dirty="0"/>
              <a:t>В.И., Пак С.Г. Инфекционные болезни и эпидемиология: </a:t>
            </a:r>
            <a:r>
              <a:rPr lang="ru-RU" sz="1300" dirty="0" smtClean="0"/>
              <a:t>учебник </a:t>
            </a:r>
            <a:r>
              <a:rPr lang="ru-RU" sz="1300" dirty="0"/>
              <a:t>– М.: ГЕОТАР-Медиа, </a:t>
            </a:r>
            <a:r>
              <a:rPr lang="ru-RU" sz="1300" dirty="0" smtClean="0"/>
              <a:t>2013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Титаренко </a:t>
            </a:r>
            <a:r>
              <a:rPr lang="ru-RU" sz="1300" dirty="0"/>
              <a:t>Р.В. Сестринское дело при инфекционных болезнях и курсе ВИЧ-инфекции и </a:t>
            </a:r>
            <a:r>
              <a:rPr lang="ru-RU" sz="1300" dirty="0" smtClean="0"/>
              <a:t>эпидемиологии. </a:t>
            </a:r>
            <a:r>
              <a:rPr lang="ru-RU" sz="1300" dirty="0"/>
              <a:t>– </a:t>
            </a:r>
            <a:r>
              <a:rPr lang="ru-RU" sz="1300" dirty="0" smtClean="0"/>
              <a:t>Ростов </a:t>
            </a:r>
            <a:r>
              <a:rPr lang="ru-RU" sz="1300" dirty="0"/>
              <a:t>н/Д: </a:t>
            </a:r>
            <a:r>
              <a:rPr lang="ru-RU" sz="1300" dirty="0" smtClean="0"/>
              <a:t>Феникс, 2011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/>
              <a:t>Покровский В.И., Лисукова Т.Е. Эпидемиология и инфекционные болезни. Учебник. – М.: ГЕОТАР-Медиа, 2003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Чикина </a:t>
            </a:r>
            <a:r>
              <a:rPr lang="ru-RU" sz="1300" dirty="0"/>
              <a:t>О. Роспотребнадзор опасается завоза чумы: чек-лист, чтобы проверить готовность клиники. </a:t>
            </a:r>
            <a:r>
              <a:rPr lang="ru-RU" sz="1300" dirty="0" smtClean="0"/>
              <a:t>// Главная медицинская сестра. – 2023 - № 10 </a:t>
            </a:r>
            <a:r>
              <a:rPr lang="ru-RU" sz="1300" dirty="0"/>
              <a:t>. – электронная версия</a:t>
            </a:r>
            <a:endParaRPr lang="ru-RU" sz="13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Горбань </a:t>
            </a:r>
            <a:r>
              <a:rPr lang="ru-RU" sz="1300" dirty="0"/>
              <a:t>А. Как подготовить клинику к вспышке ООИ. Оперативный план, программа обучения и материалы для учений. // Главная медицинская сестра. – </a:t>
            </a:r>
            <a:r>
              <a:rPr lang="ru-RU" sz="1300" dirty="0" smtClean="0"/>
              <a:t>2022 </a:t>
            </a:r>
            <a:r>
              <a:rPr lang="ru-RU" sz="1300" dirty="0"/>
              <a:t>- </a:t>
            </a:r>
            <a:r>
              <a:rPr lang="ru-RU" sz="1300" dirty="0" smtClean="0"/>
              <a:t>№№ 9, 10. </a:t>
            </a:r>
            <a:r>
              <a:rPr lang="ru-RU" sz="1300" dirty="0"/>
              <a:t>– электронная версия</a:t>
            </a:r>
            <a:endParaRPr lang="ru-RU" sz="13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Чикина </a:t>
            </a:r>
            <a:r>
              <a:rPr lang="ru-RU" sz="1300" dirty="0"/>
              <a:t>О. Роспотребнадзор поручил усилить меры профилактики холеры. Алгоритм, как организовать работу. // Главная медицинская сестра. – </a:t>
            </a:r>
            <a:r>
              <a:rPr lang="ru-RU" sz="1300" dirty="0" smtClean="0"/>
              <a:t>2022 </a:t>
            </a:r>
            <a:r>
              <a:rPr lang="ru-RU" sz="1300" dirty="0"/>
              <a:t>- № </a:t>
            </a:r>
            <a:r>
              <a:rPr lang="ru-RU" sz="1300" dirty="0" smtClean="0"/>
              <a:t>№ 7, 10. </a:t>
            </a:r>
            <a:r>
              <a:rPr lang="ru-RU" sz="1300" dirty="0"/>
              <a:t>– электронная </a:t>
            </a:r>
            <a:r>
              <a:rPr lang="ru-RU" sz="1300" dirty="0" smtClean="0"/>
              <a:t>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Кудрявцева </a:t>
            </a:r>
            <a:r>
              <a:rPr lang="ru-RU" sz="1300" dirty="0"/>
              <a:t>Л. Как предупредить распространение холеры, оспы, чумы и других ООИ. // Главная медицинская сестра. – 2022 - № </a:t>
            </a:r>
            <a:r>
              <a:rPr lang="ru-RU" sz="1300" dirty="0" smtClean="0"/>
              <a:t> 7. </a:t>
            </a:r>
            <a:r>
              <a:rPr lang="ru-RU" sz="1300" dirty="0"/>
              <a:t>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Журавлева </a:t>
            </a:r>
            <a:r>
              <a:rPr lang="ru-RU" sz="1300" dirty="0"/>
              <a:t>Н. Оспа обезьян. Бояться ли России новой эпидемии.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Кудрявцева </a:t>
            </a:r>
            <a:r>
              <a:rPr lang="ru-RU" sz="1300" dirty="0"/>
              <a:t>Л. Как предупредить распространение холеры, оспы, чумы и других ООИ. // Главная медицинская сестра. – 2022 - №  7. 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Кондратова </a:t>
            </a:r>
            <a:r>
              <a:rPr lang="ru-RU" sz="1300" dirty="0"/>
              <a:t>Н. Медорганизация не прошла проверку эпидбезопасности. Алгоритм внедрения новых стандартов, которому сотрудники будут </a:t>
            </a:r>
            <a:r>
              <a:rPr lang="ru-RU" sz="1300" dirty="0" smtClean="0"/>
              <a:t>следовать</a:t>
            </a:r>
            <a:r>
              <a:rPr lang="ru-RU" sz="1300" dirty="0"/>
              <a:t>.  </a:t>
            </a:r>
            <a:r>
              <a:rPr lang="ru-RU" sz="1300" dirty="0" smtClean="0"/>
              <a:t>// Управление </a:t>
            </a:r>
            <a:r>
              <a:rPr lang="ru-RU" sz="1300" dirty="0"/>
              <a:t>качеством в </a:t>
            </a:r>
            <a:r>
              <a:rPr lang="ru-RU" sz="1300" dirty="0" smtClean="0"/>
              <a:t>здравоохранении. – 2024 - № 5</a:t>
            </a:r>
            <a:r>
              <a:rPr lang="ru-RU" sz="1300" dirty="0"/>
              <a:t>. 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Сокольская </a:t>
            </a:r>
            <a:r>
              <a:rPr lang="ru-RU" sz="1300" dirty="0"/>
              <a:t>В., </a:t>
            </a:r>
            <a:r>
              <a:rPr lang="ru-RU" sz="1300" dirty="0" smtClean="0"/>
              <a:t>Алешкина </a:t>
            </a:r>
            <a:r>
              <a:rPr lang="ru-RU" sz="1300" dirty="0"/>
              <a:t>О</a:t>
            </a:r>
            <a:r>
              <a:rPr lang="ru-RU" sz="1300" dirty="0" smtClean="0"/>
              <a:t>., Христофорова </a:t>
            </a:r>
            <a:r>
              <a:rPr lang="ru-RU" sz="1300" dirty="0"/>
              <a:t>Е. Особенности организации противоэпидемических </a:t>
            </a:r>
            <a:r>
              <a:rPr lang="ru-RU" sz="1300" dirty="0" smtClean="0"/>
              <a:t>мероприятий </a:t>
            </a:r>
            <a:r>
              <a:rPr lang="ru-RU" sz="1300" dirty="0"/>
              <a:t>онкохирургического стационара в условиях пандемии </a:t>
            </a:r>
            <a:r>
              <a:rPr lang="ru-RU" sz="1300" dirty="0" smtClean="0"/>
              <a:t>COVID-19. // Сестринское дело. </a:t>
            </a:r>
            <a:r>
              <a:rPr lang="ru-RU" sz="1300" dirty="0"/>
              <a:t>– </a:t>
            </a:r>
            <a:r>
              <a:rPr lang="ru-RU" sz="1300" dirty="0" smtClean="0"/>
              <a:t>2022 </a:t>
            </a:r>
            <a:r>
              <a:rPr lang="ru-RU" sz="1300" dirty="0"/>
              <a:t>- № </a:t>
            </a:r>
            <a:r>
              <a:rPr lang="ru-RU" sz="1300" dirty="0" smtClean="0"/>
              <a:t>4. </a:t>
            </a:r>
            <a:r>
              <a:rPr lang="ru-RU" sz="1300" dirty="0"/>
              <a:t>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  <a:p>
            <a:pPr algn="just"/>
            <a:endParaRPr lang="ru-RU" sz="1600" dirty="0"/>
          </a:p>
          <a:p>
            <a:pPr algn="just"/>
            <a:endParaRPr lang="ru-RU" sz="1600" dirty="0" smtClean="0"/>
          </a:p>
          <a:p>
            <a:pPr algn="just"/>
            <a:endParaRPr lang="ru-RU" sz="1600" dirty="0"/>
          </a:p>
          <a:p>
            <a:pPr algn="just"/>
            <a:endParaRPr lang="ru-RU" sz="1600" dirty="0"/>
          </a:p>
          <a:p>
            <a:pPr algn="just"/>
            <a:endParaRPr lang="ru-RU" sz="1600" dirty="0" smtClean="0"/>
          </a:p>
          <a:p>
            <a:endParaRPr lang="ru-RU" sz="18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3429</TotalTime>
  <Words>2202</Words>
  <Application>Microsoft Office PowerPoint</Application>
  <PresentationFormat>Произвольный</PresentationFormat>
  <Paragraphs>134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27 декабря</vt:lpstr>
      <vt:lpstr>Международный день противоэпидемической готовности </vt:lpstr>
      <vt:lpstr>История праздника    </vt:lpstr>
      <vt:lpstr>Актуальность проведения Международного  дня противоэпидемической готовности </vt:lpstr>
      <vt:lpstr>Меры по предупреждению эпидемий</vt:lpstr>
      <vt:lpstr>История эпидемий во всем мире</vt:lpstr>
      <vt:lpstr>История эпидемий во всем мире</vt:lpstr>
      <vt:lpstr>История эпидемий во всем мире</vt:lpstr>
      <vt:lpstr>Список литературы по эпидемиологии и инфекционным заболеваниям, находящейся в фонде библиотеки ГООАУ ДПО « 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236</cp:revision>
  <dcterms:created xsi:type="dcterms:W3CDTF">2019-04-11T10:45:24Z</dcterms:created>
  <dcterms:modified xsi:type="dcterms:W3CDTF">2024-12-13T07:29:18Z</dcterms:modified>
</cp:coreProperties>
</file>