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1"/>
  </p:notesMasterIdLst>
  <p:sldIdLst>
    <p:sldId id="274" r:id="rId2"/>
    <p:sldId id="279" r:id="rId3"/>
    <p:sldId id="278" r:id="rId4"/>
    <p:sldId id="257" r:id="rId5"/>
    <p:sldId id="266" r:id="rId6"/>
    <p:sldId id="277" r:id="rId7"/>
    <p:sldId id="276" r:id="rId8"/>
    <p:sldId id="270" r:id="rId9"/>
    <p:sldId id="272"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67" autoAdjust="0"/>
    <p:restoredTop sz="94660"/>
  </p:normalViewPr>
  <p:slideViewPr>
    <p:cSldViewPr snapToGrid="0">
      <p:cViewPr varScale="1">
        <p:scale>
          <a:sx n="77" d="100"/>
          <a:sy n="77" d="100"/>
        </p:scale>
        <p:origin x="-114" y="-6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6C6B6C-82DB-4B4D-85E3-357DF0B4F9FD}" type="datetimeFigureOut">
              <a:rPr lang="ru-RU" smtClean="0"/>
              <a:t>13.02.2024</a:t>
            </a:fld>
            <a:endParaRPr lang="ru-RU" dirty="0"/>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67152-DF57-48A2-907D-88E9B6A8E28E}" type="slidenum">
              <a:rPr lang="ru-RU" smtClean="0"/>
              <a:t>‹#›</a:t>
            </a:fld>
            <a:endParaRPr lang="ru-RU" dirty="0"/>
          </a:p>
        </p:txBody>
      </p:sp>
    </p:spTree>
    <p:extLst>
      <p:ext uri="{BB962C8B-B14F-4D97-AF65-F5344CB8AC3E}">
        <p14:creationId xmlns:p14="http://schemas.microsoft.com/office/powerpoint/2010/main" val="379399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8667152-DF57-48A2-907D-88E9B6A8E28E}" type="slidenum">
              <a:rPr lang="ru-RU" smtClean="0"/>
              <a:t>1</a:t>
            </a:fld>
            <a:endParaRPr lang="ru-RU" dirty="0"/>
          </a:p>
        </p:txBody>
      </p:sp>
    </p:spTree>
    <p:extLst>
      <p:ext uri="{BB962C8B-B14F-4D97-AF65-F5344CB8AC3E}">
        <p14:creationId xmlns:p14="http://schemas.microsoft.com/office/powerpoint/2010/main" val="3335182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13.02.2024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425029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13.02.2024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373007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13.02.2024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2781174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13.02.2024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184924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4FF3379-8E33-47BC-8917-4B57987C1465}" type="datetimeFigureOut">
              <a:rPr lang="ru-RU" smtClean="0"/>
              <a:t>13.02.2024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1688275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4FF3379-8E33-47BC-8917-4B57987C1465}" type="datetimeFigureOut">
              <a:rPr lang="ru-RU" smtClean="0"/>
              <a:t>13.02.2024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193798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4FF3379-8E33-47BC-8917-4B57987C1465}" type="datetimeFigureOut">
              <a:rPr lang="ru-RU" smtClean="0"/>
              <a:t>13.02.2024</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1817459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4FF3379-8E33-47BC-8917-4B57987C1465}" type="datetimeFigureOut">
              <a:rPr lang="ru-RU" smtClean="0"/>
              <a:t>13.02.2024</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255126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4FF3379-8E33-47BC-8917-4B57987C1465}" type="datetimeFigureOut">
              <a:rPr lang="ru-RU" smtClean="0"/>
              <a:t>13.02.2024</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3046822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13.02.2024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70015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13.02.2024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263672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FF3379-8E33-47BC-8917-4B57987C1465}" type="datetimeFigureOut">
              <a:rPr lang="ru-RU" smtClean="0"/>
              <a:t>13.02.2024</a:t>
            </a:fld>
            <a:endParaRPr lang="ru-RU" dirty="0"/>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DA6DEB-1124-4C16-AB66-CC4195720F8F}" type="slidenum">
              <a:rPr lang="ru-RU" smtClean="0"/>
              <a:t>‹#›</a:t>
            </a:fld>
            <a:endParaRPr lang="ru-RU" dirty="0"/>
          </a:p>
        </p:txBody>
      </p:sp>
    </p:spTree>
    <p:extLst>
      <p:ext uri="{BB962C8B-B14F-4D97-AF65-F5344CB8AC3E}">
        <p14:creationId xmlns:p14="http://schemas.microsoft.com/office/powerpoint/2010/main" val="17638410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lnSpc>
                <a:spcPct val="100000"/>
              </a:lnSpc>
            </a:pPr>
            <a:r>
              <a:rPr lang="ru-RU" sz="5400" b="1" dirty="0" smtClean="0">
                <a:solidFill>
                  <a:srgbClr val="C00000"/>
                </a:solidFill>
                <a:latin typeface="+mn-lt"/>
              </a:rPr>
              <a:t>15 февраля</a:t>
            </a:r>
            <a:endParaRPr lang="ru-RU" sz="5400" b="1" dirty="0">
              <a:solidFill>
                <a:srgbClr val="C00000"/>
              </a:solidFill>
              <a:latin typeface="+mn-lt"/>
            </a:endParaRPr>
          </a:p>
        </p:txBody>
      </p:sp>
      <p:pic>
        <p:nvPicPr>
          <p:cNvPr id="1031" name="Picture 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79373" y="1322172"/>
            <a:ext cx="8587945" cy="5412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2577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02043" y="0"/>
            <a:ext cx="10181968" cy="6746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3308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5400" b="1" dirty="0" smtClean="0">
                <a:solidFill>
                  <a:srgbClr val="7030A0"/>
                </a:solidFill>
                <a:latin typeface="+mn-lt"/>
              </a:rPr>
              <a:t>15 февраля</a:t>
            </a:r>
            <a:endParaRPr lang="ru-RU" sz="5400" b="1" dirty="0">
              <a:solidFill>
                <a:srgbClr val="7030A0"/>
              </a:solidFill>
              <a:latin typeface="+mn-lt"/>
            </a:endParaRPr>
          </a:p>
        </p:txBody>
      </p:sp>
      <p:pic>
        <p:nvPicPr>
          <p:cNvPr id="2051"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81665" y="1869506"/>
            <a:ext cx="9082215" cy="4753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3701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7627" y="624617"/>
            <a:ext cx="10515600" cy="1325563"/>
          </a:xfrm>
        </p:spPr>
        <p:txBody>
          <a:bodyPr>
            <a:normAutofit fontScale="90000"/>
          </a:bodyPr>
          <a:lstStyle/>
          <a:p>
            <a:pPr lvl="0">
              <a:spcBef>
                <a:spcPts val="1000"/>
              </a:spcBef>
            </a:pPr>
            <a:r>
              <a:rPr lang="ru-RU" sz="4800" b="1" dirty="0" smtClean="0">
                <a:solidFill>
                  <a:srgbClr val="FF0000"/>
                </a:solidFill>
                <a:latin typeface="Calibri"/>
                <a:ea typeface="+mn-ea"/>
                <a:cs typeface="+mn-cs"/>
              </a:rPr>
              <a:t> </a:t>
            </a:r>
            <a:r>
              <a:rPr lang="ru-RU" b="1" dirty="0" smtClean="0">
                <a:solidFill>
                  <a:srgbClr val="C00000"/>
                </a:solidFill>
                <a:latin typeface="Calibri"/>
                <a:ea typeface="+mn-ea"/>
                <a:cs typeface="+mn-cs"/>
              </a:rPr>
              <a:t>15 </a:t>
            </a:r>
            <a:r>
              <a:rPr lang="ru-RU" b="1" dirty="0" smtClean="0">
                <a:solidFill>
                  <a:srgbClr val="C00000"/>
                </a:solidFill>
                <a:latin typeface="Calibri"/>
                <a:ea typeface="+mn-ea"/>
                <a:cs typeface="+mn-cs"/>
              </a:rPr>
              <a:t>февраля </a:t>
            </a:r>
            <a:r>
              <a:rPr lang="ru-RU" b="1" dirty="0" smtClean="0">
                <a:solidFill>
                  <a:srgbClr val="C00000"/>
                </a:solidFill>
                <a:latin typeface="Calibri"/>
                <a:ea typeface="+mn-ea"/>
                <a:cs typeface="+mn-cs"/>
              </a:rPr>
              <a:t>– Международный </a:t>
            </a:r>
            <a:r>
              <a:rPr lang="ru-RU" b="1" dirty="0" smtClean="0">
                <a:solidFill>
                  <a:srgbClr val="C00000"/>
                </a:solidFill>
                <a:latin typeface="Calibri"/>
                <a:ea typeface="+mn-ea"/>
                <a:cs typeface="+mn-cs"/>
              </a:rPr>
              <a:t>День </a:t>
            </a:r>
            <a:r>
              <a:rPr lang="ru-RU" b="1" dirty="0" smtClean="0">
                <a:solidFill>
                  <a:srgbClr val="C00000"/>
                </a:solidFill>
                <a:latin typeface="Calibri"/>
                <a:ea typeface="+mn-ea"/>
                <a:cs typeface="+mn-cs"/>
              </a:rPr>
              <a:t>операционной медицинской сестры</a:t>
            </a:r>
            <a:endParaRPr lang="ru-RU" b="1" dirty="0">
              <a:solidFill>
                <a:srgbClr val="C00000"/>
              </a:solidFill>
              <a:latin typeface="Calibri"/>
              <a:ea typeface="+mn-ea"/>
              <a:cs typeface="+mn-cs"/>
            </a:endParaRPr>
          </a:p>
        </p:txBody>
      </p:sp>
      <p:sp>
        <p:nvSpPr>
          <p:cNvPr id="3" name="Объект 2"/>
          <p:cNvSpPr>
            <a:spLocks noGrp="1"/>
          </p:cNvSpPr>
          <p:nvPr>
            <p:ph idx="1"/>
          </p:nvPr>
        </p:nvSpPr>
        <p:spPr>
          <a:xfrm>
            <a:off x="801130" y="2026198"/>
            <a:ext cx="10515600" cy="4039553"/>
          </a:xfrm>
        </p:spPr>
        <p:txBody>
          <a:bodyPr>
            <a:normAutofit/>
          </a:bodyPr>
          <a:lstStyle/>
          <a:p>
            <a:pPr algn="just">
              <a:buFont typeface="Wingdings" panose="05000000000000000000" pitchFamily="2" charset="2"/>
              <a:buChar char="Ø"/>
            </a:pPr>
            <a:r>
              <a:rPr lang="ru-RU" sz="1800" b="1" dirty="0" smtClean="0">
                <a:solidFill>
                  <a:srgbClr val="0070C0"/>
                </a:solidFill>
              </a:rPr>
              <a:t>Международный День </a:t>
            </a:r>
            <a:r>
              <a:rPr lang="ru-RU" sz="1800" b="1" dirty="0" smtClean="0">
                <a:solidFill>
                  <a:srgbClr val="0070C0"/>
                </a:solidFill>
              </a:rPr>
              <a:t>операционной медицинской сестры </a:t>
            </a:r>
            <a:r>
              <a:rPr lang="ru-RU" sz="1800" dirty="0" smtClean="0"/>
              <a:t>— </a:t>
            </a:r>
            <a:r>
              <a:rPr lang="ru-RU" sz="1800" dirty="0"/>
              <a:t>неофициальный профессиональный праздник </a:t>
            </a:r>
            <a:r>
              <a:rPr lang="ru-RU" sz="1800" dirty="0" smtClean="0"/>
              <a:t>операционных медицинских сестер, </a:t>
            </a:r>
            <a:r>
              <a:rPr lang="ru-RU" sz="1800" dirty="0"/>
              <a:t>который отмечается </a:t>
            </a:r>
            <a:r>
              <a:rPr lang="ru-RU" sz="1800" dirty="0" smtClean="0"/>
              <a:t>во всем мире ежегодно </a:t>
            </a:r>
            <a:r>
              <a:rPr lang="ru-RU" sz="1800" b="1" dirty="0" smtClean="0">
                <a:solidFill>
                  <a:srgbClr val="0070C0"/>
                </a:solidFill>
              </a:rPr>
              <a:t>15 февраля.</a:t>
            </a:r>
          </a:p>
          <a:p>
            <a:pPr algn="just">
              <a:buFont typeface="Wingdings" panose="05000000000000000000" pitchFamily="2" charset="2"/>
              <a:buChar char="Ø"/>
            </a:pPr>
            <a:r>
              <a:rPr lang="ru-RU" sz="1800" b="1" dirty="0" smtClean="0">
                <a:solidFill>
                  <a:srgbClr val="0070C0"/>
                </a:solidFill>
              </a:rPr>
              <a:t>Цель </a:t>
            </a:r>
            <a:r>
              <a:rPr lang="ru-RU" sz="1800" b="1" dirty="0" smtClean="0">
                <a:solidFill>
                  <a:srgbClr val="0070C0"/>
                </a:solidFill>
              </a:rPr>
              <a:t>праздника </a:t>
            </a:r>
            <a:r>
              <a:rPr lang="ru-RU" sz="1800" dirty="0" smtClean="0"/>
              <a:t>–</a:t>
            </a:r>
            <a:r>
              <a:rPr lang="ru-RU" sz="1800" dirty="0" smtClean="0"/>
              <a:t> подчеркнуть </a:t>
            </a:r>
            <a:r>
              <a:rPr lang="ru-RU" sz="1800" dirty="0"/>
              <a:t>важность роли операционных </a:t>
            </a:r>
            <a:r>
              <a:rPr lang="ru-RU" sz="1800" dirty="0" smtClean="0"/>
              <a:t>медицинских сестер </a:t>
            </a:r>
            <a:r>
              <a:rPr lang="ru-RU" sz="1800" dirty="0"/>
              <a:t>в обеспечении высококачественной медицинской </a:t>
            </a:r>
            <a:r>
              <a:rPr lang="ru-RU" sz="1800" dirty="0" smtClean="0"/>
              <a:t>помощи; выразить признательность </a:t>
            </a:r>
            <a:r>
              <a:rPr lang="ru-RU" sz="1800" dirty="0"/>
              <a:t>и </a:t>
            </a:r>
            <a:r>
              <a:rPr lang="ru-RU" sz="1800" dirty="0" smtClean="0"/>
              <a:t>уважение </a:t>
            </a:r>
            <a:r>
              <a:rPr lang="ru-RU" sz="1800" dirty="0"/>
              <a:t>к специалистам, чья работа играет ключевую роль в успешных хирургических вмешательствах и восстановлении здоровья пациентов</a:t>
            </a:r>
            <a:r>
              <a:rPr lang="ru-RU" sz="1800" dirty="0" smtClean="0"/>
              <a:t>.</a:t>
            </a:r>
          </a:p>
          <a:p>
            <a:pPr algn="just">
              <a:buFont typeface="Wingdings" panose="05000000000000000000" pitchFamily="2" charset="2"/>
              <a:buChar char="Ø"/>
            </a:pPr>
            <a:r>
              <a:rPr lang="ru-RU" sz="1800" b="1" dirty="0">
                <a:solidFill>
                  <a:srgbClr val="0070C0"/>
                </a:solidFill>
              </a:rPr>
              <a:t>Эта дата</a:t>
            </a:r>
            <a:r>
              <a:rPr lang="ru-RU" sz="1800" dirty="0">
                <a:solidFill>
                  <a:srgbClr val="0070C0"/>
                </a:solidFill>
              </a:rPr>
              <a:t> </a:t>
            </a:r>
            <a:r>
              <a:rPr lang="ru-RU" sz="1800" dirty="0"/>
              <a:t>тесно связана с другим профессиональным праздником, отмечаемым </a:t>
            </a:r>
            <a:r>
              <a:rPr lang="ru-RU" sz="1800" b="1" dirty="0">
                <a:solidFill>
                  <a:srgbClr val="0070C0"/>
                </a:solidFill>
              </a:rPr>
              <a:t>12 мая – Днём </a:t>
            </a:r>
            <a:r>
              <a:rPr lang="ru-RU" sz="1800" b="1" dirty="0" smtClean="0">
                <a:solidFill>
                  <a:srgbClr val="0070C0"/>
                </a:solidFill>
              </a:rPr>
              <a:t>медицинской сестры</a:t>
            </a:r>
            <a:r>
              <a:rPr lang="ru-RU" sz="1800" dirty="0">
                <a:solidFill>
                  <a:srgbClr val="0070C0"/>
                </a:solidFill>
              </a:rPr>
              <a:t>, </a:t>
            </a:r>
            <a:r>
              <a:rPr lang="ru-RU" sz="1800" dirty="0"/>
              <a:t>однако посвящена она труду именно тех медицинских сестёр, которые работают и спасают жизни людей вместе с врачами в операционных</a:t>
            </a:r>
            <a:r>
              <a:rPr lang="ru-RU" sz="1800" dirty="0" smtClean="0"/>
              <a:t>.</a:t>
            </a:r>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3"/>
          <p:cNvSpPr>
            <a:spLocks noChangeArrowheads="1"/>
          </p:cNvSpPr>
          <p:nvPr/>
        </p:nvSpPr>
        <p:spPr bwMode="auto">
          <a:xfrm>
            <a:off x="0" y="1933575"/>
            <a:ext cx="12192000" cy="0"/>
          </a:xfrm>
          <a:prstGeom prst="rect">
            <a:avLst/>
          </a:prstGeom>
          <a:solidFill>
            <a:srgbClr val="FAF6E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3"/>
          <p:cNvSpPr>
            <a:spLocks noChangeArrowheads="1"/>
          </p:cNvSpPr>
          <p:nvPr/>
        </p:nvSpPr>
        <p:spPr bwMode="auto">
          <a:xfrm>
            <a:off x="0" y="18859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70671" y="132320"/>
            <a:ext cx="1914525"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32850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900" b="1" dirty="0" smtClean="0">
                <a:solidFill>
                  <a:srgbClr val="C00000"/>
                </a:solidFill>
                <a:latin typeface="+mn-lt"/>
              </a:rPr>
              <a:t>История </a:t>
            </a:r>
            <a:r>
              <a:rPr lang="ru-RU" sz="4900" b="1" dirty="0" smtClean="0">
                <a:solidFill>
                  <a:srgbClr val="C00000"/>
                </a:solidFill>
                <a:latin typeface="+mn-lt"/>
              </a:rPr>
              <a:t>появления праздничного </a:t>
            </a:r>
            <a:br>
              <a:rPr lang="ru-RU" sz="4900" b="1" dirty="0" smtClean="0">
                <a:solidFill>
                  <a:srgbClr val="C00000"/>
                </a:solidFill>
                <a:latin typeface="+mn-lt"/>
              </a:rPr>
            </a:br>
            <a:r>
              <a:rPr lang="ru-RU" sz="4900" b="1" dirty="0" smtClean="0">
                <a:solidFill>
                  <a:srgbClr val="C00000"/>
                </a:solidFill>
                <a:latin typeface="+mn-lt"/>
              </a:rPr>
              <a:t>дня</a:t>
            </a:r>
            <a:r>
              <a:rPr lang="ru-RU" b="1" dirty="0" smtClean="0">
                <a:solidFill>
                  <a:srgbClr val="C00000"/>
                </a:solidFill>
              </a:rPr>
              <a:t>                                    </a:t>
            </a:r>
            <a:endParaRPr lang="ru-RU" dirty="0">
              <a:solidFill>
                <a:srgbClr val="C00000"/>
              </a:solidFill>
            </a:endParaRPr>
          </a:p>
        </p:txBody>
      </p:sp>
      <p:sp>
        <p:nvSpPr>
          <p:cNvPr id="3" name="Объект 2"/>
          <p:cNvSpPr>
            <a:spLocks noGrp="1"/>
          </p:cNvSpPr>
          <p:nvPr>
            <p:ph idx="1"/>
          </p:nvPr>
        </p:nvSpPr>
        <p:spPr/>
        <p:txBody>
          <a:bodyPr>
            <a:normAutofit/>
          </a:bodyPr>
          <a:lstStyle/>
          <a:p>
            <a:pPr algn="just">
              <a:buFont typeface="Wingdings" panose="05000000000000000000" pitchFamily="2" charset="2"/>
              <a:buChar char="Ø"/>
            </a:pPr>
            <a:endParaRPr lang="ru-RU" sz="1700" b="1" dirty="0" smtClean="0">
              <a:solidFill>
                <a:srgbClr val="0070C0"/>
              </a:solidFill>
            </a:endParaRPr>
          </a:p>
          <a:p>
            <a:pPr algn="just">
              <a:buFont typeface="Wingdings" panose="05000000000000000000" pitchFamily="2" charset="2"/>
              <a:buChar char="Ø"/>
            </a:pPr>
            <a:r>
              <a:rPr lang="ru-RU" sz="1700" b="1" dirty="0" smtClean="0">
                <a:solidFill>
                  <a:srgbClr val="0070C0"/>
                </a:solidFill>
              </a:rPr>
              <a:t>Международный </a:t>
            </a:r>
            <a:r>
              <a:rPr lang="ru-RU" sz="1700" b="1" dirty="0">
                <a:solidFill>
                  <a:srgbClr val="0070C0"/>
                </a:solidFill>
              </a:rPr>
              <a:t>профессиональный праздник </a:t>
            </a:r>
            <a:r>
              <a:rPr lang="ru-RU" sz="1700" dirty="0"/>
              <a:t>для высшей категории сестринского персонала был официально утвержден </a:t>
            </a:r>
            <a:r>
              <a:rPr lang="ru-RU" sz="1700" b="1" dirty="0">
                <a:solidFill>
                  <a:srgbClr val="0070C0"/>
                </a:solidFill>
              </a:rPr>
              <a:t>в 2009 году </a:t>
            </a:r>
            <a:r>
              <a:rPr lang="ru-RU" sz="1700" b="1" dirty="0" smtClean="0">
                <a:solidFill>
                  <a:srgbClr val="0070C0"/>
                </a:solidFill>
              </a:rPr>
              <a:t> </a:t>
            </a:r>
            <a:r>
              <a:rPr lang="ru-RU" sz="1700" dirty="0" smtClean="0"/>
              <a:t>Европейской ассоциацией </a:t>
            </a:r>
            <a:r>
              <a:rPr lang="ru-RU" sz="1700" dirty="0"/>
              <a:t>операционных медицинских </a:t>
            </a:r>
            <a:r>
              <a:rPr lang="ru-RU" sz="1700" dirty="0" smtClean="0"/>
              <a:t>сестер в </a:t>
            </a:r>
            <a:r>
              <a:rPr lang="ru-RU" sz="1700" dirty="0"/>
              <a:t>качестве признания их </a:t>
            </a:r>
            <a:r>
              <a:rPr lang="ru-RU" sz="1700" dirty="0" smtClean="0"/>
              <a:t>работы. </a:t>
            </a:r>
          </a:p>
          <a:p>
            <a:pPr algn="just">
              <a:buFont typeface="Wingdings" panose="05000000000000000000" pitchFamily="2" charset="2"/>
              <a:buChar char="Ø"/>
            </a:pPr>
            <a:r>
              <a:rPr lang="ru-RU" sz="1700" b="1" dirty="0" smtClean="0">
                <a:solidFill>
                  <a:srgbClr val="0070C0"/>
                </a:solidFill>
              </a:rPr>
              <a:t>Считается</a:t>
            </a:r>
            <a:r>
              <a:rPr lang="ru-RU" sz="1700" dirty="0"/>
              <a:t>, что должность операционной медсестры </a:t>
            </a:r>
            <a:r>
              <a:rPr lang="ru-RU" sz="1700" b="1" dirty="0">
                <a:solidFill>
                  <a:srgbClr val="0070C0"/>
                </a:solidFill>
              </a:rPr>
              <a:t>появилась в 1891 </a:t>
            </a:r>
            <a:r>
              <a:rPr lang="ru-RU" sz="1700" b="1" dirty="0" smtClean="0">
                <a:solidFill>
                  <a:srgbClr val="0070C0"/>
                </a:solidFill>
              </a:rPr>
              <a:t>году</a:t>
            </a:r>
            <a:r>
              <a:rPr lang="ru-RU" sz="1700" dirty="0" smtClean="0"/>
              <a:t>, хотя направление этой хирургической деятельности существовало и раньше. </a:t>
            </a:r>
          </a:p>
          <a:p>
            <a:pPr algn="just">
              <a:buFont typeface="Wingdings" panose="05000000000000000000" pitchFamily="2" charset="2"/>
              <a:buChar char="Ø"/>
            </a:pPr>
            <a:r>
              <a:rPr lang="ru-RU" sz="1700" b="1" dirty="0" smtClean="0">
                <a:solidFill>
                  <a:srgbClr val="0070C0"/>
                </a:solidFill>
              </a:rPr>
              <a:t>Исторически хирургия как область медицины </a:t>
            </a:r>
            <a:r>
              <a:rPr lang="ru-RU" sz="1700" dirty="0" smtClean="0"/>
              <a:t>существует с древних времен, однако стремительное развитие пришлось на 19 век.</a:t>
            </a:r>
            <a:r>
              <a:rPr lang="ru-RU" sz="1700" dirty="0"/>
              <a:t> </a:t>
            </a:r>
            <a:r>
              <a:rPr lang="ru-RU" sz="1700" b="1" dirty="0">
                <a:solidFill>
                  <a:srgbClr val="0070C0"/>
                </a:solidFill>
              </a:rPr>
              <a:t>Возникновение операционного дела </a:t>
            </a:r>
            <a:r>
              <a:rPr lang="ru-RU" sz="1700" dirty="0"/>
              <a:t>как отдельно вида деятельности </a:t>
            </a:r>
            <a:r>
              <a:rPr lang="ru-RU" sz="1700" b="1" dirty="0">
                <a:solidFill>
                  <a:srgbClr val="0070C0"/>
                </a:solidFill>
              </a:rPr>
              <a:t>датируется 1875 годом</a:t>
            </a:r>
            <a:r>
              <a:rPr lang="ru-RU" sz="1700" b="1" dirty="0" smtClean="0">
                <a:solidFill>
                  <a:srgbClr val="0070C0"/>
                </a:solidFill>
              </a:rPr>
              <a:t>. </a:t>
            </a:r>
          </a:p>
          <a:p>
            <a:pPr algn="just">
              <a:buFont typeface="Wingdings" panose="05000000000000000000" pitchFamily="2" charset="2"/>
              <a:buChar char="Ø"/>
            </a:pPr>
            <a:r>
              <a:rPr lang="ru-RU" sz="1700" b="1" dirty="0" smtClean="0">
                <a:solidFill>
                  <a:srgbClr val="0070C0"/>
                </a:solidFill>
              </a:rPr>
              <a:t>С развитием хирургии </a:t>
            </a:r>
            <a:r>
              <a:rPr lang="ru-RU" sz="1700" dirty="0" smtClean="0"/>
              <a:t>работа хирурга переросла в работу целого операционного блока, в состав которого начали привлекать ассистентов и анестезиологов, без помощи которых невозможно было проведение сложных хирургических операций. Для подготовки операционного блока, необходимых инструментов, медикаментов и перевязочного материала начали готовить отдельных специалистов из числа медицинских сестер, которые в итоге и стали операционными медсестрами. </a:t>
            </a:r>
            <a:endParaRPr lang="ru-RU" sz="1400" dirty="0"/>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3"/>
          <p:cNvSpPr>
            <a:spLocks noChangeArrowheads="1"/>
          </p:cNvSpPr>
          <p:nvPr/>
        </p:nvSpPr>
        <p:spPr bwMode="auto">
          <a:xfrm>
            <a:off x="0" y="18859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7169" y="228600"/>
            <a:ext cx="1914525"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60647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5270" y="389839"/>
            <a:ext cx="10515600" cy="1325563"/>
          </a:xfrm>
        </p:spPr>
        <p:txBody>
          <a:bodyPr>
            <a:normAutofit/>
          </a:bodyPr>
          <a:lstStyle/>
          <a:p>
            <a:r>
              <a:rPr lang="ru-RU" b="1" dirty="0">
                <a:solidFill>
                  <a:srgbClr val="C00000"/>
                </a:solidFill>
                <a:latin typeface="+mn-lt"/>
              </a:rPr>
              <a:t>Операционная медсестра – </a:t>
            </a:r>
            <a:r>
              <a:rPr lang="ru-RU" b="1" dirty="0" smtClean="0">
                <a:solidFill>
                  <a:srgbClr val="C00000"/>
                </a:solidFill>
                <a:latin typeface="+mn-lt"/>
              </a:rPr>
              <a:t/>
            </a:r>
            <a:br>
              <a:rPr lang="ru-RU" b="1" dirty="0" smtClean="0">
                <a:solidFill>
                  <a:srgbClr val="C00000"/>
                </a:solidFill>
                <a:latin typeface="+mn-lt"/>
              </a:rPr>
            </a:br>
            <a:r>
              <a:rPr lang="ru-RU" b="1" dirty="0" smtClean="0">
                <a:solidFill>
                  <a:srgbClr val="C00000"/>
                </a:solidFill>
                <a:latin typeface="+mn-lt"/>
              </a:rPr>
              <a:t>особая профессия!</a:t>
            </a:r>
            <a:endParaRPr lang="ru-RU" b="1" dirty="0">
              <a:solidFill>
                <a:srgbClr val="C00000"/>
              </a:solidFill>
              <a:latin typeface="+mn-lt"/>
            </a:endParaRPr>
          </a:p>
        </p:txBody>
      </p:sp>
      <p:sp>
        <p:nvSpPr>
          <p:cNvPr id="3" name="Объект 2"/>
          <p:cNvSpPr>
            <a:spLocks noGrp="1"/>
          </p:cNvSpPr>
          <p:nvPr>
            <p:ph idx="1"/>
          </p:nvPr>
        </p:nvSpPr>
        <p:spPr>
          <a:xfrm>
            <a:off x="838200" y="1825625"/>
            <a:ext cx="10515600" cy="4562818"/>
          </a:xfrm>
        </p:spPr>
        <p:txBody>
          <a:bodyPr>
            <a:normAutofit fontScale="25000" lnSpcReduction="20000"/>
          </a:bodyPr>
          <a:lstStyle/>
          <a:p>
            <a:pPr algn="just">
              <a:lnSpc>
                <a:spcPct val="120000"/>
              </a:lnSpc>
              <a:spcBef>
                <a:spcPts val="0"/>
              </a:spcBef>
              <a:buFont typeface="Wingdings" panose="05000000000000000000" pitchFamily="2" charset="2"/>
              <a:buChar char="Ø"/>
            </a:pPr>
            <a:r>
              <a:rPr lang="ru-RU" sz="5200" b="1" dirty="0" smtClean="0">
                <a:solidFill>
                  <a:srgbClr val="0070C0"/>
                </a:solidFill>
              </a:rPr>
              <a:t>Операционная медсестра </a:t>
            </a:r>
            <a:r>
              <a:rPr lang="ru-RU" sz="5200" dirty="0" smtClean="0"/>
              <a:t>– особая профессия. Без неё, как и без хирурга, невозможно проведение операции. Операционные медицинские сёстры выполняют громадную, но почти незаметную постороннему взгляду работу для того, чтобы врачи-хирурги, работающие в операционной, спасли человека. </a:t>
            </a:r>
          </a:p>
          <a:p>
            <a:pPr algn="just">
              <a:lnSpc>
                <a:spcPct val="120000"/>
              </a:lnSpc>
              <a:spcBef>
                <a:spcPts val="0"/>
              </a:spcBef>
            </a:pPr>
            <a:endParaRPr lang="ru-RU" sz="5200" dirty="0" smtClean="0"/>
          </a:p>
          <a:p>
            <a:pPr algn="just">
              <a:lnSpc>
                <a:spcPct val="120000"/>
              </a:lnSpc>
              <a:spcBef>
                <a:spcPts val="0"/>
              </a:spcBef>
              <a:buFont typeface="Wingdings" panose="05000000000000000000" pitchFamily="2" charset="2"/>
              <a:buChar char="Ø"/>
            </a:pPr>
            <a:r>
              <a:rPr lang="ru-RU" sz="5200" b="1" dirty="0" smtClean="0">
                <a:solidFill>
                  <a:srgbClr val="0070C0"/>
                </a:solidFill>
              </a:rPr>
              <a:t>Профессия операционной медсестры </a:t>
            </a:r>
            <a:r>
              <a:rPr lang="ru-RU" sz="5200" dirty="0" smtClean="0"/>
              <a:t>требует большой эмоциональной устойчивости, а также физической выносливости. Медсестра может отстоять вместе с хирургом по 8-10 часов у операционного стола. Во многом именно от действий сестры зависит безопасность пациента во время операции.</a:t>
            </a:r>
          </a:p>
          <a:p>
            <a:pPr algn="just">
              <a:lnSpc>
                <a:spcPct val="120000"/>
              </a:lnSpc>
              <a:spcBef>
                <a:spcPts val="0"/>
              </a:spcBef>
              <a:buFont typeface="Wingdings" panose="05000000000000000000" pitchFamily="2" charset="2"/>
              <a:buChar char="Ø"/>
            </a:pPr>
            <a:endParaRPr lang="ru-RU" sz="5200" dirty="0" smtClean="0"/>
          </a:p>
          <a:p>
            <a:pPr algn="just">
              <a:lnSpc>
                <a:spcPct val="120000"/>
              </a:lnSpc>
              <a:spcBef>
                <a:spcPts val="0"/>
              </a:spcBef>
              <a:buFont typeface="Wingdings" panose="05000000000000000000" pitchFamily="2" charset="2"/>
              <a:buChar char="Ø"/>
            </a:pPr>
            <a:r>
              <a:rPr lang="ru-RU" sz="5200" b="1" dirty="0" smtClean="0">
                <a:solidFill>
                  <a:srgbClr val="0070C0"/>
                </a:solidFill>
              </a:rPr>
              <a:t>Операционная медицинская сестра должна:</a:t>
            </a:r>
          </a:p>
          <a:p>
            <a:pPr algn="just">
              <a:lnSpc>
                <a:spcPct val="120000"/>
              </a:lnSpc>
              <a:spcBef>
                <a:spcPts val="0"/>
              </a:spcBef>
            </a:pPr>
            <a:r>
              <a:rPr lang="ru-RU" sz="5200" dirty="0" smtClean="0"/>
              <a:t>подготовить операционный блок;</a:t>
            </a:r>
          </a:p>
          <a:p>
            <a:pPr algn="just">
              <a:lnSpc>
                <a:spcPct val="120000"/>
              </a:lnSpc>
              <a:spcBef>
                <a:spcPts val="0"/>
              </a:spcBef>
            </a:pPr>
            <a:r>
              <a:rPr lang="ru-RU" sz="5200" dirty="0" smtClean="0"/>
              <a:t>подготовить хирургические инструменты, шовный и перевязочный материал, аппаратуру;</a:t>
            </a:r>
          </a:p>
          <a:p>
            <a:pPr algn="just">
              <a:lnSpc>
                <a:spcPct val="120000"/>
              </a:lnSpc>
              <a:spcBef>
                <a:spcPts val="0"/>
              </a:spcBef>
            </a:pPr>
            <a:r>
              <a:rPr lang="ru-RU" sz="5200" dirty="0" smtClean="0"/>
              <a:t>контролировать передвижение пациентов и врачей в стерильной зоне;</a:t>
            </a:r>
          </a:p>
          <a:p>
            <a:pPr algn="just">
              <a:lnSpc>
                <a:spcPct val="120000"/>
              </a:lnSpc>
              <a:spcBef>
                <a:spcPts val="0"/>
              </a:spcBef>
            </a:pPr>
            <a:r>
              <a:rPr lang="ru-RU" sz="5200" dirty="0" smtClean="0"/>
              <a:t>следить за соблюдением правил асептики и антисептики;</a:t>
            </a:r>
          </a:p>
          <a:p>
            <a:pPr algn="just">
              <a:lnSpc>
                <a:spcPct val="120000"/>
              </a:lnSpc>
              <a:spcBef>
                <a:spcPts val="0"/>
              </a:spcBef>
            </a:pPr>
            <a:r>
              <a:rPr lang="ru-RU" sz="5200" dirty="0" smtClean="0"/>
              <a:t>подготовить операционное поле;</a:t>
            </a:r>
          </a:p>
          <a:p>
            <a:pPr algn="just">
              <a:lnSpc>
                <a:spcPct val="120000"/>
              </a:lnSpc>
              <a:spcBef>
                <a:spcPts val="0"/>
              </a:spcBef>
            </a:pPr>
            <a:r>
              <a:rPr lang="ru-RU" sz="5200" dirty="0" smtClean="0"/>
              <a:t>во время хирургического вмешательства своевременно подать хирургу инструменты и материалы;</a:t>
            </a:r>
          </a:p>
          <a:p>
            <a:pPr algn="just">
              <a:lnSpc>
                <a:spcPct val="120000"/>
              </a:lnSpc>
              <a:spcBef>
                <a:spcPts val="0"/>
              </a:spcBef>
            </a:pPr>
            <a:r>
              <a:rPr lang="ru-RU" sz="5200" dirty="0" smtClean="0"/>
              <a:t>обеспечить пациенту уход после операции;</a:t>
            </a:r>
          </a:p>
          <a:p>
            <a:pPr algn="just">
              <a:lnSpc>
                <a:spcPct val="120000"/>
              </a:lnSpc>
              <a:spcBef>
                <a:spcPts val="0"/>
              </a:spcBef>
            </a:pPr>
            <a:r>
              <a:rPr lang="ru-RU" sz="5200" dirty="0" smtClean="0"/>
              <a:t>проконтролировать, чтобы биоматериалы, взятые для гистологического и бактериологического исследований, были отправлены в лабораторию;</a:t>
            </a:r>
          </a:p>
          <a:p>
            <a:pPr algn="just">
              <a:lnSpc>
                <a:spcPct val="120000"/>
              </a:lnSpc>
              <a:spcBef>
                <a:spcPts val="0"/>
              </a:spcBef>
            </a:pPr>
            <a:r>
              <a:rPr lang="ru-RU" sz="5200" dirty="0" smtClean="0"/>
              <a:t>провести ревизию инструментов и лекарств, всех материалов и аппаратуры, продезинфицировать и простерилизовать их.</a:t>
            </a:r>
          </a:p>
          <a:p>
            <a:pPr algn="just">
              <a:lnSpc>
                <a:spcPct val="120000"/>
              </a:lnSpc>
              <a:spcBef>
                <a:spcPts val="0"/>
              </a:spcBef>
            </a:pPr>
            <a:endParaRPr lang="ru-RU" sz="3300" dirty="0" smtClean="0"/>
          </a:p>
          <a:p>
            <a:pPr algn="just">
              <a:lnSpc>
                <a:spcPct val="120000"/>
              </a:lnSpc>
              <a:spcBef>
                <a:spcPts val="0"/>
              </a:spcBef>
              <a:buFont typeface="Wingdings" panose="05000000000000000000" pitchFamily="2" charset="2"/>
              <a:buChar char="Ø"/>
            </a:pPr>
            <a:r>
              <a:rPr lang="ru-RU" sz="5200" b="1" dirty="0" smtClean="0">
                <a:solidFill>
                  <a:srgbClr val="0070C0"/>
                </a:solidFill>
              </a:rPr>
              <a:t>Операционная медсестра </a:t>
            </a:r>
            <a:r>
              <a:rPr lang="ru-RU" sz="5200" dirty="0" smtClean="0"/>
              <a:t>– это железная самодисциплина, усвоение больших объемов информации, знание основ хирургии и хода каждой операции, готовность к любым нестандартным ситуациям и, безусловно, невероятная работоспособность. От ее профессионализма, выдержки и опыта успех дела зависит не меньше, чем от мастерства хирурга.</a:t>
            </a:r>
          </a:p>
          <a:p>
            <a:endParaRPr lang="ru-RU" sz="3300" dirty="0" smtClean="0"/>
          </a:p>
          <a:p>
            <a:endParaRPr lang="ru-RU" dirty="0" smtClean="0"/>
          </a:p>
          <a:p>
            <a:endParaRPr lang="ru-RU"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7169" y="228600"/>
            <a:ext cx="1914525"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7172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C00000"/>
                </a:solidFill>
                <a:latin typeface="+mn-lt"/>
              </a:rPr>
              <a:t>Традиции праздника</a:t>
            </a:r>
            <a:endParaRPr lang="ru-RU" dirty="0">
              <a:solidFill>
                <a:srgbClr val="C00000"/>
              </a:solidFill>
              <a:latin typeface="+mn-lt"/>
            </a:endParaRPr>
          </a:p>
        </p:txBody>
      </p:sp>
      <p:sp>
        <p:nvSpPr>
          <p:cNvPr id="3" name="Объект 2"/>
          <p:cNvSpPr>
            <a:spLocks noGrp="1"/>
          </p:cNvSpPr>
          <p:nvPr>
            <p:ph idx="1"/>
          </p:nvPr>
        </p:nvSpPr>
        <p:spPr/>
        <p:txBody>
          <a:bodyPr>
            <a:normAutofit fontScale="85000" lnSpcReduction="20000"/>
          </a:bodyPr>
          <a:lstStyle/>
          <a:p>
            <a:pPr algn="just">
              <a:lnSpc>
                <a:spcPct val="120000"/>
              </a:lnSpc>
              <a:spcBef>
                <a:spcPts val="0"/>
              </a:spcBef>
              <a:buFont typeface="Wingdings" panose="05000000000000000000" pitchFamily="2" charset="2"/>
              <a:buChar char="Ø"/>
            </a:pPr>
            <a:r>
              <a:rPr lang="ru-RU" sz="1700" dirty="0"/>
              <a:t> </a:t>
            </a:r>
            <a:r>
              <a:rPr lang="ru-RU" sz="1700" b="1" dirty="0">
                <a:solidFill>
                  <a:srgbClr val="0070C0"/>
                </a:solidFill>
              </a:rPr>
              <a:t>Традиционно</a:t>
            </a:r>
            <a:r>
              <a:rPr lang="ru-RU" sz="1700" dirty="0"/>
              <a:t> в медицинских учреждениях разных стран </a:t>
            </a:r>
            <a:r>
              <a:rPr lang="ru-RU" sz="1700" dirty="0" smtClean="0"/>
              <a:t>в </a:t>
            </a:r>
            <a:r>
              <a:rPr lang="ru-RU" sz="1700" dirty="0"/>
              <a:t>этот день </a:t>
            </a:r>
            <a:r>
              <a:rPr lang="ru-RU" sz="1700" dirty="0" smtClean="0"/>
              <a:t>проводятся </a:t>
            </a:r>
            <a:r>
              <a:rPr lang="ru-RU" sz="1700" dirty="0"/>
              <a:t>торжественные мероприятия, посвященные операционным медсестрам. Это могут быть конференции, семинары, церемонии награждения и другие мероприятия, на которых отмечаются достижения и вклад этой профессиональной группы</a:t>
            </a:r>
            <a:r>
              <a:rPr lang="ru-RU" sz="1700" dirty="0" smtClean="0"/>
              <a:t>.</a:t>
            </a:r>
          </a:p>
          <a:p>
            <a:pPr algn="just">
              <a:lnSpc>
                <a:spcPct val="120000"/>
              </a:lnSpc>
              <a:spcBef>
                <a:spcPts val="0"/>
              </a:spcBef>
              <a:buFont typeface="Wingdings" panose="05000000000000000000" pitchFamily="2" charset="2"/>
              <a:buChar char="Ø"/>
            </a:pPr>
            <a:endParaRPr lang="ru-RU" sz="1700" dirty="0" smtClean="0"/>
          </a:p>
          <a:p>
            <a:pPr algn="just">
              <a:lnSpc>
                <a:spcPct val="120000"/>
              </a:lnSpc>
              <a:spcBef>
                <a:spcPts val="0"/>
              </a:spcBef>
              <a:buFont typeface="Wingdings" panose="05000000000000000000" pitchFamily="2" charset="2"/>
              <a:buChar char="Ø"/>
            </a:pPr>
            <a:r>
              <a:rPr lang="ru-RU" sz="1700" b="1" dirty="0">
                <a:solidFill>
                  <a:srgbClr val="0070C0"/>
                </a:solidFill>
              </a:rPr>
              <a:t>В рамках празднования </a:t>
            </a:r>
            <a:r>
              <a:rPr lang="ru-RU" sz="1700" dirty="0"/>
              <a:t>проводятся обучающие мероприятия, направленные на повышение квалификации и обмен опытом. Это может включать в себя лекции, мастер-классы и семинары по актуальным темам в области хирургической медицины</a:t>
            </a:r>
            <a:r>
              <a:rPr lang="ru-RU" sz="1700" dirty="0" smtClean="0"/>
              <a:t>.</a:t>
            </a:r>
          </a:p>
          <a:p>
            <a:pPr marL="0" indent="0" algn="just">
              <a:lnSpc>
                <a:spcPct val="120000"/>
              </a:lnSpc>
              <a:spcBef>
                <a:spcPts val="0"/>
              </a:spcBef>
              <a:buNone/>
            </a:pPr>
            <a:endParaRPr lang="ru-RU" sz="1700" dirty="0"/>
          </a:p>
          <a:p>
            <a:pPr algn="just">
              <a:lnSpc>
                <a:spcPct val="120000"/>
              </a:lnSpc>
              <a:spcBef>
                <a:spcPts val="0"/>
              </a:spcBef>
              <a:buFont typeface="Wingdings" panose="05000000000000000000" pitchFamily="2" charset="2"/>
              <a:buChar char="Ø"/>
            </a:pPr>
            <a:r>
              <a:rPr lang="ru-RU" sz="1700" b="1" dirty="0" smtClean="0">
                <a:solidFill>
                  <a:srgbClr val="0070C0"/>
                </a:solidFill>
              </a:rPr>
              <a:t>В </a:t>
            </a:r>
            <a:r>
              <a:rPr lang="ru-RU" sz="1700" b="1" dirty="0">
                <a:solidFill>
                  <a:srgbClr val="0070C0"/>
                </a:solidFill>
              </a:rPr>
              <a:t>ряде случаев </a:t>
            </a:r>
            <a:r>
              <a:rPr lang="ru-RU" sz="1700" dirty="0"/>
              <a:t>руководство медицинских учреждений вручает операционным медсёстрам подарки и премии. </a:t>
            </a:r>
            <a:endParaRPr lang="ru-RU" sz="1700" dirty="0" smtClean="0"/>
          </a:p>
          <a:p>
            <a:pPr marL="0" indent="0" algn="just">
              <a:lnSpc>
                <a:spcPct val="120000"/>
              </a:lnSpc>
              <a:spcBef>
                <a:spcPts val="0"/>
              </a:spcBef>
              <a:buNone/>
            </a:pPr>
            <a:endParaRPr lang="ru-RU" sz="1700" dirty="0" smtClean="0"/>
          </a:p>
          <a:p>
            <a:pPr algn="just">
              <a:lnSpc>
                <a:spcPct val="120000"/>
              </a:lnSpc>
              <a:spcBef>
                <a:spcPts val="0"/>
              </a:spcBef>
              <a:buFont typeface="Wingdings" panose="05000000000000000000" pitchFamily="2" charset="2"/>
              <a:buChar char="Ø"/>
            </a:pPr>
            <a:r>
              <a:rPr lang="ru-RU" sz="1700" b="1" dirty="0" smtClean="0">
                <a:solidFill>
                  <a:srgbClr val="0070C0"/>
                </a:solidFill>
              </a:rPr>
              <a:t>В </a:t>
            </a:r>
            <a:r>
              <a:rPr lang="ru-RU" sz="1700" b="1" dirty="0">
                <a:solidFill>
                  <a:srgbClr val="0070C0"/>
                </a:solidFill>
              </a:rPr>
              <a:t>2015 году </a:t>
            </a:r>
            <a:r>
              <a:rPr lang="ru-RU" sz="1700" dirty="0"/>
              <a:t>австралийская компания медицинского оборудования </a:t>
            </a:r>
            <a:r>
              <a:rPr lang="ru-RU" sz="1700" b="1" dirty="0">
                <a:solidFill>
                  <a:srgbClr val="0070C0"/>
                </a:solidFill>
              </a:rPr>
              <a:t>«Ansell» учредила премию «Ansell Cares® H.E.R.O. Service Award»</a:t>
            </a:r>
            <a:r>
              <a:rPr lang="ru-RU" sz="1700" dirty="0"/>
              <a:t> для европейских </a:t>
            </a:r>
            <a:r>
              <a:rPr lang="ru-RU" sz="1700" dirty="0" smtClean="0"/>
              <a:t>операционных </a:t>
            </a:r>
            <a:r>
              <a:rPr lang="ru-RU" sz="1700" dirty="0"/>
              <a:t>медсестёр. Больницы из 20 стран выдвинули своих участников, всего 150 сотрудниц. Путём голосования было выбрано 5 лучших работников, которые получили премию H.E.R.O. Вот имена и фамилии победительниц:</a:t>
            </a:r>
          </a:p>
          <a:p>
            <a:pPr algn="just">
              <a:lnSpc>
                <a:spcPct val="120000"/>
              </a:lnSpc>
              <a:spcBef>
                <a:spcPts val="0"/>
              </a:spcBef>
            </a:pPr>
            <a:r>
              <a:rPr lang="ru-RU" sz="1700" dirty="0" smtClean="0"/>
              <a:t>Илькнур </a:t>
            </a:r>
            <a:r>
              <a:rPr lang="ru-RU" sz="1700" dirty="0"/>
              <a:t>Яйла – Турция;</a:t>
            </a:r>
          </a:p>
          <a:p>
            <a:pPr algn="just">
              <a:lnSpc>
                <a:spcPct val="120000"/>
              </a:lnSpc>
              <a:spcBef>
                <a:spcPts val="0"/>
              </a:spcBef>
            </a:pPr>
            <a:r>
              <a:rPr lang="ru-RU" sz="1700" dirty="0"/>
              <a:t>Ирина Лампинен – Эстония;</a:t>
            </a:r>
          </a:p>
          <a:p>
            <a:pPr algn="just">
              <a:lnSpc>
                <a:spcPct val="120000"/>
              </a:lnSpc>
              <a:spcBef>
                <a:spcPts val="0"/>
              </a:spcBef>
            </a:pPr>
            <a:r>
              <a:rPr lang="ru-RU" sz="1700" dirty="0"/>
              <a:t>Матея Старе – Словения;</a:t>
            </a:r>
          </a:p>
          <a:p>
            <a:pPr algn="just">
              <a:lnSpc>
                <a:spcPct val="120000"/>
              </a:lnSpc>
              <a:spcBef>
                <a:spcPts val="0"/>
              </a:spcBef>
            </a:pPr>
            <a:r>
              <a:rPr lang="ru-RU" sz="1700" dirty="0"/>
              <a:t>Сандра Мортон – Ирландия;</a:t>
            </a:r>
          </a:p>
          <a:p>
            <a:pPr algn="just">
              <a:lnSpc>
                <a:spcPct val="120000"/>
              </a:lnSpc>
              <a:spcBef>
                <a:spcPts val="0"/>
              </a:spcBef>
            </a:pPr>
            <a:r>
              <a:rPr lang="ru-RU" sz="1700" dirty="0"/>
              <a:t>Энрике Косме Перейра – Испания.</a:t>
            </a:r>
          </a:p>
          <a:p>
            <a:pPr marL="0" indent="0" algn="just">
              <a:lnSpc>
                <a:spcPct val="120000"/>
              </a:lnSpc>
              <a:spcBef>
                <a:spcPts val="0"/>
              </a:spcBef>
              <a:buNone/>
            </a:pPr>
            <a:r>
              <a:rPr lang="ru-RU" sz="1700" dirty="0"/>
              <a:t>Помимо награды, медсёстрам было дано право выбрать один из фондов поддержки хирургии, куда компания «Ansell» отправит пожертвование в размере 2500 €. </a:t>
            </a:r>
            <a:endParaRPr lang="ru-RU" sz="1700" dirty="0" smtClean="0"/>
          </a:p>
          <a:p>
            <a:pPr marL="0" indent="0" algn="just">
              <a:lnSpc>
                <a:spcPct val="120000"/>
              </a:lnSpc>
              <a:spcBef>
                <a:spcPts val="0"/>
              </a:spcBef>
              <a:buNone/>
            </a:pPr>
            <a:endParaRPr lang="ru-RU" sz="4300" dirty="0" smtClean="0">
              <a:solidFill>
                <a:srgbClr val="7030A0"/>
              </a:solidFill>
              <a:ea typeface="Times New Roman"/>
              <a:cs typeface="Times New Roman"/>
            </a:endParaRPr>
          </a:p>
          <a:p>
            <a:endParaRPr lang="ru-RU"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7169" y="228600"/>
            <a:ext cx="1914525"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93300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510405"/>
            <a:ext cx="10515600" cy="1256612"/>
          </a:xfrm>
        </p:spPr>
        <p:txBody>
          <a:bodyPr>
            <a:normAutofit/>
          </a:bodyPr>
          <a:lstStyle/>
          <a:p>
            <a:r>
              <a:rPr lang="ru-RU" sz="4000" b="1" dirty="0" smtClean="0">
                <a:solidFill>
                  <a:srgbClr val="C00000"/>
                </a:solidFill>
                <a:latin typeface="+mn-lt"/>
              </a:rPr>
              <a:t>Необычные случаи из хирургической практики                                   </a:t>
            </a:r>
            <a:endParaRPr lang="ru-RU" sz="4000" b="1" dirty="0">
              <a:solidFill>
                <a:srgbClr val="C00000"/>
              </a:solidFill>
              <a:latin typeface="+mn-lt"/>
            </a:endParaRPr>
          </a:p>
        </p:txBody>
      </p:sp>
      <p:sp>
        <p:nvSpPr>
          <p:cNvPr id="3" name="Объект 2"/>
          <p:cNvSpPr>
            <a:spLocks noGrp="1"/>
          </p:cNvSpPr>
          <p:nvPr>
            <p:ph idx="1"/>
          </p:nvPr>
        </p:nvSpPr>
        <p:spPr>
          <a:xfrm>
            <a:off x="825843" y="1680519"/>
            <a:ext cx="10515600" cy="5016843"/>
          </a:xfrm>
        </p:spPr>
        <p:txBody>
          <a:bodyPr>
            <a:noAutofit/>
          </a:bodyPr>
          <a:lstStyle/>
          <a:p>
            <a:pPr algn="just">
              <a:lnSpc>
                <a:spcPct val="100000"/>
              </a:lnSpc>
              <a:spcBef>
                <a:spcPts val="0"/>
              </a:spcBef>
              <a:buFont typeface="Wingdings" panose="05000000000000000000" pitchFamily="2" charset="2"/>
              <a:buChar char="Ø"/>
            </a:pPr>
            <a:r>
              <a:rPr lang="ru-RU" sz="1200" b="1" dirty="0" smtClean="0">
                <a:solidFill>
                  <a:srgbClr val="0070C0"/>
                </a:solidFill>
              </a:rPr>
              <a:t>Линии </a:t>
            </a:r>
            <a:r>
              <a:rPr lang="ru-RU" sz="1200" b="1" dirty="0">
                <a:solidFill>
                  <a:srgbClr val="0070C0"/>
                </a:solidFill>
              </a:rPr>
              <a:t>судьбы</a:t>
            </a:r>
          </a:p>
          <a:p>
            <a:pPr marL="0" indent="0" algn="just">
              <a:lnSpc>
                <a:spcPct val="100000"/>
              </a:lnSpc>
              <a:spcBef>
                <a:spcPts val="0"/>
              </a:spcBef>
              <a:buNone/>
            </a:pPr>
            <a:r>
              <a:rPr lang="ru-RU" sz="1200" dirty="0" smtClean="0"/>
              <a:t>В </a:t>
            </a:r>
            <a:r>
              <a:rPr lang="ru-RU" sz="1200" dirty="0"/>
              <a:t>последнее время в Японии набирает популярность операция по изменению линий на ладони. Большинство пациентов были недовольны своей судьбой, поэтому решались на хирургическое вмешательство, которое, по их мнению, повлияло бы на их дальнейшую жизнь. Доктора утверждают, что такая операция занимает не более 15 минут. Мужчины чаще всего меняют линии, которые отвечают за финансовое благополучие, а женщины — те, от которых зависит успех в личной жизни.</a:t>
            </a:r>
          </a:p>
          <a:p>
            <a:pPr marL="0" indent="0" algn="just">
              <a:lnSpc>
                <a:spcPct val="100000"/>
              </a:lnSpc>
              <a:spcBef>
                <a:spcPts val="0"/>
              </a:spcBef>
              <a:buNone/>
            </a:pPr>
            <a:endParaRPr lang="ru-RU" sz="1200" dirty="0"/>
          </a:p>
          <a:p>
            <a:pPr algn="just">
              <a:lnSpc>
                <a:spcPct val="100000"/>
              </a:lnSpc>
              <a:spcBef>
                <a:spcPts val="0"/>
              </a:spcBef>
              <a:buFont typeface="Wingdings" panose="05000000000000000000" pitchFamily="2" charset="2"/>
              <a:buChar char="Ø"/>
            </a:pPr>
            <a:r>
              <a:rPr lang="ru-RU" sz="1200" b="1" dirty="0">
                <a:solidFill>
                  <a:srgbClr val="0070C0"/>
                </a:solidFill>
              </a:rPr>
              <a:t>Карандаш в мозге</a:t>
            </a:r>
          </a:p>
          <a:p>
            <a:pPr marL="0" indent="0" algn="just">
              <a:lnSpc>
                <a:spcPct val="100000"/>
              </a:lnSpc>
              <a:spcBef>
                <a:spcPts val="0"/>
              </a:spcBef>
              <a:buNone/>
            </a:pPr>
            <a:r>
              <a:rPr lang="ru-RU" sz="1200" dirty="0" smtClean="0"/>
              <a:t>В </a:t>
            </a:r>
            <a:r>
              <a:rPr lang="ru-RU" sz="1200" dirty="0"/>
              <a:t>хирургической практике </a:t>
            </a:r>
            <a:r>
              <a:rPr lang="ru-RU" sz="1200" dirty="0" smtClean="0"/>
              <a:t>было </a:t>
            </a:r>
            <a:r>
              <a:rPr lang="ru-RU" sz="1200" dirty="0"/>
              <a:t>несколько случаев, когда в голову пациентов попадал карандаш. Один из этих случаев произошел в Афганистане, когда молодой человек пришел в больницу с жалобами на головные боли и ухудшившееся зрение. Медики сделали снимки: оказалось, что мозг и правую глазницу задевал карандаш длиной целых 10 сантиметров</a:t>
            </a:r>
            <a:r>
              <a:rPr lang="ru-RU" sz="1200" dirty="0" smtClean="0"/>
              <a:t>.  </a:t>
            </a:r>
            <a:r>
              <a:rPr lang="ru-RU" sz="1200" dirty="0"/>
              <a:t>К счастью, </a:t>
            </a:r>
            <a:r>
              <a:rPr lang="ru-RU" sz="1200" dirty="0" smtClean="0"/>
              <a:t>все закончилось </a:t>
            </a:r>
            <a:r>
              <a:rPr lang="ru-RU" sz="1200" dirty="0"/>
              <a:t>благополучно</a:t>
            </a:r>
            <a:r>
              <a:rPr lang="ru-RU" sz="1200" dirty="0" smtClean="0"/>
              <a:t>.</a:t>
            </a:r>
          </a:p>
          <a:p>
            <a:pPr marL="0" indent="0" algn="just">
              <a:lnSpc>
                <a:spcPct val="100000"/>
              </a:lnSpc>
              <a:spcBef>
                <a:spcPts val="0"/>
              </a:spcBef>
              <a:buNone/>
            </a:pPr>
            <a:endParaRPr lang="ru-RU" sz="1200" dirty="0" smtClean="0"/>
          </a:p>
          <a:p>
            <a:pPr algn="just">
              <a:lnSpc>
                <a:spcPct val="100000"/>
              </a:lnSpc>
              <a:spcBef>
                <a:spcPts val="0"/>
              </a:spcBef>
              <a:buFont typeface="Wingdings" panose="05000000000000000000" pitchFamily="2" charset="2"/>
              <a:buChar char="Ø"/>
            </a:pPr>
            <a:r>
              <a:rPr lang="ru-RU" sz="1200" b="1" dirty="0" smtClean="0">
                <a:solidFill>
                  <a:srgbClr val="0070C0"/>
                </a:solidFill>
              </a:rPr>
              <a:t>Операция </a:t>
            </a:r>
            <a:r>
              <a:rPr lang="ru-RU" sz="1200" b="1" dirty="0">
                <a:solidFill>
                  <a:srgbClr val="0070C0"/>
                </a:solidFill>
              </a:rPr>
              <a:t>на самом себе</a:t>
            </a:r>
          </a:p>
          <a:p>
            <a:pPr marL="0" indent="0" algn="just">
              <a:lnSpc>
                <a:spcPct val="100000"/>
              </a:lnSpc>
              <a:spcBef>
                <a:spcPts val="0"/>
              </a:spcBef>
              <a:buNone/>
            </a:pPr>
            <a:r>
              <a:rPr lang="ru-RU" sz="1200" dirty="0" smtClean="0"/>
              <a:t>Эван </a:t>
            </a:r>
            <a:r>
              <a:rPr lang="ru-RU" sz="1200" dirty="0"/>
              <a:t>Клейн еще в далеком 1921 году решил провести эксперимент и сделать операцию по удалению собственного аппендикса. Хирург использовал местную анестезию, сделал операцию и сам зашил себя обратно. Рядом с Клейном дежурили врачи и медсестры, которые отмечают, что он смеялся и шутил во время операции. Чуть позже подобное пришлось сделать Леониду Розгову, который сам удалил себе аппендикс, поскольку заболел в одиночестве, в Антарктиде, и оперировать его было попросту некому.</a:t>
            </a:r>
          </a:p>
          <a:p>
            <a:pPr marL="0" indent="0" algn="just">
              <a:lnSpc>
                <a:spcPct val="100000"/>
              </a:lnSpc>
              <a:spcBef>
                <a:spcPts val="0"/>
              </a:spcBef>
              <a:buNone/>
            </a:pPr>
            <a:endParaRPr lang="ru-RU" sz="1200" dirty="0"/>
          </a:p>
          <a:p>
            <a:pPr algn="just">
              <a:lnSpc>
                <a:spcPct val="100000"/>
              </a:lnSpc>
              <a:spcBef>
                <a:spcPts val="0"/>
              </a:spcBef>
              <a:buFont typeface="Wingdings" panose="05000000000000000000" pitchFamily="2" charset="2"/>
              <a:buChar char="Ø"/>
            </a:pPr>
            <a:r>
              <a:rPr lang="ru-RU" sz="1200" b="1" dirty="0">
                <a:solidFill>
                  <a:srgbClr val="0070C0"/>
                </a:solidFill>
              </a:rPr>
              <a:t>Самая долгая операция</a:t>
            </a:r>
          </a:p>
          <a:p>
            <a:pPr marL="0" indent="0" algn="just">
              <a:lnSpc>
                <a:spcPct val="100000"/>
              </a:lnSpc>
              <a:spcBef>
                <a:spcPts val="0"/>
              </a:spcBef>
              <a:buNone/>
            </a:pPr>
            <a:r>
              <a:rPr lang="ru-RU" sz="1200" dirty="0" smtClean="0"/>
              <a:t>Самая </a:t>
            </a:r>
            <a:r>
              <a:rPr lang="ru-RU" sz="1200" dirty="0"/>
              <a:t>длительная операция в истории медицины продолжалась 96 часов. Врачи удаляли кисту американской женщине. Такая продолжительность была связана с особенной осторожностью хирургов, поскольку любое неверное движение могло спровоцировать скачок давления. За эти четыре дня пациентка похудела почти на сто килограмм.</a:t>
            </a:r>
          </a:p>
          <a:p>
            <a:pPr marL="0" indent="0" algn="just">
              <a:lnSpc>
                <a:spcPct val="100000"/>
              </a:lnSpc>
              <a:spcBef>
                <a:spcPts val="0"/>
              </a:spcBef>
              <a:buNone/>
            </a:pPr>
            <a:endParaRPr lang="ru-RU" sz="1200" dirty="0"/>
          </a:p>
          <a:p>
            <a:pPr algn="just">
              <a:lnSpc>
                <a:spcPct val="100000"/>
              </a:lnSpc>
              <a:spcBef>
                <a:spcPts val="0"/>
              </a:spcBef>
              <a:buFont typeface="Wingdings" panose="05000000000000000000" pitchFamily="2" charset="2"/>
              <a:buChar char="Ø"/>
            </a:pPr>
            <a:r>
              <a:rPr lang="ru-RU" sz="1200" b="1" dirty="0">
                <a:solidFill>
                  <a:srgbClr val="0070C0"/>
                </a:solidFill>
              </a:rPr>
              <a:t>Все эти необычные операции </a:t>
            </a:r>
            <a:r>
              <a:rPr lang="ru-RU" sz="1200" dirty="0"/>
              <a:t>невозможно было бы провести без профессионализма операционных медсестер, которые принимали активное участие в процессе.</a:t>
            </a:r>
          </a:p>
          <a:p>
            <a:pPr marL="0" indent="0" algn="just">
              <a:lnSpc>
                <a:spcPct val="100000"/>
              </a:lnSpc>
              <a:spcBef>
                <a:spcPts val="0"/>
              </a:spcBef>
              <a:buNone/>
            </a:pPr>
            <a:endParaRPr lang="ru-RU" sz="1600" dirty="0"/>
          </a:p>
          <a:p>
            <a:pPr marL="0" indent="0" algn="just">
              <a:lnSpc>
                <a:spcPct val="100000"/>
              </a:lnSpc>
              <a:spcBef>
                <a:spcPts val="0"/>
              </a:spcBef>
              <a:buNone/>
            </a:pPr>
            <a:endParaRPr lang="ru-RU" sz="1600" dirty="0"/>
          </a:p>
          <a:p>
            <a:pPr marL="0" indent="0" algn="just">
              <a:lnSpc>
                <a:spcPct val="100000"/>
              </a:lnSpc>
              <a:spcBef>
                <a:spcPts val="0"/>
              </a:spcBef>
              <a:buNone/>
            </a:pPr>
            <a:endParaRPr lang="ru-RU" sz="1600"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7169" y="228600"/>
            <a:ext cx="1914525"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658803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0556" y="204488"/>
            <a:ext cx="10515600" cy="1325563"/>
          </a:xfrm>
        </p:spPr>
        <p:txBody>
          <a:bodyPr>
            <a:noAutofit/>
          </a:bodyPr>
          <a:lstStyle/>
          <a:p>
            <a:r>
              <a:rPr lang="ru-RU" sz="3600" b="1" dirty="0" smtClean="0">
                <a:solidFill>
                  <a:srgbClr val="C00000"/>
                </a:solidFill>
                <a:latin typeface="+mn-lt"/>
              </a:rPr>
              <a:t>Список литературы </a:t>
            </a:r>
            <a:r>
              <a:rPr lang="ru-RU" sz="3600" b="1" dirty="0" smtClean="0">
                <a:solidFill>
                  <a:srgbClr val="C00000"/>
                </a:solidFill>
                <a:latin typeface="+mn-lt"/>
              </a:rPr>
              <a:t>для операционных медицинских сестер, </a:t>
            </a:r>
            <a:r>
              <a:rPr lang="ru-RU" sz="3600" b="1" dirty="0" smtClean="0">
                <a:solidFill>
                  <a:srgbClr val="C00000"/>
                </a:solidFill>
                <a:latin typeface="+mn-lt"/>
              </a:rPr>
              <a:t>находящейся в фонде библиотеки ГООАУ ДПО « МОЦПК СЗ»</a:t>
            </a:r>
            <a:endParaRPr lang="ru-RU" sz="3600" b="1" dirty="0">
              <a:solidFill>
                <a:srgbClr val="C00000"/>
              </a:solidFill>
              <a:latin typeface="+mn-lt"/>
            </a:endParaRPr>
          </a:p>
        </p:txBody>
      </p:sp>
      <p:sp>
        <p:nvSpPr>
          <p:cNvPr id="3" name="Объект 2"/>
          <p:cNvSpPr>
            <a:spLocks noGrp="1"/>
          </p:cNvSpPr>
          <p:nvPr>
            <p:ph idx="1"/>
          </p:nvPr>
        </p:nvSpPr>
        <p:spPr>
          <a:xfrm>
            <a:off x="838200" y="1445741"/>
            <a:ext cx="10515600" cy="4731222"/>
          </a:xfrm>
        </p:spPr>
        <p:txBody>
          <a:bodyPr>
            <a:normAutofit fontScale="25000" lnSpcReduction="20000"/>
          </a:bodyPr>
          <a:lstStyle/>
          <a:p>
            <a:endParaRPr lang="ru-RU" dirty="0" smtClean="0"/>
          </a:p>
          <a:p>
            <a:pPr algn="just">
              <a:lnSpc>
                <a:spcPct val="120000"/>
              </a:lnSpc>
              <a:spcBef>
                <a:spcPts val="0"/>
              </a:spcBef>
              <a:buFont typeface="Wingdings" panose="05000000000000000000" pitchFamily="2" charset="2"/>
              <a:buChar char="Ø"/>
            </a:pPr>
            <a:endParaRPr lang="ru-RU" sz="5600" dirty="0" smtClean="0"/>
          </a:p>
          <a:p>
            <a:pPr algn="just">
              <a:lnSpc>
                <a:spcPct val="120000"/>
              </a:lnSpc>
              <a:spcBef>
                <a:spcPts val="0"/>
              </a:spcBef>
              <a:buFont typeface="Wingdings" panose="05000000000000000000" pitchFamily="2" charset="2"/>
              <a:buChar char="Ø"/>
            </a:pPr>
            <a:endParaRPr lang="ru-RU" sz="5600" dirty="0"/>
          </a:p>
          <a:p>
            <a:pPr algn="just">
              <a:lnSpc>
                <a:spcPct val="120000"/>
              </a:lnSpc>
              <a:spcBef>
                <a:spcPts val="0"/>
              </a:spcBef>
              <a:buFont typeface="Wingdings" panose="05000000000000000000" pitchFamily="2" charset="2"/>
              <a:buChar char="Ø"/>
            </a:pPr>
            <a:r>
              <a:rPr lang="ru-RU" sz="5600" dirty="0" smtClean="0"/>
              <a:t>Сестринское </a:t>
            </a:r>
            <a:r>
              <a:rPr lang="ru-RU" sz="5600" dirty="0"/>
              <a:t>дело в хирургии : учебник и практикум для среднего профессионального образования / Т. И. Оконенко, Г. И. Чуваков. — 2-е изд., испр. и доп. — </a:t>
            </a:r>
            <a:r>
              <a:rPr lang="ru-RU" sz="5600" dirty="0" smtClean="0"/>
              <a:t>М: Юрайт</a:t>
            </a:r>
            <a:r>
              <a:rPr lang="ru-RU" sz="5600" dirty="0"/>
              <a:t>, 2024. – электронная версия</a:t>
            </a:r>
          </a:p>
          <a:p>
            <a:pPr algn="just">
              <a:lnSpc>
                <a:spcPct val="120000"/>
              </a:lnSpc>
              <a:spcBef>
                <a:spcPts val="0"/>
              </a:spcBef>
              <a:buFont typeface="Wingdings" panose="05000000000000000000" pitchFamily="2" charset="2"/>
              <a:buChar char="Ø"/>
            </a:pPr>
            <a:r>
              <a:rPr lang="ru-RU" sz="5600" dirty="0" smtClean="0"/>
              <a:t>Сборник </a:t>
            </a:r>
            <a:r>
              <a:rPr lang="ru-RU" sz="5600" dirty="0"/>
              <a:t>материалов для операционной и перевязочной медицинской сестры: методические </a:t>
            </a:r>
            <a:r>
              <a:rPr lang="ru-RU" sz="5600" dirty="0" smtClean="0"/>
              <a:t>рекомендации</a:t>
            </a:r>
            <a:r>
              <a:rPr lang="ru-RU" sz="5600" dirty="0"/>
              <a:t>. </a:t>
            </a:r>
            <a:r>
              <a:rPr lang="ru-RU" sz="5600" dirty="0" err="1"/>
              <a:t>Общерос.обществ.орг</a:t>
            </a:r>
            <a:r>
              <a:rPr lang="ru-RU" sz="5600" dirty="0"/>
              <a:t>. «Ассоциация медицинских </a:t>
            </a:r>
            <a:r>
              <a:rPr lang="ru-RU" sz="5600" dirty="0" smtClean="0"/>
              <a:t>сестер»</a:t>
            </a:r>
            <a:r>
              <a:rPr lang="ru-RU" sz="5600" dirty="0" smtClean="0">
                <a:latin typeface="Times New Roman"/>
                <a:ea typeface="Calibri"/>
              </a:rPr>
              <a:t>. </a:t>
            </a:r>
            <a:r>
              <a:rPr lang="ru-RU" sz="5600" dirty="0"/>
              <a:t>— Ростов н/Д: </a:t>
            </a:r>
            <a:r>
              <a:rPr lang="ru-RU" sz="5600" dirty="0" smtClean="0"/>
              <a:t>Феникс,  </a:t>
            </a:r>
            <a:r>
              <a:rPr lang="ru-RU" sz="5600" dirty="0" smtClean="0"/>
              <a:t>2013</a:t>
            </a:r>
            <a:endParaRPr lang="ru-RU" sz="5600" dirty="0" smtClean="0"/>
          </a:p>
          <a:p>
            <a:pPr algn="just">
              <a:lnSpc>
                <a:spcPct val="120000"/>
              </a:lnSpc>
              <a:spcBef>
                <a:spcPts val="0"/>
              </a:spcBef>
              <a:buFont typeface="Wingdings" panose="05000000000000000000" pitchFamily="2" charset="2"/>
              <a:buChar char="Ø"/>
            </a:pPr>
            <a:r>
              <a:rPr lang="ru-RU" sz="5600" dirty="0"/>
              <a:t>Сестринское дело в хирургии: учебное пособие. Стецюк В.Г. </a:t>
            </a:r>
            <a:r>
              <a:rPr lang="ru-RU" sz="5600" dirty="0" smtClean="0"/>
              <a:t> </a:t>
            </a:r>
            <a:r>
              <a:rPr lang="ru-RU" sz="5600" dirty="0"/>
              <a:t>- М.: </a:t>
            </a:r>
            <a:r>
              <a:rPr lang="ru-RU" sz="5600" dirty="0" smtClean="0"/>
              <a:t>ГЭОТАР-Медиа</a:t>
            </a:r>
            <a:r>
              <a:rPr lang="ru-RU" sz="5600" dirty="0" smtClean="0"/>
              <a:t>,  2012</a:t>
            </a:r>
          </a:p>
          <a:p>
            <a:pPr algn="just">
              <a:lnSpc>
                <a:spcPct val="120000"/>
              </a:lnSpc>
              <a:spcBef>
                <a:spcPts val="0"/>
              </a:spcBef>
              <a:buFont typeface="Wingdings" panose="05000000000000000000" pitchFamily="2" charset="2"/>
              <a:buChar char="Ø"/>
            </a:pPr>
            <a:r>
              <a:rPr lang="ru-RU" sz="5600" dirty="0"/>
              <a:t>Сестринское дело в хирургии: учебное пособие. под. ред. Заривчацкого М.Ф</a:t>
            </a:r>
            <a:r>
              <a:rPr lang="ru-RU" sz="5600" dirty="0" smtClean="0"/>
              <a:t>. </a:t>
            </a:r>
            <a:r>
              <a:rPr lang="ru-RU" sz="5600" dirty="0"/>
              <a:t>- Ростов н/Д: </a:t>
            </a:r>
            <a:r>
              <a:rPr lang="ru-RU" sz="5600" dirty="0" smtClean="0"/>
              <a:t>Феникс, 2007</a:t>
            </a:r>
            <a:endParaRPr lang="ru-RU" sz="5600" dirty="0"/>
          </a:p>
          <a:p>
            <a:pPr algn="just">
              <a:lnSpc>
                <a:spcPct val="120000"/>
              </a:lnSpc>
              <a:spcBef>
                <a:spcPts val="0"/>
              </a:spcBef>
              <a:buFont typeface="Wingdings" panose="05000000000000000000" pitchFamily="2" charset="2"/>
              <a:buChar char="Ø"/>
            </a:pPr>
            <a:r>
              <a:rPr lang="ru-RU" sz="5600" dirty="0" smtClean="0"/>
              <a:t>Как </a:t>
            </a:r>
            <a:r>
              <a:rPr lang="ru-RU" sz="5600" dirty="0"/>
              <a:t>подготовить эндохирургическую операционную. Инструкция для </a:t>
            </a:r>
            <a:r>
              <a:rPr lang="ru-RU" sz="5600" dirty="0" smtClean="0"/>
              <a:t>медсестры. Полковникова О. </a:t>
            </a:r>
            <a:r>
              <a:rPr lang="ru-RU" sz="5600" dirty="0"/>
              <a:t>// </a:t>
            </a:r>
            <a:r>
              <a:rPr lang="ru-RU" sz="5600" dirty="0">
                <a:ea typeface="Calibri"/>
              </a:rPr>
              <a:t>Главная медицинская сестра</a:t>
            </a:r>
            <a:r>
              <a:rPr lang="ru-RU" sz="5600" dirty="0"/>
              <a:t>. – 2022 – № </a:t>
            </a:r>
            <a:r>
              <a:rPr lang="ru-RU" sz="5600" dirty="0" smtClean="0"/>
              <a:t>5 </a:t>
            </a:r>
            <a:r>
              <a:rPr lang="ru-RU" sz="5600" dirty="0"/>
              <a:t>– электронная версия</a:t>
            </a:r>
          </a:p>
          <a:p>
            <a:pPr algn="just">
              <a:lnSpc>
                <a:spcPct val="120000"/>
              </a:lnSpc>
              <a:spcBef>
                <a:spcPts val="0"/>
              </a:spcBef>
              <a:buFont typeface="Wingdings" panose="05000000000000000000" pitchFamily="2" charset="2"/>
              <a:buChar char="Ø"/>
            </a:pPr>
            <a:r>
              <a:rPr lang="ru-RU" sz="5600" dirty="0" smtClean="0"/>
              <a:t>Особенности работы </a:t>
            </a:r>
            <a:r>
              <a:rPr lang="ru-RU" sz="5600" dirty="0"/>
              <a:t>операционной медицинской сестры  в ангиографической </a:t>
            </a:r>
            <a:r>
              <a:rPr lang="ru-RU" sz="5600" dirty="0" smtClean="0"/>
              <a:t>операционной. Бочаров А,, Мартишина Е. и др. </a:t>
            </a:r>
            <a:r>
              <a:rPr lang="ru-RU" sz="5600" dirty="0"/>
              <a:t>// </a:t>
            </a:r>
            <a:r>
              <a:rPr lang="ru-RU" sz="5600" dirty="0" smtClean="0"/>
              <a:t>Ме</a:t>
            </a:r>
            <a:r>
              <a:rPr lang="ru-RU" sz="5600" dirty="0" smtClean="0">
                <a:ea typeface="Calibri"/>
              </a:rPr>
              <a:t>дицинская </a:t>
            </a:r>
            <a:r>
              <a:rPr lang="ru-RU" sz="5600" dirty="0">
                <a:ea typeface="Calibri"/>
              </a:rPr>
              <a:t>сестра</a:t>
            </a:r>
            <a:r>
              <a:rPr lang="ru-RU" sz="5600" dirty="0"/>
              <a:t>. – </a:t>
            </a:r>
            <a:r>
              <a:rPr lang="ru-RU" sz="5600" dirty="0" smtClean="0"/>
              <a:t>2021 </a:t>
            </a:r>
            <a:r>
              <a:rPr lang="ru-RU" sz="5600" dirty="0"/>
              <a:t>– № </a:t>
            </a:r>
            <a:r>
              <a:rPr lang="ru-RU" sz="5600" dirty="0" smtClean="0"/>
              <a:t>2 </a:t>
            </a:r>
            <a:r>
              <a:rPr lang="ru-RU" sz="5600" dirty="0"/>
              <a:t>– электронная версия</a:t>
            </a:r>
          </a:p>
          <a:p>
            <a:pPr algn="just">
              <a:lnSpc>
                <a:spcPct val="120000"/>
              </a:lnSpc>
              <a:spcBef>
                <a:spcPts val="0"/>
              </a:spcBef>
              <a:buFont typeface="Wingdings" panose="05000000000000000000" pitchFamily="2" charset="2"/>
              <a:buChar char="Ø"/>
            </a:pPr>
            <a:r>
              <a:rPr lang="ru-RU" sz="5600" dirty="0" smtClean="0"/>
              <a:t>Операционные </a:t>
            </a:r>
            <a:r>
              <a:rPr lang="ru-RU" sz="5600" dirty="0"/>
              <a:t>медицинские сестры в истории хирургии и сестринского </a:t>
            </a:r>
            <a:r>
              <a:rPr lang="ru-RU" sz="5600" dirty="0" smtClean="0"/>
              <a:t>дела. Каспарук Л. </a:t>
            </a:r>
            <a:r>
              <a:rPr lang="ru-RU" sz="5600" dirty="0"/>
              <a:t>Ме</a:t>
            </a:r>
            <a:r>
              <a:rPr lang="ru-RU" sz="5600" dirty="0">
                <a:ea typeface="Calibri"/>
              </a:rPr>
              <a:t>дицинская сестра</a:t>
            </a:r>
            <a:r>
              <a:rPr lang="ru-RU" sz="5600" dirty="0"/>
              <a:t>. – 2021 – № </a:t>
            </a:r>
            <a:r>
              <a:rPr lang="ru-RU" sz="5600" dirty="0" smtClean="0"/>
              <a:t>1 </a:t>
            </a:r>
            <a:r>
              <a:rPr lang="ru-RU" sz="5600" dirty="0"/>
              <a:t>– электронная версия</a:t>
            </a:r>
          </a:p>
          <a:p>
            <a:pPr algn="just">
              <a:lnSpc>
                <a:spcPct val="120000"/>
              </a:lnSpc>
              <a:spcBef>
                <a:spcPts val="0"/>
              </a:spcBef>
              <a:buFont typeface="Wingdings" panose="05000000000000000000" pitchFamily="2" charset="2"/>
              <a:buChar char="Ø"/>
            </a:pPr>
            <a:endParaRPr lang="ru-RU" sz="5600" dirty="0"/>
          </a:p>
          <a:p>
            <a:pPr algn="just">
              <a:lnSpc>
                <a:spcPct val="120000"/>
              </a:lnSpc>
              <a:spcBef>
                <a:spcPts val="0"/>
              </a:spcBef>
              <a:buFont typeface="Wingdings" panose="05000000000000000000" pitchFamily="2" charset="2"/>
              <a:buChar char="Ø"/>
            </a:pPr>
            <a:endParaRPr lang="ru-RU" sz="5200" dirty="0"/>
          </a:p>
          <a:p>
            <a:pPr marL="0" indent="0" algn="just">
              <a:lnSpc>
                <a:spcPct val="120000"/>
              </a:lnSpc>
              <a:spcBef>
                <a:spcPts val="0"/>
              </a:spcBef>
              <a:buNone/>
            </a:pPr>
            <a:endParaRPr lang="ru-RU" sz="5200" dirty="0"/>
          </a:p>
          <a:p>
            <a:pPr algn="just">
              <a:lnSpc>
                <a:spcPct val="120000"/>
              </a:lnSpc>
              <a:spcBef>
                <a:spcPts val="0"/>
              </a:spcBef>
              <a:buFont typeface="Wingdings" panose="05000000000000000000" pitchFamily="2" charset="2"/>
              <a:buChar char="Ø"/>
            </a:pPr>
            <a:endParaRPr lang="ru-RU" sz="5200" dirty="0" smtClean="0"/>
          </a:p>
          <a:p>
            <a:pPr>
              <a:buFont typeface="Wingdings" panose="05000000000000000000" pitchFamily="2" charset="2"/>
              <a:buChar char="Ø"/>
            </a:pPr>
            <a:endParaRPr lang="ru-RU" sz="5600" dirty="0" smtClean="0"/>
          </a:p>
          <a:p>
            <a:pPr>
              <a:buFont typeface="Wingdings" panose="05000000000000000000" pitchFamily="2" charset="2"/>
              <a:buChar char="Ø"/>
            </a:pPr>
            <a:endParaRPr lang="ru-RU" sz="5600" dirty="0"/>
          </a:p>
          <a:p>
            <a:pPr>
              <a:buFont typeface="Wingdings" panose="05000000000000000000" pitchFamily="2" charset="2"/>
              <a:buChar char="Ø"/>
            </a:pPr>
            <a:endParaRPr lang="ru-RU" sz="5600" dirty="0" smtClean="0"/>
          </a:p>
          <a:p>
            <a:pPr>
              <a:buFont typeface="Wingdings" panose="05000000000000000000" pitchFamily="2" charset="2"/>
              <a:buChar char="Ø"/>
            </a:pPr>
            <a:endParaRPr lang="ru-RU" sz="1500" dirty="0"/>
          </a:p>
          <a:p>
            <a:pPr>
              <a:buFont typeface="Wingdings" panose="05000000000000000000" pitchFamily="2" charset="2"/>
              <a:buChar char="Ø"/>
            </a:pPr>
            <a:endParaRPr lang="ru-RU" sz="1500" dirty="0" smtClean="0"/>
          </a:p>
          <a:p>
            <a:pPr marL="0" indent="0">
              <a:buNone/>
            </a:pPr>
            <a:r>
              <a:rPr lang="ru-RU" sz="1500" dirty="0" smtClean="0"/>
              <a:t> </a:t>
            </a:r>
          </a:p>
          <a:p>
            <a:endParaRPr lang="ru-RU" sz="3200" dirty="0"/>
          </a:p>
          <a:p>
            <a:endParaRPr lang="ru-RU" sz="3200" dirty="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a:p>
        </p:txBody>
      </p:sp>
    </p:spTree>
    <p:extLst>
      <p:ext uri="{BB962C8B-B14F-4D97-AF65-F5344CB8AC3E}">
        <p14:creationId xmlns:p14="http://schemas.microsoft.com/office/powerpoint/2010/main" val="89476123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2898</TotalTime>
  <Words>1178</Words>
  <Application>Microsoft Office PowerPoint</Application>
  <PresentationFormat>Произвольный</PresentationFormat>
  <Paragraphs>89</Paragraphs>
  <Slides>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15 февраля</vt:lpstr>
      <vt:lpstr>Презентация PowerPoint</vt:lpstr>
      <vt:lpstr>15 февраля</vt:lpstr>
      <vt:lpstr> 15 февраля – Международный День операционной медицинской сестры</vt:lpstr>
      <vt:lpstr>История появления праздничного  дня                                    </vt:lpstr>
      <vt:lpstr>Операционная медсестра –  особая профессия!</vt:lpstr>
      <vt:lpstr>Традиции праздника</vt:lpstr>
      <vt:lpstr>Необычные случаи из хирургической практики                                   </vt:lpstr>
      <vt:lpstr>Список литературы для операционных медицинских сестер, находящейся в фонде библиотеки ГООАУ ДПО « МОЦПК СЗ»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Перспективы развития учебно-методической деятельности ГООАУ ДПО «МОЦПК СЗ»</dc:title>
  <dc:creator>Ольга</dc:creator>
  <cp:lastModifiedBy>Галина Ивановна Токман</cp:lastModifiedBy>
  <cp:revision>212</cp:revision>
  <dcterms:created xsi:type="dcterms:W3CDTF">2019-04-11T10:45:24Z</dcterms:created>
  <dcterms:modified xsi:type="dcterms:W3CDTF">2024-02-13T11:31:47Z</dcterms:modified>
</cp:coreProperties>
</file>