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9"/>
  </p:notesMasterIdLst>
  <p:sldIdLst>
    <p:sldId id="275" r:id="rId2"/>
    <p:sldId id="257" r:id="rId3"/>
    <p:sldId id="266" r:id="rId4"/>
    <p:sldId id="276" r:id="rId5"/>
    <p:sldId id="273" r:id="rId6"/>
    <p:sldId id="270" r:id="rId7"/>
    <p:sldId id="274" r:id="rId8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367" autoAdjust="0"/>
    <p:restoredTop sz="94660"/>
  </p:normalViewPr>
  <p:slideViewPr>
    <p:cSldViewPr snapToGrid="0">
      <p:cViewPr varScale="1">
        <p:scale>
          <a:sx n="77" d="100"/>
          <a:sy n="77" d="100"/>
        </p:scale>
        <p:origin x="-114" y="-6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C6C6B6C-82DB-4B4D-85E3-357DF0B4F9FD}" type="datetimeFigureOut">
              <a:rPr lang="ru-RU" smtClean="0"/>
              <a:t>06.06.2024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667152-DF57-48A2-907D-88E9B6A8E28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39984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06.06.2024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50295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06.06.2024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300790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06.06.2024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811749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06.06.2024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492492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06.06.2024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82754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06.06.2024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379882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06.06.2024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174596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06.06.2024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51260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06.06.2024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468224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06.06.2024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001594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06.06.2024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6723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FF3379-8E33-47BC-8917-4B57987C1465}" type="datetimeFigureOut">
              <a:rPr lang="ru-RU" smtClean="0"/>
              <a:t>06.06.2024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638410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6600" b="1" dirty="0" smtClean="0">
                <a:solidFill>
                  <a:srgbClr val="C00000"/>
                </a:solidFill>
                <a:latin typeface="+mn-lt"/>
              </a:rPr>
              <a:t>16 июня</a:t>
            </a:r>
            <a:endParaRPr lang="ru-RU" sz="6600" b="1" dirty="0">
              <a:solidFill>
                <a:srgbClr val="C00000"/>
              </a:solidFill>
              <a:latin typeface="+mn-lt"/>
            </a:endParaRPr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2036" y="1470455"/>
            <a:ext cx="10330894" cy="3842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928572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87627" y="624617"/>
            <a:ext cx="10515600" cy="1325563"/>
          </a:xfrm>
        </p:spPr>
        <p:txBody>
          <a:bodyPr>
            <a:normAutofit/>
          </a:bodyPr>
          <a:lstStyle/>
          <a:p>
            <a:r>
              <a:rPr lang="ru-RU" sz="4000" b="1" dirty="0" smtClean="0">
                <a:solidFill>
                  <a:srgbClr val="C00000"/>
                </a:solidFill>
                <a:latin typeface="+mn-lt"/>
              </a:rPr>
              <a:t>16 июня - День </a:t>
            </a:r>
            <a:r>
              <a:rPr lang="ru-RU" sz="4000" b="1" dirty="0" smtClean="0">
                <a:solidFill>
                  <a:srgbClr val="C00000"/>
                </a:solidFill>
                <a:latin typeface="+mn-lt"/>
              </a:rPr>
              <a:t>медицинского работника</a:t>
            </a:r>
            <a:endParaRPr lang="ru-RU" sz="4000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01130" y="2026198"/>
            <a:ext cx="10515600" cy="4039553"/>
          </a:xfrm>
        </p:spPr>
        <p:txBody>
          <a:bodyPr>
            <a:normAutofit/>
          </a:bodyPr>
          <a:lstStyle/>
          <a:p>
            <a:pPr algn="just">
              <a:buFont typeface="Wingdings" panose="05000000000000000000" pitchFamily="2" charset="2"/>
              <a:buChar char="Ø"/>
            </a:pPr>
            <a:endParaRPr lang="ru-RU" sz="2000" b="1" dirty="0" smtClean="0">
              <a:solidFill>
                <a:srgbClr val="0070C0"/>
              </a:solidFill>
            </a:endParaRP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2000" b="1" dirty="0" smtClean="0">
                <a:solidFill>
                  <a:srgbClr val="0070C0"/>
                </a:solidFill>
              </a:rPr>
              <a:t>День медицинского работника (в народе – День медика)  </a:t>
            </a:r>
            <a:r>
              <a:rPr lang="ru-RU" sz="2000" dirty="0" smtClean="0"/>
              <a:t>на протяжении многих лет отмечается в России в третье воскресенье июня</a:t>
            </a:r>
            <a:r>
              <a:rPr lang="ru-RU" sz="2000" dirty="0" smtClean="0"/>
              <a:t>. Этот профессиональный праздник был установлен указом Президиума Верховного Совета СССР от 1 октября 1980 года № 3018-Х «О праздничных и памятных днях».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2000" b="1" dirty="0" smtClean="0">
                <a:solidFill>
                  <a:srgbClr val="0070C0"/>
                </a:solidFill>
              </a:rPr>
              <a:t>В </a:t>
            </a:r>
            <a:r>
              <a:rPr lang="ru-RU" sz="2000" b="1" dirty="0" smtClean="0">
                <a:solidFill>
                  <a:srgbClr val="0070C0"/>
                </a:solidFill>
              </a:rPr>
              <a:t>2024 году </a:t>
            </a:r>
            <a:r>
              <a:rPr lang="ru-RU" sz="2000" dirty="0" smtClean="0"/>
              <a:t>дата </a:t>
            </a:r>
            <a:r>
              <a:rPr lang="ru-RU" sz="2000" dirty="0" smtClean="0"/>
              <a:t>празднования Дня медицинского работника выпадает </a:t>
            </a:r>
            <a:r>
              <a:rPr lang="ru-RU" sz="2000" b="1" dirty="0" smtClean="0">
                <a:solidFill>
                  <a:srgbClr val="0070C0"/>
                </a:solidFill>
              </a:rPr>
              <a:t>на </a:t>
            </a:r>
            <a:r>
              <a:rPr lang="ru-RU" sz="2000" b="1" dirty="0" smtClean="0">
                <a:solidFill>
                  <a:srgbClr val="0070C0"/>
                </a:solidFill>
              </a:rPr>
              <a:t>16 </a:t>
            </a:r>
            <a:r>
              <a:rPr lang="ru-RU" sz="2000" b="1" dirty="0" smtClean="0">
                <a:solidFill>
                  <a:srgbClr val="0070C0"/>
                </a:solidFill>
              </a:rPr>
              <a:t>июня</a:t>
            </a:r>
            <a:r>
              <a:rPr lang="ru-RU" sz="2400" b="1" dirty="0" smtClean="0">
                <a:solidFill>
                  <a:srgbClr val="0070C0"/>
                </a:solidFill>
              </a:rPr>
              <a:t>.</a:t>
            </a:r>
            <a:endParaRPr lang="ru-RU" sz="2400" b="1" dirty="0">
              <a:solidFill>
                <a:srgbClr val="0070C0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81895" y="88041"/>
            <a:ext cx="1714500" cy="1714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032850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b="1" dirty="0" smtClean="0">
                <a:solidFill>
                  <a:srgbClr val="C00000"/>
                </a:solidFill>
                <a:latin typeface="+mn-lt"/>
              </a:rPr>
              <a:t>История </a:t>
            </a:r>
            <a:r>
              <a:rPr lang="ru-RU" sz="4000" b="1" dirty="0" smtClean="0">
                <a:solidFill>
                  <a:srgbClr val="C00000"/>
                </a:solidFill>
                <a:latin typeface="+mn-lt"/>
              </a:rPr>
              <a:t>праздника    </a:t>
            </a:r>
            <a:endParaRPr lang="ru-RU" sz="4000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ru-RU" sz="5600" b="1" dirty="0">
                <a:solidFill>
                  <a:srgbClr val="0070C0"/>
                </a:solidFill>
              </a:rPr>
              <a:t>Собственный профессиональный праздник </a:t>
            </a:r>
            <a:r>
              <a:rPr lang="ru-RU" sz="5600" dirty="0"/>
              <a:t>у медицинских работников появился в СССР лишь </a:t>
            </a:r>
            <a:r>
              <a:rPr lang="ru-RU" sz="5600" b="1" dirty="0">
                <a:solidFill>
                  <a:srgbClr val="0070C0"/>
                </a:solidFill>
              </a:rPr>
              <a:t>в </a:t>
            </a:r>
            <a:r>
              <a:rPr lang="ru-RU" sz="5600" b="1" dirty="0" smtClean="0">
                <a:solidFill>
                  <a:srgbClr val="0070C0"/>
                </a:solidFill>
              </a:rPr>
              <a:t>1980 году</a:t>
            </a:r>
            <a:r>
              <a:rPr lang="ru-RU" sz="5600" dirty="0" smtClean="0">
                <a:solidFill>
                  <a:srgbClr val="0070C0"/>
                </a:solidFill>
              </a:rPr>
              <a:t>. </a:t>
            </a:r>
            <a:r>
              <a:rPr lang="ru-RU" sz="5600" dirty="0"/>
              <a:t>1 октября </a:t>
            </a:r>
            <a:r>
              <a:rPr lang="ru-RU" sz="5600" dirty="0" smtClean="0"/>
              <a:t>был издан </a:t>
            </a:r>
            <a:r>
              <a:rPr lang="ru-RU" sz="5600" dirty="0"/>
              <a:t>У</a:t>
            </a:r>
            <a:r>
              <a:rPr lang="ru-RU" sz="5600" dirty="0" smtClean="0"/>
              <a:t>каз </a:t>
            </a:r>
            <a:r>
              <a:rPr lang="ru-RU" sz="5600" dirty="0"/>
              <a:t>Президиума Верховного совета СССР «О праздничных и памятных днях», где говорилось, что </a:t>
            </a:r>
            <a:r>
              <a:rPr lang="ru-RU" sz="5600" dirty="0" smtClean="0"/>
              <a:t>День </a:t>
            </a:r>
            <a:r>
              <a:rPr lang="ru-RU" sz="5600" dirty="0"/>
              <a:t>медицинского работника </a:t>
            </a:r>
            <a:r>
              <a:rPr lang="ru-RU" sz="5600" dirty="0" smtClean="0"/>
              <a:t>будет отмечаться ежегодно в третье </a:t>
            </a:r>
            <a:r>
              <a:rPr lang="ru-RU" sz="5600" dirty="0"/>
              <a:t>воскресенье </a:t>
            </a:r>
            <a:r>
              <a:rPr lang="ru-RU" sz="5600" dirty="0" smtClean="0"/>
              <a:t>июня.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5600" b="1" dirty="0">
                <a:solidFill>
                  <a:srgbClr val="0070C0"/>
                </a:solidFill>
              </a:rPr>
              <a:t>До того как власти СССР учредили праздник</a:t>
            </a:r>
            <a:r>
              <a:rPr lang="ru-RU" sz="5600" dirty="0"/>
              <a:t>, жители Советского Союза все равно отмечали День медицинского работника — только неофициально. Решение о формате и времени празднования каждый регион принимал самостоятельно. Лишь после </a:t>
            </a:r>
            <a:r>
              <a:rPr lang="ru-RU" sz="5600" dirty="0" smtClean="0"/>
              <a:t>Указа </a:t>
            </a:r>
            <a:r>
              <a:rPr lang="ru-RU" sz="5600" dirty="0"/>
              <a:t>«О праздничных и памятных днях» День медика начали отмечать повсеместно.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5600" b="1" dirty="0">
                <a:solidFill>
                  <a:srgbClr val="0070C0"/>
                </a:solidFill>
              </a:rPr>
              <a:t>После распада Союза </a:t>
            </a:r>
            <a:r>
              <a:rPr lang="ru-RU" sz="5600" dirty="0"/>
              <a:t>традиция чествовать медиков в </a:t>
            </a:r>
            <a:r>
              <a:rPr lang="ru-RU" sz="5600" dirty="0" smtClean="0"/>
              <a:t>конце июня </a:t>
            </a:r>
            <a:r>
              <a:rPr lang="ru-RU" sz="5600" dirty="0"/>
              <a:t>осталась. Указ «О праздничных и памятных днях» с небольшими изменениями до сих пор является действующим в России.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5600" b="1" dirty="0" smtClean="0">
                <a:solidFill>
                  <a:srgbClr val="0070C0"/>
                </a:solidFill>
              </a:rPr>
              <a:t>Традицию </a:t>
            </a:r>
            <a:r>
              <a:rPr lang="ru-RU" sz="5600" b="1" dirty="0">
                <a:solidFill>
                  <a:srgbClr val="0070C0"/>
                </a:solidFill>
              </a:rPr>
              <a:t>поздравлять медработников </a:t>
            </a:r>
            <a:r>
              <a:rPr lang="ru-RU" sz="5600" dirty="0"/>
              <a:t>каждое третье воскресенье июня сохранили и некоторые бывшие союзные республики. До сих пор День медицинского работника отмечают Республика Беларусь и Казахстан</a:t>
            </a:r>
            <a:r>
              <a:rPr lang="ru-RU" sz="5600" dirty="0" smtClean="0"/>
              <a:t>.</a:t>
            </a:r>
          </a:p>
          <a:p>
            <a:pPr algn="just"/>
            <a:endParaRPr lang="ru-RU" sz="5600" dirty="0"/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5600" b="1" dirty="0" smtClean="0">
                <a:solidFill>
                  <a:srgbClr val="0070C0"/>
                </a:solidFill>
              </a:rPr>
              <a:t>Отмечают </a:t>
            </a:r>
            <a:r>
              <a:rPr lang="ru-RU" sz="5600" b="1" dirty="0">
                <a:solidFill>
                  <a:srgbClr val="0070C0"/>
                </a:solidFill>
              </a:rPr>
              <a:t>День медика и в других странах, однако в разные </a:t>
            </a:r>
            <a:r>
              <a:rPr lang="ru-RU" sz="5600" b="1" dirty="0" smtClean="0">
                <a:solidFill>
                  <a:srgbClr val="0070C0"/>
                </a:solidFill>
              </a:rPr>
              <a:t>даты:</a:t>
            </a:r>
            <a:endParaRPr lang="ru-RU" sz="5600" b="1" dirty="0">
              <a:solidFill>
                <a:srgbClr val="0070C0"/>
              </a:solidFill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5600" dirty="0" smtClean="0"/>
              <a:t>В </a:t>
            </a:r>
            <a:r>
              <a:rPr lang="ru-RU" sz="5600" dirty="0"/>
              <a:t>США — 30 марта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5600" dirty="0"/>
              <a:t>В Бразилии — 18 </a:t>
            </a:r>
            <a:r>
              <a:rPr lang="ru-RU" sz="5600" dirty="0" smtClean="0"/>
              <a:t>октября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5600" dirty="0" smtClean="0"/>
              <a:t>В </a:t>
            </a:r>
            <a:r>
              <a:rPr lang="ru-RU" sz="5600" dirty="0"/>
              <a:t>Кыргызстане — первое воскресенье июля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5600" dirty="0"/>
              <a:t>В Узбекистане — второе воскресенье ноября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5600" dirty="0"/>
              <a:t>В Таджикистане — 18 августа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5600" dirty="0"/>
              <a:t>В Индии — 1 июля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5600" dirty="0"/>
              <a:t>На Кубе — 3 декабря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5600" dirty="0"/>
              <a:t>В Иране — 23 августа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endParaRPr lang="ru-RU" sz="4800" dirty="0"/>
          </a:p>
          <a:p>
            <a:pPr algn="just"/>
            <a:endParaRPr lang="ru-RU" dirty="0" smtClean="0"/>
          </a:p>
          <a:p>
            <a:pPr algn="just"/>
            <a:endParaRPr lang="ru-RU" dirty="0" smtClean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81895" y="88041"/>
            <a:ext cx="1714500" cy="1714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0260647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b="1" dirty="0" smtClean="0">
                <a:solidFill>
                  <a:srgbClr val="C00000"/>
                </a:solidFill>
                <a:latin typeface="+mn-lt"/>
              </a:rPr>
              <a:t>О ПРОФЕССИИ</a:t>
            </a:r>
            <a:endParaRPr lang="ru-RU" sz="4000" b="1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ru-RU" b="1" dirty="0">
                <a:solidFill>
                  <a:srgbClr val="0070C0"/>
                </a:solidFill>
              </a:rPr>
              <a:t>Это праздничное событие </a:t>
            </a:r>
            <a:r>
              <a:rPr lang="ru-RU" dirty="0"/>
              <a:t>– День медицинского работника – отмечается с недавних времен. А вот сама медицинская профессия существует с незапамятных времен. Вопрос о том, когда именно появилась медицина и первые врачи, до сих пор остается открытым. </a:t>
            </a:r>
            <a:endParaRPr lang="ru-RU" dirty="0" smtClean="0"/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b="1" dirty="0" smtClean="0">
                <a:solidFill>
                  <a:srgbClr val="0070C0"/>
                </a:solidFill>
              </a:rPr>
              <a:t>Обозначения </a:t>
            </a:r>
            <a:r>
              <a:rPr lang="ru-RU" b="1" dirty="0">
                <a:solidFill>
                  <a:srgbClr val="0070C0"/>
                </a:solidFill>
              </a:rPr>
              <a:t>всего, </a:t>
            </a:r>
            <a:r>
              <a:rPr lang="ru-RU" dirty="0"/>
              <a:t>что связано с медициной, дало латинское слово </a:t>
            </a:r>
            <a:r>
              <a:rPr lang="ru-RU" b="1" dirty="0">
                <a:solidFill>
                  <a:srgbClr val="0070C0"/>
                </a:solidFill>
              </a:rPr>
              <a:t>medicus (врач, лекарь). </a:t>
            </a:r>
            <a:r>
              <a:rPr lang="ru-RU" dirty="0"/>
              <a:t>Зачатки профессии появились в начале зарождения жизни на земле. Испокон веков люди помогали друг другу. Те, кто обладал опытом и знаниями, лечили своих близких, соседей. Постепенно помощь переросла в профессию, которая требует многолетней учёбы и практики. В древнегреческой и древнеримской философии есть бог медицины – Эскулап. Лекари Древней Греции, среди которых особое место занимает Гиппократ, задали основу развития медицины. В Персии врачевание тоже имело высокий уровень, Авиценна – знаменитый представитель восточной школы.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b="1" dirty="0">
                <a:solidFill>
                  <a:srgbClr val="0070C0"/>
                </a:solidFill>
              </a:rPr>
              <a:t>Ученые считают</a:t>
            </a:r>
            <a:r>
              <a:rPr lang="ru-RU" dirty="0"/>
              <a:t>, что рубеж, разделяющий несознательную самопомощь и врачебную деятельность, это начало оказания взаимной помощи. Именно в тот момент, когда инстинкт самосохранения возобладал над желанием помочь другому человеку, появилась медицинская деятельность. Без сомнения, это были только первые зачатки медицины.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b="1" dirty="0">
                <a:solidFill>
                  <a:srgbClr val="0070C0"/>
                </a:solidFill>
              </a:rPr>
              <a:t>В истории возникновения</a:t>
            </a:r>
            <a:r>
              <a:rPr lang="ru-RU" dirty="0"/>
              <a:t> и раннего развития медицины принято считать, что все условия взаимопомощи в человеческом стаде появились в середине Мустьерского периода. Сегодня никто не может с точностью сказать о том, какие методы и средства лечения применяли неандертальцы в тот период, когда начала формироваться медицина</a:t>
            </a:r>
            <a:r>
              <a:rPr lang="ru-RU" dirty="0" smtClean="0"/>
              <a:t>. Есть данные</a:t>
            </a:r>
            <a:r>
              <a:rPr lang="ru-RU" dirty="0"/>
              <a:t>, собранные историками, </a:t>
            </a:r>
            <a:r>
              <a:rPr lang="ru-RU" dirty="0" smtClean="0"/>
              <a:t>дающие </a:t>
            </a:r>
            <a:r>
              <a:rPr lang="ru-RU" dirty="0"/>
              <a:t>основания утверждать, что неандертальцы умели оказывать первую помощь, например, при травмах и переломах. Известно, что они умели проводить иммобилизацию сломанных конечностей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b="1" dirty="0" smtClean="0">
                <a:solidFill>
                  <a:srgbClr val="0070C0"/>
                </a:solidFill>
              </a:rPr>
              <a:t>Сегодня </a:t>
            </a:r>
            <a:r>
              <a:rPr lang="ru-RU" b="1" dirty="0">
                <a:solidFill>
                  <a:srgbClr val="0070C0"/>
                </a:solidFill>
              </a:rPr>
              <a:t>профессия </a:t>
            </a:r>
            <a:r>
              <a:rPr lang="ru-RU" b="1" dirty="0" smtClean="0">
                <a:solidFill>
                  <a:srgbClr val="0070C0"/>
                </a:solidFill>
              </a:rPr>
              <a:t>медицинского работника </a:t>
            </a:r>
            <a:r>
              <a:rPr lang="ru-RU" dirty="0" smtClean="0"/>
              <a:t>востребована </a:t>
            </a:r>
            <a:r>
              <a:rPr lang="ru-RU" dirty="0"/>
              <a:t>везде. Нет человека на свете, который хотя бы раз в жизни не сталкивается с медработниками того или иного уровня. Их помощь неоценима</a:t>
            </a:r>
            <a:r>
              <a:rPr lang="ru-RU" dirty="0" smtClean="0"/>
              <a:t>. Даже </a:t>
            </a:r>
            <a:r>
              <a:rPr lang="ru-RU" dirty="0"/>
              <a:t>в рождении человека непосредственное участие принимают врачи, фельдшера, медицинские сестры. </a:t>
            </a:r>
            <a:endParaRPr lang="ru-RU" dirty="0" smtClean="0"/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b="1" dirty="0">
                <a:solidFill>
                  <a:srgbClr val="0070C0"/>
                </a:solidFill>
              </a:rPr>
              <a:t>В разгар пандемии в 2020 году </a:t>
            </a:r>
            <a:r>
              <a:rPr lang="ru-RU" dirty="0"/>
              <a:t>опрос ВЦИОМа показал, что более половины россиян признали врачей и медработников героями года. Но их заслуги перед обществом не ограничиваются такими «стихийными» и всепоглощающими событиями. Ведь каждый день они спасают чьи-то жизни</a:t>
            </a:r>
            <a:r>
              <a:rPr lang="ru-RU" dirty="0" smtClean="0"/>
              <a:t>! Повседневная </a:t>
            </a:r>
            <a:r>
              <a:rPr lang="ru-RU" dirty="0"/>
              <a:t>забота о здоровье населения, предупреждение заболеваний, возвращение больных к полноценной жизни — все это придает особый статус медицинским работникам, людям высокого общественного долга.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b="1" dirty="0" smtClean="0">
                <a:solidFill>
                  <a:srgbClr val="0070C0"/>
                </a:solidFill>
              </a:rPr>
              <a:t>Знаменитый </a:t>
            </a:r>
            <a:r>
              <a:rPr lang="ru-RU" b="1" dirty="0">
                <a:solidFill>
                  <a:srgbClr val="0070C0"/>
                </a:solidFill>
              </a:rPr>
              <a:t>писатель и ученый Гай Плиний Секунд </a:t>
            </a:r>
            <a:r>
              <a:rPr lang="ru-RU" dirty="0"/>
              <a:t>произнес актуальную и по сей день фразу: </a:t>
            </a:r>
            <a:r>
              <a:rPr lang="ru-RU" b="1" dirty="0">
                <a:solidFill>
                  <a:srgbClr val="0070C0"/>
                </a:solidFill>
              </a:rPr>
              <a:t>«Нет искусства полезнее медицины». </a:t>
            </a:r>
            <a:r>
              <a:rPr lang="ru-RU" dirty="0"/>
              <a:t>Эта фраза полностью воплощает уровень значимости этой науки для </a:t>
            </a:r>
            <a:r>
              <a:rPr lang="ru-RU" dirty="0" smtClean="0"/>
              <a:t>человечества и, соответственно, уровень значимости профессии медработника. </a:t>
            </a:r>
            <a:endParaRPr lang="ru-RU" dirty="0"/>
          </a:p>
          <a:p>
            <a:endParaRPr lang="ru-RU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81895" y="88041"/>
            <a:ext cx="1714500" cy="1714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496668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b="1" dirty="0" smtClean="0">
                <a:solidFill>
                  <a:srgbClr val="C00000"/>
                </a:solidFill>
                <a:latin typeface="+mn-lt"/>
              </a:rPr>
              <a:t>Традиции праздника   </a:t>
            </a:r>
            <a:endParaRPr lang="ru-RU" sz="4000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endParaRPr lang="ru-RU" sz="1600" dirty="0" smtClean="0"/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1600" b="1" dirty="0" smtClean="0">
                <a:solidFill>
                  <a:srgbClr val="0070C0"/>
                </a:solidFill>
              </a:rPr>
              <a:t>Единой </a:t>
            </a:r>
            <a:r>
              <a:rPr lang="ru-RU" sz="1600" b="1" dirty="0" smtClean="0">
                <a:solidFill>
                  <a:srgbClr val="0070C0"/>
                </a:solidFill>
              </a:rPr>
              <a:t>и какой-то особой традиции </a:t>
            </a:r>
            <a:r>
              <a:rPr lang="ru-RU" sz="1600" dirty="0" smtClean="0"/>
              <a:t>празднования не существует. Многие медицинские работники в этот день продолжают нести свою трудную вахту на рабочем месте. Обычно во всех медицинских учреждениях  в канун Дня медицинского работника проходят торжественные собрания, организовываются концерты и выступления, масштабные конференции и презентации, посвященные медицине. В этот день поздравляют с профессиональным праздником всех сотрудников сферы здравоохранения и вручают почетные грамоты и награды.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1600" b="1" dirty="0" smtClean="0">
                <a:solidFill>
                  <a:srgbClr val="0070C0"/>
                </a:solidFill>
              </a:rPr>
              <a:t>Одна </a:t>
            </a:r>
            <a:r>
              <a:rPr lang="ru-RU" sz="1600" b="1" dirty="0" smtClean="0">
                <a:solidFill>
                  <a:srgbClr val="0070C0"/>
                </a:solidFill>
              </a:rPr>
              <a:t>из наиболее значимых традиций </a:t>
            </a:r>
            <a:r>
              <a:rPr lang="ru-RU" sz="1600" dirty="0" smtClean="0"/>
              <a:t>- </a:t>
            </a:r>
            <a:r>
              <a:rPr lang="ru-RU" sz="1600" dirty="0" smtClean="0"/>
              <a:t>чествование удостоившихся заслуженных наград медиков. Российским работникам медицинской отрасли присваивают одно из двух званий: </a:t>
            </a:r>
            <a:r>
              <a:rPr lang="ru-RU" sz="1600" b="1" dirty="0" smtClean="0">
                <a:solidFill>
                  <a:srgbClr val="0070C0"/>
                </a:solidFill>
              </a:rPr>
              <a:t>«Заслуженный врач Российской Федерации» </a:t>
            </a:r>
            <a:r>
              <a:rPr lang="ru-RU" sz="1600" dirty="0" smtClean="0"/>
              <a:t>– его получают медики, отличившиеся особыми достижениями и отдавшие медицинской профессии не менее 15 лет», и </a:t>
            </a:r>
            <a:r>
              <a:rPr lang="ru-RU" sz="1600" b="1" dirty="0" smtClean="0">
                <a:solidFill>
                  <a:srgbClr val="0070C0"/>
                </a:solidFill>
              </a:rPr>
              <a:t>«Заслуженный работник здравоохранения РФ» </a:t>
            </a:r>
            <a:r>
              <a:rPr lang="ru-RU" sz="1600" dirty="0" smtClean="0"/>
              <a:t>- за весомый вклад в развитие медицины и работу в этой сфере на протяжении 20 и более лет</a:t>
            </a:r>
            <a:r>
              <a:rPr lang="ru-RU" sz="1600" dirty="0" smtClean="0"/>
              <a:t>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1600" b="1" dirty="0">
                <a:solidFill>
                  <a:srgbClr val="0070C0"/>
                </a:solidFill>
              </a:rPr>
              <a:t>С </a:t>
            </a:r>
            <a:r>
              <a:rPr lang="ru-RU" sz="1600" b="1" dirty="0" smtClean="0">
                <a:solidFill>
                  <a:srgbClr val="0070C0"/>
                </a:solidFill>
              </a:rPr>
              <a:t>2001 года </a:t>
            </a:r>
            <a:r>
              <a:rPr lang="ru-RU" sz="1600" b="1" dirty="0">
                <a:solidFill>
                  <a:srgbClr val="0070C0"/>
                </a:solidFill>
              </a:rPr>
              <a:t>ежегодно </a:t>
            </a:r>
            <a:r>
              <a:rPr lang="ru-RU" sz="1600" dirty="0"/>
              <a:t>в канун Дня медицинского работника лучшим врачам и клиникам страны, а также представителям немедицинских специальностей, внесшим большой вклад в развитие медицины, вручается национальная премия </a:t>
            </a:r>
            <a:r>
              <a:rPr lang="ru-RU" sz="1600" b="1" dirty="0">
                <a:solidFill>
                  <a:srgbClr val="0070C0"/>
                </a:solidFill>
              </a:rPr>
              <a:t>«Призвание», </a:t>
            </a:r>
            <a:r>
              <a:rPr lang="ru-RU" sz="1600" dirty="0"/>
              <a:t>учрежденная телепрограммой «Здоровье».</a:t>
            </a:r>
            <a:r>
              <a:rPr lang="ru-RU" sz="1600" dirty="0">
                <a:solidFill>
                  <a:srgbClr val="000000"/>
                </a:solidFill>
                <a:ea typeface="Calibri"/>
              </a:rPr>
              <a:t> Приз премии - скульптура «Золотые руки врача держат хрустальную жизнь человека</a:t>
            </a:r>
            <a:r>
              <a:rPr lang="ru-RU" sz="1600" dirty="0" smtClean="0">
                <a:solidFill>
                  <a:srgbClr val="000000"/>
                </a:solidFill>
                <a:ea typeface="Calibri"/>
              </a:rPr>
              <a:t>». </a:t>
            </a:r>
            <a:r>
              <a:rPr lang="ru-RU" sz="1600" dirty="0" smtClean="0"/>
              <a:t>Награду </a:t>
            </a:r>
            <a:r>
              <a:rPr lang="ru-RU" sz="1600" dirty="0"/>
              <a:t>присваивают за различные уникальные достижения в медицине</a:t>
            </a:r>
            <a:r>
              <a:rPr lang="ru-RU" sz="1600" dirty="0" smtClean="0"/>
              <a:t>.</a:t>
            </a:r>
            <a:r>
              <a:rPr lang="ru-RU" sz="1600" dirty="0"/>
              <a:t> </a:t>
            </a:r>
            <a:endParaRPr lang="ru-RU" sz="1600" dirty="0" smtClean="0"/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1600" b="1" dirty="0" smtClean="0">
                <a:solidFill>
                  <a:srgbClr val="0070C0"/>
                </a:solidFill>
              </a:rPr>
              <a:t>Проводятся</a:t>
            </a:r>
            <a:r>
              <a:rPr lang="ru-RU" sz="1600" dirty="0" smtClean="0"/>
              <a:t> массовые </a:t>
            </a:r>
            <a:r>
              <a:rPr lang="ru-RU" sz="1600" dirty="0"/>
              <a:t>благотворительные флэшмобы; тематические выставки и инсталляции; ежегодный фестиваль «Формула жизни». </a:t>
            </a:r>
            <a:r>
              <a:rPr lang="ru-RU" sz="1600" dirty="0" smtClean="0"/>
              <a:t>Центральное событие праздника – ежегодное мероприятие в </a:t>
            </a:r>
            <a:r>
              <a:rPr lang="ru-RU" sz="1600" dirty="0"/>
              <a:t>Государственном Кремлевском Дворце. Именно здесь в день торжества собираются самые яркие светила российской медицины, внесшие особо ценный вклад в развитие отечественной системы здравоохранения. За выдающиеся достижения на профессиональном поприще лучшим медикам страны </a:t>
            </a:r>
            <a:r>
              <a:rPr lang="ru-RU" sz="1600" dirty="0" smtClean="0"/>
              <a:t>вручаются </a:t>
            </a:r>
            <a:r>
              <a:rPr lang="ru-RU" sz="1600" dirty="0"/>
              <a:t>почетные правительственные </a:t>
            </a:r>
            <a:r>
              <a:rPr lang="ru-RU" sz="1600" dirty="0" smtClean="0"/>
              <a:t>награды. Награждают </a:t>
            </a:r>
            <a:r>
              <a:rPr lang="ru-RU" sz="1600" dirty="0"/>
              <a:t>виновников торжества первые лица государства.</a:t>
            </a:r>
          </a:p>
          <a:p>
            <a:pPr algn="just"/>
            <a:endParaRPr lang="ru-RU" sz="1600" dirty="0" smtClean="0"/>
          </a:p>
          <a:p>
            <a:pPr algn="just"/>
            <a:endParaRPr lang="ru-RU" sz="1800" dirty="0" smtClean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81895" y="88041"/>
            <a:ext cx="1714500" cy="1714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7863278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199" y="510404"/>
            <a:ext cx="10515600" cy="1325563"/>
          </a:xfrm>
        </p:spPr>
        <p:txBody>
          <a:bodyPr/>
          <a:lstStyle/>
          <a:p>
            <a:r>
              <a:rPr lang="ru-RU" dirty="0" smtClean="0"/>
              <a:t>       </a:t>
            </a:r>
            <a:r>
              <a:rPr lang="ru-RU" sz="4000" b="1" dirty="0" smtClean="0">
                <a:solidFill>
                  <a:srgbClr val="C00000"/>
                </a:solidFill>
                <a:latin typeface="+mn-lt"/>
              </a:rPr>
              <a:t>Интересные факты       </a:t>
            </a:r>
            <a:endParaRPr lang="ru-RU" sz="4000" b="1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ru-RU" sz="1300" b="1" dirty="0" smtClean="0">
                <a:solidFill>
                  <a:srgbClr val="0070C0"/>
                </a:solidFill>
              </a:rPr>
              <a:t>  Почему </a:t>
            </a:r>
            <a:r>
              <a:rPr lang="ru-RU" sz="1300" b="1" dirty="0" smtClean="0">
                <a:solidFill>
                  <a:srgbClr val="0070C0"/>
                </a:solidFill>
              </a:rPr>
              <a:t>у врачей белые халаты</a:t>
            </a:r>
            <a:r>
              <a:rPr lang="ru-RU" sz="1300" dirty="0" smtClean="0"/>
              <a:t>. Униформа </a:t>
            </a:r>
            <a:r>
              <a:rPr lang="ru-RU" sz="1300" dirty="0">
                <a:solidFill>
                  <a:srgbClr val="000000"/>
                </a:solidFill>
                <a:ea typeface="Times New Roman"/>
                <a:cs typeface="Times New Roman"/>
              </a:rPr>
              <a:t>медицинского работника появилась лишь в XIX веке. До этого врачи и сестры милосердия надевали на операцию обычные фартуки и </a:t>
            </a:r>
            <a:r>
              <a:rPr lang="ru-RU" sz="1300" dirty="0" smtClean="0">
                <a:solidFill>
                  <a:srgbClr val="000000"/>
                </a:solidFill>
                <a:ea typeface="Times New Roman"/>
                <a:cs typeface="Times New Roman"/>
              </a:rPr>
              <a:t>перчатки. Английский </a:t>
            </a:r>
            <a:r>
              <a:rPr lang="ru-RU" sz="1300" dirty="0">
                <a:solidFill>
                  <a:srgbClr val="000000"/>
                </a:solidFill>
                <a:ea typeface="Times New Roman"/>
                <a:cs typeface="Times New Roman"/>
              </a:rPr>
              <a:t>врач Джозеф Листер заявил, что на белом цвете хорошо видна грязь, и каждый врач в целях санитарии должен носить только белый </a:t>
            </a:r>
            <a:r>
              <a:rPr lang="ru-RU" sz="1300" dirty="0" smtClean="0">
                <a:solidFill>
                  <a:srgbClr val="000000"/>
                </a:solidFill>
                <a:ea typeface="Times New Roman"/>
                <a:cs typeface="Times New Roman"/>
              </a:rPr>
              <a:t>халат. Так </a:t>
            </a:r>
            <a:r>
              <a:rPr lang="ru-RU" sz="1300" dirty="0">
                <a:solidFill>
                  <a:srgbClr val="000000"/>
                </a:solidFill>
                <a:ea typeface="Times New Roman"/>
                <a:cs typeface="Times New Roman"/>
              </a:rPr>
              <a:t>и прижилось. Более того, в том же XIX веке по белому халату судили о профессионализме медика. Грамотным он считался, если во время операции не сильно пачкал кровью униформу</a:t>
            </a:r>
            <a:r>
              <a:rPr lang="ru-RU" sz="1300" dirty="0" smtClean="0">
                <a:solidFill>
                  <a:srgbClr val="000000"/>
                </a:solidFill>
                <a:ea typeface="Times New Roman"/>
                <a:cs typeface="Times New Roman"/>
              </a:rPr>
              <a:t>.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ru-RU" sz="1300" dirty="0" smtClean="0">
              <a:solidFill>
                <a:srgbClr val="000000"/>
              </a:solidFill>
              <a:ea typeface="Times New Roman"/>
              <a:cs typeface="Times New Roman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1300" b="1" dirty="0" smtClean="0">
                <a:solidFill>
                  <a:srgbClr val="0070C0"/>
                </a:solidFill>
              </a:rPr>
              <a:t>Один из основателей профессии врачевания, знаменитый Гиппократ</a:t>
            </a:r>
            <a:r>
              <a:rPr lang="ru-RU" sz="1300" dirty="0" smtClean="0"/>
              <a:t>, был уверен, что источники всех болезней кроются в человеческом жире. По этой причине он не переставая назначал всем своим уважаемым пациентам лечебное голодание</a:t>
            </a:r>
            <a:r>
              <a:rPr lang="ru-RU" sz="1300" dirty="0" smtClean="0"/>
              <a:t>.</a:t>
            </a:r>
          </a:p>
          <a:p>
            <a:pPr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ru-RU" sz="1300" dirty="0"/>
          </a:p>
          <a:p>
            <a:pPr marL="514350" indent="-285750"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1300" b="1" dirty="0" smtClean="0">
                <a:solidFill>
                  <a:srgbClr val="0070C0"/>
                </a:solidFill>
                <a:ea typeface="Calibri"/>
                <a:cs typeface="Times New Roman"/>
              </a:rPr>
              <a:t>Первый </a:t>
            </a:r>
            <a:r>
              <a:rPr lang="ru-RU" sz="1300" b="1" dirty="0">
                <a:solidFill>
                  <a:srgbClr val="0070C0"/>
                </a:solidFill>
                <a:ea typeface="Calibri"/>
                <a:cs typeface="Times New Roman"/>
              </a:rPr>
              <a:t>наркоз </a:t>
            </a:r>
            <a:r>
              <a:rPr lang="ru-RU" sz="1300" dirty="0">
                <a:ea typeface="Calibri"/>
                <a:cs typeface="Times New Roman"/>
              </a:rPr>
              <a:t>был применен в Китае более двух тысяч лет назад. Знаменитый лекарь своего времени </a:t>
            </a:r>
            <a:r>
              <a:rPr lang="ru-RU" sz="1300" b="1" dirty="0">
                <a:solidFill>
                  <a:srgbClr val="0070C0"/>
                </a:solidFill>
                <a:ea typeface="Calibri"/>
                <a:cs typeface="Times New Roman"/>
              </a:rPr>
              <a:t>Хуа То </a:t>
            </a:r>
            <a:r>
              <a:rPr lang="ru-RU" sz="1300" dirty="0">
                <a:ea typeface="Calibri"/>
                <a:cs typeface="Times New Roman"/>
              </a:rPr>
              <a:t>смешивал крепкое вино и коноплю, обеспечивая таким образом общий наркоз.</a:t>
            </a:r>
          </a:p>
          <a:p>
            <a:pPr indent="142875" algn="just">
              <a:lnSpc>
                <a:spcPct val="100000"/>
              </a:lnSpc>
              <a:spcBef>
                <a:spcPts val="0"/>
              </a:spcBef>
            </a:pPr>
            <a:endParaRPr lang="ru-RU" sz="1300" dirty="0" smtClean="0"/>
          </a:p>
          <a:p>
            <a:pPr marL="514350" indent="-285750"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1300" b="1" dirty="0" smtClean="0">
                <a:solidFill>
                  <a:srgbClr val="0070C0"/>
                </a:solidFill>
              </a:rPr>
              <a:t>Согласно </a:t>
            </a:r>
            <a:r>
              <a:rPr lang="ru-RU" sz="1300" b="1" dirty="0" smtClean="0">
                <a:solidFill>
                  <a:srgbClr val="0070C0"/>
                </a:solidFill>
              </a:rPr>
              <a:t>истории</a:t>
            </a:r>
            <a:r>
              <a:rPr lang="ru-RU" sz="1300" dirty="0" smtClean="0"/>
              <a:t>, </a:t>
            </a:r>
            <a:r>
              <a:rPr lang="ru-RU" sz="1300" dirty="0">
                <a:solidFill>
                  <a:srgbClr val="2A2A2A"/>
                </a:solidFill>
                <a:ea typeface="Times New Roman"/>
                <a:cs typeface="Times New Roman"/>
              </a:rPr>
              <a:t>занимающийся разработкой противозмеиной сыворотки швейцарский врач </a:t>
            </a:r>
            <a:r>
              <a:rPr lang="ru-RU" sz="1300" b="1" dirty="0">
                <a:solidFill>
                  <a:srgbClr val="0070C0"/>
                </a:solidFill>
                <a:ea typeface="Times New Roman"/>
                <a:cs typeface="Times New Roman"/>
              </a:rPr>
              <a:t>Жак Понто </a:t>
            </a:r>
            <a:r>
              <a:rPr lang="ru-RU" sz="1300" dirty="0">
                <a:solidFill>
                  <a:srgbClr val="2A2A2A"/>
                </a:solidFill>
                <a:ea typeface="Times New Roman"/>
                <a:cs typeface="Times New Roman"/>
              </a:rPr>
              <a:t>в 1933 году, чтобы проверить ее «в полевых условиях</a:t>
            </a:r>
            <a:r>
              <a:rPr lang="ru-RU" sz="1300" dirty="0" smtClean="0">
                <a:solidFill>
                  <a:srgbClr val="2A2A2A"/>
                </a:solidFill>
                <a:ea typeface="Times New Roman"/>
                <a:cs typeface="Times New Roman"/>
              </a:rPr>
              <a:t>», </a:t>
            </a:r>
            <a:r>
              <a:rPr lang="ru-RU" sz="1300" dirty="0">
                <a:solidFill>
                  <a:srgbClr val="2A2A2A"/>
                </a:solidFill>
                <a:ea typeface="Times New Roman"/>
                <a:cs typeface="Times New Roman"/>
              </a:rPr>
              <a:t>любезно позволил гадюке укусить себя трижды "для надёжности". </a:t>
            </a:r>
            <a:r>
              <a:rPr lang="ru-RU" sz="1300" dirty="0" smtClean="0">
                <a:solidFill>
                  <a:srgbClr val="2A2A2A"/>
                </a:solidFill>
                <a:ea typeface="Times New Roman"/>
                <a:cs typeface="Times New Roman"/>
              </a:rPr>
              <a:t>Доктор выжил </a:t>
            </a:r>
            <a:r>
              <a:rPr lang="ru-RU" sz="1300" dirty="0">
                <a:solidFill>
                  <a:srgbClr val="2A2A2A"/>
                </a:solidFill>
                <a:ea typeface="Times New Roman"/>
                <a:cs typeface="Times New Roman"/>
              </a:rPr>
              <a:t>и сумел создать свою необходимую сыворотку. </a:t>
            </a:r>
            <a:endParaRPr lang="ru-RU" sz="1300" dirty="0" smtClean="0">
              <a:solidFill>
                <a:srgbClr val="2A2A2A"/>
              </a:solidFill>
              <a:ea typeface="Times New Roman"/>
              <a:cs typeface="Times New Roman"/>
            </a:endParaRPr>
          </a:p>
          <a:p>
            <a:pPr indent="142875" algn="just">
              <a:lnSpc>
                <a:spcPct val="100000"/>
              </a:lnSpc>
              <a:spcBef>
                <a:spcPts val="0"/>
              </a:spcBef>
            </a:pPr>
            <a:endParaRPr lang="ru-RU" sz="1300" dirty="0" smtClean="0">
              <a:solidFill>
                <a:srgbClr val="2A2A2A"/>
              </a:solidFill>
              <a:ea typeface="Times New Roman"/>
              <a:cs typeface="Times New Roman"/>
            </a:endParaRPr>
          </a:p>
          <a:p>
            <a:pPr marL="514350" indent="-285750"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1300" b="1" dirty="0" smtClean="0">
                <a:solidFill>
                  <a:srgbClr val="0070C0"/>
                </a:solidFill>
                <a:ea typeface="Calibri"/>
                <a:cs typeface="Times New Roman"/>
              </a:rPr>
              <a:t>Разработки </a:t>
            </a:r>
            <a:r>
              <a:rPr lang="ru-RU" sz="1300" b="1" dirty="0">
                <a:solidFill>
                  <a:srgbClr val="0070C0"/>
                </a:solidFill>
                <a:ea typeface="Calibri"/>
                <a:cs typeface="Times New Roman"/>
              </a:rPr>
              <a:t>стетоскопа </a:t>
            </a:r>
            <a:r>
              <a:rPr lang="ru-RU" sz="1300" dirty="0">
                <a:ea typeface="Calibri"/>
                <a:cs typeface="Times New Roman"/>
              </a:rPr>
              <a:t>тесно связаны с </a:t>
            </a:r>
            <a:r>
              <a:rPr lang="ru-RU" sz="1300" b="1" dirty="0">
                <a:solidFill>
                  <a:srgbClr val="0070C0"/>
                </a:solidFill>
                <a:ea typeface="Calibri"/>
                <a:cs typeface="Times New Roman"/>
              </a:rPr>
              <a:t>Рене Лаэннеком</a:t>
            </a:r>
            <a:r>
              <a:rPr lang="ru-RU" sz="1300" dirty="0">
                <a:ea typeface="Calibri"/>
                <a:cs typeface="Times New Roman"/>
              </a:rPr>
              <a:t>. Французский врач изучал и успешно применял звуковые волны в диагностике. Его нежелание прикладывать ухо к груди молодой пациентки вынудило пойти на хитрость. Он свернул лист бумаги и слушал звуки лёгких через него, звук оказался более чётким. Это открытие дало толчок к появлению диагностического </a:t>
            </a:r>
            <a:r>
              <a:rPr lang="ru-RU" sz="1300" dirty="0" smtClean="0">
                <a:ea typeface="Calibri"/>
                <a:cs typeface="Times New Roman"/>
              </a:rPr>
              <a:t>аппарата.</a:t>
            </a:r>
          </a:p>
          <a:p>
            <a:pPr marL="514350" indent="-285750"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1300" b="1" dirty="0" smtClean="0">
                <a:solidFill>
                  <a:srgbClr val="0070C0"/>
                </a:solidFill>
                <a:ea typeface="Calibri"/>
                <a:cs typeface="Times New Roman"/>
              </a:rPr>
              <a:t>Внедрение </a:t>
            </a:r>
            <a:r>
              <a:rPr lang="ru-RU" sz="1300" b="1" dirty="0">
                <a:solidFill>
                  <a:srgbClr val="0070C0"/>
                </a:solidFill>
                <a:ea typeface="Calibri"/>
                <a:cs typeface="Times New Roman"/>
              </a:rPr>
              <a:t>роботов в хирургии </a:t>
            </a:r>
            <a:r>
              <a:rPr lang="ru-RU" sz="1300" dirty="0">
                <a:ea typeface="Calibri"/>
                <a:cs typeface="Times New Roman"/>
              </a:rPr>
              <a:t>ознаменовало новую веху в медицине. В сентябре 2019 года индийский хирург провёл оперативное вмешательство на сердце на расстоянии 30 километров. Осуществить операцию доктору </a:t>
            </a:r>
            <a:r>
              <a:rPr lang="ru-RU" sz="1300" b="1" dirty="0">
                <a:solidFill>
                  <a:srgbClr val="0070C0"/>
                </a:solidFill>
                <a:ea typeface="Calibri"/>
                <a:cs typeface="Times New Roman"/>
              </a:rPr>
              <a:t>Теджас Пателю </a:t>
            </a:r>
            <a:r>
              <a:rPr lang="ru-RU" sz="1300" dirty="0">
                <a:ea typeface="Calibri"/>
                <a:cs typeface="Times New Roman"/>
              </a:rPr>
              <a:t>помог интернет, джойстик, экран и робот. Манипуляции прошли успешно.</a:t>
            </a:r>
          </a:p>
          <a:p>
            <a:pPr indent="142875" algn="just">
              <a:lnSpc>
                <a:spcPct val="100000"/>
              </a:lnSpc>
              <a:spcBef>
                <a:spcPts val="0"/>
              </a:spcBef>
            </a:pPr>
            <a:endParaRPr lang="ru-RU" sz="1400" dirty="0">
              <a:ea typeface="Calibri"/>
              <a:cs typeface="Times New Roman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ru-RU" sz="1600" dirty="0" smtClean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81895" y="88041"/>
            <a:ext cx="1714500" cy="1714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658803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1800" dirty="0" smtClean="0">
                <a:solidFill>
                  <a:srgbClr val="FF0000"/>
                </a:solidFill>
              </a:rPr>
              <a:t>Вечный подвиг – он вам по плечу,</a:t>
            </a:r>
            <a:br>
              <a:rPr lang="ru-RU" sz="1800" dirty="0" smtClean="0">
                <a:solidFill>
                  <a:srgbClr val="FF0000"/>
                </a:solidFill>
              </a:rPr>
            </a:br>
            <a:r>
              <a:rPr lang="ru-RU" sz="1800" dirty="0" smtClean="0">
                <a:solidFill>
                  <a:srgbClr val="FF0000"/>
                </a:solidFill>
              </a:rPr>
              <a:t>ваши руки бессонны и святы.</a:t>
            </a:r>
            <a:br>
              <a:rPr lang="ru-RU" sz="1800" dirty="0" smtClean="0">
                <a:solidFill>
                  <a:srgbClr val="FF0000"/>
                </a:solidFill>
              </a:rPr>
            </a:br>
            <a:r>
              <a:rPr lang="ru-RU" sz="1800" dirty="0" smtClean="0">
                <a:solidFill>
                  <a:srgbClr val="FF0000"/>
                </a:solidFill>
              </a:rPr>
              <a:t>Низко вам поклониться хочу,</a:t>
            </a:r>
            <a:br>
              <a:rPr lang="ru-RU" sz="1800" dirty="0" smtClean="0">
                <a:solidFill>
                  <a:srgbClr val="FF0000"/>
                </a:solidFill>
              </a:rPr>
            </a:br>
            <a:r>
              <a:rPr lang="ru-RU" sz="1800" dirty="0" smtClean="0">
                <a:solidFill>
                  <a:srgbClr val="FF0000"/>
                </a:solidFill>
              </a:rPr>
              <a:t>Люди в белых халатах</a:t>
            </a:r>
            <a:br>
              <a:rPr lang="ru-RU" sz="1800" dirty="0" smtClean="0">
                <a:solidFill>
                  <a:srgbClr val="FF0000"/>
                </a:solidFill>
              </a:rPr>
            </a:br>
            <a:r>
              <a:rPr lang="ru-RU" sz="1800" dirty="0" smtClean="0">
                <a:solidFill>
                  <a:srgbClr val="FF0000"/>
                </a:solidFill>
              </a:rPr>
              <a:t>/музыка Э Колмановского,  слова Л. </a:t>
            </a:r>
            <a:r>
              <a:rPr lang="ru-RU" sz="1800" dirty="0" err="1" smtClean="0">
                <a:solidFill>
                  <a:srgbClr val="FF0000"/>
                </a:solidFill>
              </a:rPr>
              <a:t>Ошанина</a:t>
            </a:r>
            <a:r>
              <a:rPr lang="ru-RU" sz="1800" dirty="0" smtClean="0">
                <a:solidFill>
                  <a:srgbClr val="FF0000"/>
                </a:solidFill>
              </a:rPr>
              <a:t/>
            </a:r>
            <a:br>
              <a:rPr lang="ru-RU" sz="1800" dirty="0" smtClean="0">
                <a:solidFill>
                  <a:srgbClr val="FF0000"/>
                </a:solidFill>
              </a:rPr>
            </a:br>
            <a:r>
              <a:rPr lang="ru-RU" sz="1800" dirty="0" smtClean="0">
                <a:solidFill>
                  <a:srgbClr val="FF0000"/>
                </a:solidFill>
              </a:rPr>
              <a:t>«Люди в белых халатах»/</a:t>
            </a:r>
            <a:endParaRPr lang="ru-RU" sz="1800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2187146"/>
            <a:ext cx="10515600" cy="3989816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2400" dirty="0" smtClean="0"/>
              <a:t>Коллектив ГООАУ ДПО «Мурманский областной центр повышения квалификации специалистов здравоохранения» искренне поздравляет всех работников медицинской сферы – медицинских работников, преподавателей и сотрудников профильных учебных заведений, всех тех, кто причастен к спасению жизни людей и оказанию помощи больным и пострадавшим, с их профессиональным праздником – </a:t>
            </a:r>
            <a:r>
              <a:rPr lang="ru-RU" sz="2400" dirty="0" smtClean="0">
                <a:solidFill>
                  <a:srgbClr val="FF0000"/>
                </a:solidFill>
              </a:rPr>
              <a:t>Днем медицинского работника</a:t>
            </a:r>
            <a:r>
              <a:rPr lang="ru-RU" sz="2400" dirty="0" smtClean="0"/>
              <a:t>!</a:t>
            </a:r>
          </a:p>
          <a:p>
            <a:pPr marL="0" indent="0" algn="just">
              <a:buNone/>
            </a:pPr>
            <a:r>
              <a:rPr lang="ru-RU" sz="2400" dirty="0" smtClean="0"/>
              <a:t>Большое спасибо за ваш благородный труд и преданность профессии! Удачи вам и новых достижений! Здоровья и благополучия вам и вашим близким!</a:t>
            </a:r>
            <a:endParaRPr lang="ru-RU" sz="24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50037" y="0"/>
            <a:ext cx="2614741" cy="2148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3745096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1622</TotalTime>
  <Words>1366</Words>
  <Application>Microsoft Office PowerPoint</Application>
  <PresentationFormat>Произвольный</PresentationFormat>
  <Paragraphs>49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Тема Office</vt:lpstr>
      <vt:lpstr>16 июня</vt:lpstr>
      <vt:lpstr>16 июня - День медицинского работника</vt:lpstr>
      <vt:lpstr>История праздника    </vt:lpstr>
      <vt:lpstr>О ПРОФЕССИИ</vt:lpstr>
      <vt:lpstr>Традиции праздника   </vt:lpstr>
      <vt:lpstr>       Интересные факты       </vt:lpstr>
      <vt:lpstr>Вечный подвиг – он вам по плечу, ваши руки бессонны и святы. Низко вам поклониться хочу, Люди в белых халатах /музыка Э Колмановского,  слова Л. Ошанина «Люди в белых халатах»/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Перспективы развития учебно-методической деятельности ГООАУ ДПО «МОЦПК СЗ»</dc:title>
  <dc:creator>Ольга</dc:creator>
  <cp:lastModifiedBy>Галина Ивановна Токман</cp:lastModifiedBy>
  <cp:revision>118</cp:revision>
  <dcterms:created xsi:type="dcterms:W3CDTF">2019-04-11T10:45:24Z</dcterms:created>
  <dcterms:modified xsi:type="dcterms:W3CDTF">2024-06-06T09:35:26Z</dcterms:modified>
</cp:coreProperties>
</file>