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7" r:id="rId3"/>
    <p:sldId id="292" r:id="rId4"/>
    <p:sldId id="258" r:id="rId5"/>
    <p:sldId id="259" r:id="rId6"/>
    <p:sldId id="260" r:id="rId7"/>
    <p:sldId id="286" r:id="rId8"/>
    <p:sldId id="262" r:id="rId9"/>
    <p:sldId id="263" r:id="rId10"/>
    <p:sldId id="290" r:id="rId11"/>
    <p:sldId id="291" r:id="rId12"/>
    <p:sldId id="264" r:id="rId13"/>
    <p:sldId id="265" r:id="rId14"/>
    <p:sldId id="266" r:id="rId15"/>
    <p:sldId id="267" r:id="rId16"/>
    <p:sldId id="268" r:id="rId17"/>
    <p:sldId id="288" r:id="rId18"/>
    <p:sldId id="269" r:id="rId19"/>
    <p:sldId id="271" r:id="rId20"/>
    <p:sldId id="299" r:id="rId21"/>
    <p:sldId id="277" r:id="rId22"/>
    <p:sldId id="278" r:id="rId23"/>
    <p:sldId id="279" r:id="rId24"/>
    <p:sldId id="280" r:id="rId25"/>
    <p:sldId id="281" r:id="rId26"/>
    <p:sldId id="298" r:id="rId27"/>
    <p:sldId id="285" r:id="rId28"/>
    <p:sldId id="289" r:id="rId29"/>
    <p:sldId id="296" r:id="rId30"/>
    <p:sldId id="300" r:id="rId31"/>
    <p:sldId id="295" r:id="rId32"/>
    <p:sldId id="294" r:id="rId33"/>
    <p:sldId id="293" r:id="rId34"/>
  </p:sldIdLst>
  <p:sldSz cx="9144000" cy="6858000" type="screen4x3"/>
  <p:notesSz cx="6669088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71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51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53;&#1040;%20&#1044;&#1054;&#1052;\&#1069;&#1058;&#1048;&#1050;&#1040;\&#1069;&#1058;&#1048;&#1050;&#1040;\&#1051;&#1080;&#1089;&#1090;%20Microsoft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4000" dirty="0"/>
              <a:t>Этический кодекс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explosion val="15"/>
          <c:dLbls>
            <c:txPr>
              <a:bodyPr/>
              <a:lstStyle/>
              <a:p>
                <a:pPr>
                  <a:defRPr sz="44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Лист1!$A$1:$A$3</c:f>
              <c:strCache>
                <c:ptCount val="3"/>
                <c:pt idx="0">
                  <c:v>слышал</c:v>
                </c:pt>
                <c:pt idx="1">
                  <c:v>читал</c:v>
                </c:pt>
                <c:pt idx="2">
                  <c:v>руководствуюсь</c:v>
                </c:pt>
              </c:strCache>
            </c:strRef>
          </c:cat>
          <c:val>
            <c:numRef>
              <c:f>Лист1!$B$1:$B$3</c:f>
              <c:numCache>
                <c:formatCode>0%</c:formatCode>
                <c:ptCount val="3"/>
                <c:pt idx="0">
                  <c:v>0.99</c:v>
                </c:pt>
                <c:pt idx="1">
                  <c:v>0.26</c:v>
                </c:pt>
                <c:pt idx="2">
                  <c:v>2.0000000000000004E-2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/>
      <c:txPr>
        <a:bodyPr/>
        <a:lstStyle/>
        <a:p>
          <a:pPr>
            <a:defRPr sz="2400" b="1"/>
          </a:pPr>
          <a:endParaRPr lang="ru-RU"/>
        </a:p>
      </c:txPr>
    </c:legend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Лист1!$A$1:$A$2</c:f>
              <c:strCache>
                <c:ptCount val="2"/>
                <c:pt idx="0">
                  <c:v>обязателен</c:v>
                </c:pt>
                <c:pt idx="1">
                  <c:v>рекомендован</c:v>
                </c:pt>
              </c:strCache>
            </c:strRef>
          </c:cat>
          <c:val>
            <c:numRef>
              <c:f>Лист1!$B$1:$B$2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/>
      </c:pie3DChart>
    </c:plotArea>
    <c:legend>
      <c:legendPos val="r"/>
      <c:layout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zero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824F37-C334-450C-A145-C695B6DBF7B5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C88AC8-D03C-434D-A523-BAFAC39E68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98364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F7B2E-3339-4479-BE71-4B8A2B1244E8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8F391-66A0-4E2B-9AC3-99526A05DA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5882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Необходимость документального оформления</a:t>
            </a:r>
            <a:r>
              <a:rPr lang="ru-RU" baseline="0" dirty="0" smtClean="0"/>
              <a:t> профессиональных этических  принципов. Проблема глобальна. </a:t>
            </a:r>
          </a:p>
          <a:p>
            <a:r>
              <a:rPr lang="ru-RU" baseline="0" dirty="0" smtClean="0"/>
              <a:t>На примере России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A0BE-94E0-4723-A434-ECAED3D986A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Высшая цель – независимость, максимально желаемая (возможная) активность пациента, полнота его жизни.</a:t>
            </a:r>
            <a:r>
              <a:rPr lang="ru-RU" baseline="0" dirty="0" smtClean="0"/>
              <a:t> Упоминание принципа доказательной сестринской практики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A0BE-94E0-4723-A434-ECAED3D986A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Препарат с недоказанной</a:t>
            </a:r>
            <a:r>
              <a:rPr lang="ru-RU" baseline="0" dirty="0" smtClean="0"/>
              <a:t> эффективностью назначен врачом. Что делать сестре? Субординация </a:t>
            </a:r>
            <a:r>
              <a:rPr lang="en-US" baseline="0" dirty="0" err="1" smtClean="0"/>
              <a:t>vs</a:t>
            </a:r>
            <a:r>
              <a:rPr lang="en-US" baseline="0" dirty="0" smtClean="0"/>
              <a:t> </a:t>
            </a:r>
            <a:r>
              <a:rPr lang="ru-RU" baseline="0" dirty="0" smtClean="0"/>
              <a:t>защита интересов больного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A0BE-94E0-4723-A434-ECAED3D986A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Снижение уровня</a:t>
            </a:r>
            <a:r>
              <a:rPr lang="ru-RU" baseline="0" dirty="0" smtClean="0"/>
              <a:t> уважения к больному в эпоху </a:t>
            </a:r>
            <a:r>
              <a:rPr lang="ru-RU" baseline="0" dirty="0" err="1" smtClean="0"/>
              <a:t>соц</a:t>
            </a:r>
            <a:r>
              <a:rPr lang="ru-RU" baseline="0" dirty="0" smtClean="0"/>
              <a:t> сетей и </a:t>
            </a:r>
            <a:r>
              <a:rPr lang="ru-RU" baseline="0" dirty="0" err="1" smtClean="0"/>
              <a:t>селфи</a:t>
            </a:r>
            <a:r>
              <a:rPr lang="ru-RU" baseline="0" dirty="0" smtClean="0"/>
              <a:t>. </a:t>
            </a:r>
          </a:p>
          <a:p>
            <a:r>
              <a:rPr lang="ru-RU" baseline="0" dirty="0" smtClean="0"/>
              <a:t>Здесь же право говорить с родственниками.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A0BE-94E0-4723-A434-ECAED3D986AF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Традиции замалчивания. Необходимость изменения «традиции». Право сестры иметь обоснованное мнение и отстаивать его во благо пациента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A0BE-94E0-4723-A434-ECAED3D986AF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Проблема</a:t>
            </a:r>
            <a:r>
              <a:rPr lang="ru-RU" baseline="0" dirty="0" smtClean="0"/>
              <a:t> взаимосвязи дохода (жизни) сестер (впрочем, как и врачей) от количественных показателей, а не от качества работы.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A0BE-94E0-4723-A434-ECAED3D986AF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Уважение – основной принцип. </a:t>
            </a:r>
          </a:p>
          <a:p>
            <a:r>
              <a:rPr lang="ru-RU" dirty="0" smtClean="0"/>
              <a:t>Пациент имеет право на свои представления, убеждения, принципы. </a:t>
            </a:r>
            <a:r>
              <a:rPr lang="ru-RU" baseline="0" dirty="0" smtClean="0"/>
              <a:t> Обязанность сестры уважать эти принципы и следовать им. </a:t>
            </a:r>
          </a:p>
          <a:p>
            <a:r>
              <a:rPr lang="ru-RU" baseline="0" dirty="0" smtClean="0"/>
              <a:t>При этом обязанность объяснять, просвещать, говорить абсолютна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A0BE-94E0-4723-A434-ECAED3D986AF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8F391-66A0-4E2B-9AC3-99526A05DABE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4336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614CCF-2EF8-42A7-86F7-E5E1790139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DDEA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910C6-361B-4300-8EDC-9442F4A07049}" type="datetimeFigureOut">
              <a:rPr lang="ru-RU">
                <a:solidFill>
                  <a:srgbClr val="CCDDEA"/>
                </a:solidFill>
              </a:rPr>
              <a:pPr>
                <a:defRPr/>
              </a:pPr>
              <a:t>02.03.2017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21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7B251-39C3-4509-A19C-433DD3259A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DDEA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35A19-41C1-4168-ADE3-CE6C0F624CCB}" type="datetimeFigureOut">
              <a:rPr lang="ru-RU">
                <a:solidFill>
                  <a:srgbClr val="CCDDEA"/>
                </a:solidFill>
              </a:rPr>
              <a:pPr>
                <a:defRPr/>
              </a:pPr>
              <a:t>02.03.2017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4996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9B9ED-C37B-45C6-A12F-682BA794B1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DDEA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5353B-504C-4B0A-B3F9-890AB9FCD83D}" type="datetimeFigureOut">
              <a:rPr lang="ru-RU">
                <a:solidFill>
                  <a:srgbClr val="CCDDEA"/>
                </a:solidFill>
              </a:rPr>
              <a:pPr>
                <a:defRPr/>
              </a:pPr>
              <a:t>02.03.2017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8476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2CA815-50A1-4EDD-88EA-6B6B88CB47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DDEA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52AB4-E3A1-4113-96D1-4CAE157519F6}" type="datetimeFigureOut">
              <a:rPr lang="ru-RU">
                <a:solidFill>
                  <a:srgbClr val="CCDDEA"/>
                </a:solidFill>
              </a:rPr>
              <a:pPr>
                <a:defRPr/>
              </a:pPr>
              <a:t>02.03.2017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9532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17960-38D7-4B2A-B7C5-6157116C5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DDEA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53B91-D4B6-499F-9D10-E111BD3B8421}" type="datetimeFigureOut">
              <a:rPr lang="ru-RU">
                <a:solidFill>
                  <a:srgbClr val="CCDDEA"/>
                </a:solidFill>
              </a:rPr>
              <a:pPr>
                <a:defRPr/>
              </a:pPr>
              <a:t>02.03.2017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7125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D5D69-7AFF-4ADE-B43C-B4001CFEC7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DDEA"/>
              </a:solidFill>
            </a:endParaRP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6F951-5BEE-4E81-8E3B-BA7F031FEEDF}" type="datetimeFigureOut">
              <a:rPr lang="ru-RU">
                <a:solidFill>
                  <a:srgbClr val="CCDDEA"/>
                </a:solidFill>
              </a:rPr>
              <a:pPr>
                <a:defRPr/>
              </a:pPr>
              <a:t>02.03.2017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6024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585F9-20FF-4B62-A4FD-015228C88A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DDEA"/>
              </a:solidFill>
            </a:endParaRP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C0162-5E62-4A48-86A4-1D5401C1AADE}" type="datetimeFigureOut">
              <a:rPr lang="ru-RU">
                <a:solidFill>
                  <a:srgbClr val="CCDDEA"/>
                </a:solidFill>
              </a:rPr>
              <a:pPr>
                <a:defRPr/>
              </a:pPr>
              <a:t>02.03.2017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443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1CB9C-60F0-460B-A47C-76DA2CD181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DDEA"/>
              </a:solidFill>
            </a:endParaRP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DB1AF-358D-42BE-92AB-EBBBCC1EBA32}" type="datetimeFigureOut">
              <a:rPr lang="ru-RU">
                <a:solidFill>
                  <a:srgbClr val="CCDDEA"/>
                </a:solidFill>
              </a:rPr>
              <a:pPr>
                <a:defRPr/>
              </a:pPr>
              <a:t>02.03.2017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3496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0FFC4-A17A-4204-838F-E6EF1BA0A9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DDEA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C8ABD-2783-4B8A-B382-CFE1ED2CB18D}" type="datetimeFigureOut">
              <a:rPr lang="ru-RU">
                <a:solidFill>
                  <a:srgbClr val="CCDDEA"/>
                </a:solidFill>
              </a:rPr>
              <a:pPr>
                <a:defRPr/>
              </a:pPr>
              <a:t>02.03.2017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628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FE10C-471E-4301-9C5D-1131D3DD6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DDEA"/>
              </a:solidFill>
            </a:endParaRP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3B1EC-CE33-4214-B1A0-1C06AF7293B2}" type="datetimeFigureOut">
              <a:rPr lang="ru-RU">
                <a:solidFill>
                  <a:srgbClr val="CCDDEA"/>
                </a:solidFill>
              </a:rPr>
              <a:pPr>
                <a:defRPr/>
              </a:pPr>
              <a:t>02.03.2017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3330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B375D-0040-46BD-8406-63A400B689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CDDEA"/>
              </a:solidFill>
            </a:endParaRP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BCAC9-E207-4B8D-A3FF-D0657F28EA8F}" type="datetimeFigureOut">
              <a:rPr lang="ru-RU">
                <a:solidFill>
                  <a:srgbClr val="CCDDEA"/>
                </a:solidFill>
              </a:rPr>
              <a:pPr>
                <a:defRPr/>
              </a:pPr>
              <a:t>02.03.2017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4739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800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CD83E4B-3763-40F7-8A19-69D733A7BA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CCDDEA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4839A86-389D-4651-B3FB-9F3E74B10CDD}" type="datetimeFigureOut">
              <a:rPr lang="ru-RU">
                <a:solidFill>
                  <a:srgbClr val="CCDDEA"/>
                </a:solidFill>
              </a:rPr>
              <a:pPr>
                <a:defRPr/>
              </a:pPr>
              <a:t>02.03.2017</a:t>
            </a:fld>
            <a:endParaRPr lang="ru-RU">
              <a:solidFill>
                <a:srgbClr val="CCD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1825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eaLnBrk="1" fontAlgn="base" hangingPunct="1">
        <a:spcBef>
          <a:spcPct val="20000"/>
        </a:spcBef>
        <a:spcAft>
          <a:spcPct val="0"/>
        </a:spcAft>
        <a:buClr>
          <a:srgbClr val="71685C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1" fontAlgn="base" hangingPunct="1">
        <a:spcBef>
          <a:spcPct val="20000"/>
        </a:spcBef>
        <a:spcAft>
          <a:spcPct val="0"/>
        </a:spcAft>
        <a:buClr>
          <a:srgbClr val="64A73B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1" fontAlgn="base" hangingPunct="1">
        <a:spcBef>
          <a:spcPct val="20000"/>
        </a:spcBef>
        <a:spcAft>
          <a:spcPct val="0"/>
        </a:spcAft>
        <a:buClr>
          <a:srgbClr val="EB5605"/>
        </a:buClr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250"/>
            <a:ext cx="7543800" cy="208915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/>
              <a:t>Этические принципы в профессиональной деятельности медицинского работника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125" cy="1066800"/>
          </a:xfrm>
        </p:spPr>
        <p:txBody>
          <a:bodyPr rtlCol="0">
            <a:normAutofit fontScale="70000" lnSpcReduction="20000"/>
          </a:bodyPr>
          <a:lstStyle/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err="1" smtClean="0">
                <a:solidFill>
                  <a:schemeClr val="tx1"/>
                </a:solidFill>
              </a:rPr>
              <a:t>Кляблина</a:t>
            </a:r>
            <a:r>
              <a:rPr lang="ru-RU" sz="2800" dirty="0" smtClean="0">
                <a:solidFill>
                  <a:schemeClr val="tx1"/>
                </a:solidFill>
              </a:rPr>
              <a:t> Светлана Петровна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err="1" smtClean="0">
                <a:solidFill>
                  <a:schemeClr val="tx1"/>
                </a:solidFill>
              </a:rPr>
              <a:t>Печко</a:t>
            </a:r>
            <a:r>
              <a:rPr lang="ru-RU" sz="2800" dirty="0" smtClean="0">
                <a:solidFill>
                  <a:schemeClr val="tx1"/>
                </a:solidFill>
              </a:rPr>
              <a:t> Ольга Владимировна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ГООАУ ДПО «Мурманский областной центр повышения квалификации специалистов здравоохранения»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8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8253994"/>
              </p:ext>
            </p:extLst>
          </p:nvPr>
        </p:nvGraphicFramePr>
        <p:xfrm>
          <a:off x="539552" y="836712"/>
          <a:ext cx="7344816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53913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Этический кодекс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055268717"/>
              </p:ext>
            </p:extLst>
          </p:nvPr>
        </p:nvGraphicFramePr>
        <p:xfrm>
          <a:off x="827584" y="1556792"/>
          <a:ext cx="6696744" cy="4320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90920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Этические проблемы нового поколения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Миссия</a:t>
            </a:r>
            <a:endParaRPr lang="ru-RU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	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28596" y="1524000"/>
            <a:ext cx="7858180" cy="4663440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Медицинская сестра должна уважать неотъемлемые права каждого человека на наивысший достижимый уровень физического и психического здоровья, наилучший уровень социальной адаптации и на получение адекватной медицинской помощи.</a:t>
            </a:r>
          </a:p>
          <a:p>
            <a:pPr algn="just">
              <a:buNone/>
            </a:pPr>
            <a:r>
              <a:rPr lang="ru-RU" dirty="0" smtClean="0"/>
              <a:t>Медицинская сестра </a:t>
            </a:r>
            <a:r>
              <a:rPr lang="ru-RU" dirty="0" smtClean="0">
                <a:solidFill>
                  <a:srgbClr val="C00000"/>
                </a:solidFill>
              </a:rPr>
              <a:t>обязана оказывать пациенту качественную медицинскую помощь, отвечающую принципам гуманности, профессиональным стандартам и современным представлениям медицинской науки. </a:t>
            </a:r>
          </a:p>
          <a:p>
            <a:pPr algn="just">
              <a:buNone/>
            </a:pPr>
            <a:r>
              <a:rPr lang="ru-RU" dirty="0" smtClean="0"/>
              <a:t>В клинической практике основой деятельности медицинской сестры являются принципы </a:t>
            </a:r>
            <a:r>
              <a:rPr lang="ru-RU" dirty="0" smtClean="0">
                <a:solidFill>
                  <a:srgbClr val="FF0000"/>
                </a:solidFill>
              </a:rPr>
              <a:t>ухода, основанного на доказательствах.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7924"/>
          <a:stretch>
            <a:fillRect/>
          </a:stretch>
        </p:blipFill>
        <p:spPr>
          <a:xfrm>
            <a:off x="1115616" y="836712"/>
            <a:ext cx="6984776" cy="5184576"/>
          </a:xfr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…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Врачебная </a:t>
            </a:r>
            <a:r>
              <a:rPr lang="ru-RU" sz="4400" b="1" dirty="0" smtClean="0">
                <a:solidFill>
                  <a:srgbClr val="C00000"/>
                </a:solidFill>
              </a:rPr>
              <a:t>тайна</a:t>
            </a:r>
            <a:r>
              <a:rPr lang="en-US" sz="4400" b="1" dirty="0" smtClean="0">
                <a:solidFill>
                  <a:srgbClr val="C00000"/>
                </a:solidFill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</a:rPr>
              <a:t>(медицинская) </a:t>
            </a:r>
            <a:endParaRPr lang="ru-RU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	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00034" y="1524000"/>
            <a:ext cx="7929618" cy="466344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Медицинская сестра вправе раскрыть конфиденциальную информацию о пациенте какой-либо третьей стороне только с согласия самого пациента. </a:t>
            </a:r>
          </a:p>
          <a:p>
            <a:pPr algn="just"/>
            <a:r>
              <a:rPr lang="ru-RU" dirty="0" smtClean="0"/>
              <a:t>В любом случае информация должна предоставляться таким образом, чтобы </a:t>
            </a:r>
            <a:r>
              <a:rPr lang="ru-RU" dirty="0" smtClean="0">
                <a:solidFill>
                  <a:srgbClr val="FF0000"/>
                </a:solidFill>
              </a:rPr>
              <a:t>свести к минимуму потенциальный вред для пациента.</a:t>
            </a:r>
          </a:p>
          <a:p>
            <a:pPr algn="just"/>
            <a:r>
              <a:rPr lang="ru-RU" dirty="0" smtClean="0">
                <a:solidFill>
                  <a:srgbClr val="FF0000"/>
                </a:solidFill>
              </a:rPr>
              <a:t>Использование фото и видеосъемки возможно только в научных и образовательных целях и только с согласия пациента.</a:t>
            </a:r>
          </a:p>
          <a:p>
            <a:pPr algn="just"/>
            <a:r>
              <a:rPr lang="ru-RU" dirty="0" smtClean="0"/>
              <a:t>Медицинская сестра вправе передавать конфиденциальную информацию без согласия пациента лишь в случаях, предусмотренных законом. При этом пациента следует поставить в известность о неизбежности раскрытия конфиденциальной информации.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История болезни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	</a:t>
            </a:r>
          </a:p>
        </p:txBody>
      </p:sp>
      <p:pic>
        <p:nvPicPr>
          <p:cNvPr id="8" name="Содержимое 7" descr="1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714349" y="1676472"/>
            <a:ext cx="6786610" cy="4752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История болезни</a:t>
            </a:r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/>
          <a:srcRect r="50261" b="1656"/>
          <a:stretch>
            <a:fillRect/>
          </a:stretch>
        </p:blipFill>
        <p:spPr bwMode="auto">
          <a:xfrm>
            <a:off x="769955" y="2145323"/>
            <a:ext cx="3032089" cy="3372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6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19600" y="2214554"/>
            <a:ext cx="365760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Соблюдение закона</a:t>
            </a:r>
            <a:endParaRPr lang="ru-RU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	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28596" y="1524000"/>
            <a:ext cx="7643866" cy="4663440"/>
          </a:xfrm>
        </p:spPr>
        <p:txBody>
          <a:bodyPr>
            <a:normAutofit/>
          </a:bodyPr>
          <a:lstStyle/>
          <a:p>
            <a:pPr algn="just"/>
            <a:r>
              <a:rPr lang="ru-RU" sz="2200" dirty="0" smtClean="0"/>
              <a:t>Знание декларированных законом прав пациентов различных групп и помощь пациенту в их реализации – этический долг медицинской сестры. </a:t>
            </a:r>
            <a:r>
              <a:rPr lang="ru-RU" sz="2200" dirty="0" smtClean="0">
                <a:solidFill>
                  <a:srgbClr val="C00000"/>
                </a:solidFill>
              </a:rPr>
              <a:t>В случае если права пациента нарушены действиями коллег или третьих лиц, этично вынести вопрос о защите прав пациента на коллегиальное обсуждение</a:t>
            </a:r>
            <a:r>
              <a:rPr lang="ru-RU" sz="2200" dirty="0" smtClean="0"/>
              <a:t>, а если потребуется, на рассмотрение Этического комитета учреждения здравоохранения. </a:t>
            </a:r>
          </a:p>
          <a:p>
            <a:pPr algn="just"/>
            <a:r>
              <a:rPr lang="ru-RU" sz="2200" dirty="0" smtClean="0">
                <a:solidFill>
                  <a:srgbClr val="C00000"/>
                </a:solidFill>
              </a:rPr>
              <a:t>Защита интересов пациента выше </a:t>
            </a:r>
            <a:r>
              <a:rPr lang="ru-RU" sz="2200" dirty="0" err="1" smtClean="0">
                <a:solidFill>
                  <a:srgbClr val="C00000"/>
                </a:solidFill>
              </a:rPr>
              <a:t>псевдоколлегиальности</a:t>
            </a:r>
            <a:r>
              <a:rPr lang="ru-RU" sz="2200" dirty="0" smtClean="0">
                <a:solidFill>
                  <a:srgbClr val="C00000"/>
                </a:solidFill>
              </a:rPr>
              <a:t> и ложной корпоративной этики.</a:t>
            </a:r>
            <a:endParaRPr lang="ru-RU" sz="2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Просвещение</a:t>
            </a:r>
            <a:endParaRPr lang="ru-RU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	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827584" y="1524000"/>
            <a:ext cx="7560840" cy="466344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Медицинская сестра должна активно участвовать в </a:t>
            </a:r>
            <a:r>
              <a:rPr lang="ru-RU" dirty="0" smtClean="0">
                <a:solidFill>
                  <a:srgbClr val="C00000"/>
                </a:solidFill>
              </a:rPr>
              <a:t>информировании и медико-санитарном просвещении населения, помогающем пациентам делать правильный выбо</a:t>
            </a:r>
            <a:r>
              <a:rPr lang="ru-RU" dirty="0" smtClean="0"/>
              <a:t>р в их взаимоотношениях с государственной, муниципальной и частной системами здравоохранения и социальной поддержки. </a:t>
            </a:r>
          </a:p>
          <a:p>
            <a:pPr algn="just"/>
            <a:r>
              <a:rPr lang="ru-RU" dirty="0" smtClean="0"/>
              <a:t>Медицинская сестра, в меру своей компетенции, должна участвовать в разработке и осуществлении  коллективных мер, направленных на совершенствование методов борьбы с болезнями, предупреждении пациентов, органов власти и общества об экологической опасности, вносить свой вклад в дело организации спасательных служб.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81128"/>
            <a:ext cx="1525230" cy="227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214818"/>
            <a:ext cx="7772400" cy="714380"/>
          </a:xfrm>
        </p:spPr>
        <p:txBody>
          <a:bodyPr/>
          <a:lstStyle/>
          <a:p>
            <a:r>
              <a:rPr lang="ru-RU" sz="4400" dirty="0" smtClean="0"/>
              <a:t>Работа моей мечты</a:t>
            </a:r>
            <a:endParaRPr lang="ru-RU" sz="44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01752" y="4929198"/>
            <a:ext cx="7772400" cy="142876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" </a:t>
            </a:r>
            <a:r>
              <a:rPr lang="ru-RU" sz="2000" b="1" i="1" dirty="0" smtClean="0"/>
              <a:t>Философия труда ради завоевания </a:t>
            </a:r>
            <a:r>
              <a:rPr lang="ru-RU" sz="2000" b="1" i="1" dirty="0" smtClean="0"/>
              <a:t>доброжелательного </a:t>
            </a:r>
            <a:r>
              <a:rPr lang="ru-RU" sz="2000" b="1" i="1" dirty="0" smtClean="0"/>
              <a:t>отношения применима к любой профессии... Трудность в том, чтобы среди всех работ, с которыми вы способны справиться, найти одну </a:t>
            </a:r>
            <a:r>
              <a:rPr lang="ru-RU" sz="2000" b="1" dirty="0" smtClean="0"/>
              <a:t>— </a:t>
            </a:r>
            <a:r>
              <a:rPr lang="ru-RU" sz="2000" b="1" i="1" dirty="0" smtClean="0"/>
              <a:t>ту, что нравится больше всех и ценится </a:t>
            </a:r>
            <a:r>
              <a:rPr lang="ru-RU" sz="2000" b="1" i="1" dirty="0" smtClean="0"/>
              <a:t>людьми</a:t>
            </a:r>
            <a:r>
              <a:rPr lang="ru-RU" sz="2000" b="1" i="1" dirty="0" smtClean="0"/>
              <a:t>»</a:t>
            </a:r>
            <a:r>
              <a:rPr lang="ru-RU" sz="2000" b="1" i="1" u="sng" dirty="0" smtClean="0"/>
              <a:t> </a:t>
            </a:r>
            <a:endParaRPr lang="ru-RU" sz="2000" b="1" i="1" dirty="0" smtClean="0"/>
          </a:p>
          <a:p>
            <a:pPr algn="r"/>
            <a:r>
              <a:rPr lang="ru-RU" b="1" i="1" dirty="0" err="1" smtClean="0"/>
              <a:t>Г.Селье</a:t>
            </a:r>
            <a:r>
              <a:rPr lang="ru-RU" b="1" i="1" dirty="0" smtClean="0"/>
              <a:t> </a:t>
            </a:r>
            <a:r>
              <a:rPr lang="ru-RU" b="1" i="1" dirty="0" smtClean="0"/>
              <a:t> </a:t>
            </a:r>
            <a:endParaRPr lang="ru-RU" b="1" dirty="0" smtClean="0"/>
          </a:p>
          <a:p>
            <a:endParaRPr lang="ru-RU" b="1" dirty="0"/>
          </a:p>
        </p:txBody>
      </p:sp>
      <p:pic>
        <p:nvPicPr>
          <p:cNvPr id="9" name="Рисунок 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285752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85728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4"/>
          <a:srcRect l="5772" r="6422" b="22640"/>
          <a:stretch>
            <a:fillRect/>
          </a:stretch>
        </p:blipFill>
        <p:spPr bwMode="auto">
          <a:xfrm>
            <a:off x="2428860" y="1571612"/>
            <a:ext cx="364333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1275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«</a:t>
            </a:r>
            <a:r>
              <a:rPr lang="ru-RU" sz="4400" b="1" dirty="0" err="1" smtClean="0">
                <a:solidFill>
                  <a:srgbClr val="C00000"/>
                </a:solidFill>
              </a:rPr>
              <a:t>Антипрививочники</a:t>
            </a:r>
            <a:r>
              <a:rPr lang="ru-RU" b="1" dirty="0" smtClean="0">
                <a:solidFill>
                  <a:srgbClr val="C00000"/>
                </a:solidFill>
              </a:rPr>
              <a:t>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ts val="0"/>
              </a:spcAft>
              <a:tabLst>
                <a:tab pos="342900" algn="l"/>
              </a:tabLst>
            </a:pPr>
            <a:r>
              <a:rPr lang="ru-RU" sz="2400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</a:t>
            </a:r>
            <a:r>
              <a:rPr lang="ru-RU" sz="2400" dirty="0">
                <a:solidFill>
                  <a:srgbClr val="000000"/>
                </a:solidFill>
                <a:ea typeface="Times New Roman"/>
              </a:rPr>
              <a:t>«вакцинопрофилактика не защищает и не защищала никогда население от инфекций».</a:t>
            </a:r>
            <a:endParaRPr lang="ru-RU" sz="2400" dirty="0">
              <a:ea typeface="Times New Roman"/>
            </a:endParaRPr>
          </a:p>
          <a:p>
            <a:pPr algn="just">
              <a:spcAft>
                <a:spcPts val="0"/>
              </a:spcAft>
              <a:tabLst>
                <a:tab pos="342900" algn="l"/>
              </a:tabLst>
            </a:pPr>
            <a:r>
              <a:rPr lang="ru-RU" sz="2400" dirty="0">
                <a:solidFill>
                  <a:srgbClr val="000000"/>
                </a:solidFill>
                <a:ea typeface="Times New Roman"/>
              </a:rPr>
              <a:t> </a:t>
            </a: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  </a:t>
            </a:r>
            <a:r>
              <a:rPr lang="ru-RU" sz="2400" dirty="0">
                <a:solidFill>
                  <a:srgbClr val="000000"/>
                </a:solidFill>
                <a:ea typeface="Times New Roman"/>
              </a:rPr>
              <a:t>«гомеопатические вакцины  и </a:t>
            </a:r>
            <a:r>
              <a:rPr lang="ru-RU" sz="2400" dirty="0" err="1">
                <a:solidFill>
                  <a:srgbClr val="000000"/>
                </a:solidFill>
                <a:ea typeface="Times New Roman"/>
              </a:rPr>
              <a:t>натуропатические</a:t>
            </a:r>
            <a:r>
              <a:rPr lang="ru-RU" sz="2400" dirty="0">
                <a:solidFill>
                  <a:srgbClr val="000000"/>
                </a:solidFill>
                <a:ea typeface="Times New Roman"/>
              </a:rPr>
              <a:t> воздействия способны заменить    </a:t>
            </a: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     </a:t>
            </a:r>
            <a:r>
              <a:rPr lang="ru-RU" sz="2400" dirty="0">
                <a:solidFill>
                  <a:srgbClr val="000000"/>
                </a:solidFill>
                <a:ea typeface="Times New Roman"/>
              </a:rPr>
              <a:t>вакцинопрофилактику».</a:t>
            </a:r>
            <a:endParaRPr lang="ru-RU" sz="2400" dirty="0">
              <a:ea typeface="Times New Roman"/>
            </a:endParaRPr>
          </a:p>
          <a:p>
            <a:pPr algn="just">
              <a:spcAft>
                <a:spcPts val="0"/>
              </a:spcAft>
              <a:tabLst>
                <a:tab pos="342900" algn="l"/>
              </a:tabLst>
            </a:pPr>
            <a:r>
              <a:rPr lang="ru-RU" sz="2400" dirty="0">
                <a:solidFill>
                  <a:srgbClr val="000000"/>
                </a:solidFill>
                <a:ea typeface="Times New Roman"/>
              </a:rPr>
              <a:t> </a:t>
            </a: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   </a:t>
            </a:r>
            <a:r>
              <a:rPr lang="ru-RU" sz="2400" dirty="0">
                <a:solidFill>
                  <a:srgbClr val="000000"/>
                </a:solidFill>
                <a:ea typeface="Times New Roman"/>
              </a:rPr>
              <a:t>«вакцинопрофилактика безнравственна, так как в технологии вакцин используется </a:t>
            </a: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     </a:t>
            </a:r>
            <a:r>
              <a:rPr lang="ru-RU" sz="2400" dirty="0">
                <a:solidFill>
                  <a:srgbClr val="000000"/>
                </a:solidFill>
                <a:ea typeface="Times New Roman"/>
              </a:rPr>
              <a:t>коровий, свиной, птичий и человеческий фетальный (</a:t>
            </a:r>
            <a:r>
              <a:rPr lang="ru-RU" sz="2400" dirty="0" err="1">
                <a:solidFill>
                  <a:srgbClr val="000000"/>
                </a:solidFill>
                <a:ea typeface="Times New Roman"/>
              </a:rPr>
              <a:t>абортный</a:t>
            </a:r>
            <a:r>
              <a:rPr lang="ru-RU" sz="2400" dirty="0">
                <a:solidFill>
                  <a:srgbClr val="000000"/>
                </a:solidFill>
                <a:ea typeface="Times New Roman"/>
              </a:rPr>
              <a:t>) «нечистый»  </a:t>
            </a: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     </a:t>
            </a:r>
            <a:r>
              <a:rPr lang="ru-RU" sz="2400" dirty="0">
                <a:solidFill>
                  <a:srgbClr val="000000"/>
                </a:solidFill>
                <a:ea typeface="Times New Roman"/>
              </a:rPr>
              <a:t>материал»</a:t>
            </a:r>
            <a:endParaRPr lang="ru-RU" sz="2400" dirty="0">
              <a:ea typeface="Times New Roman"/>
            </a:endParaRPr>
          </a:p>
          <a:p>
            <a:pPr>
              <a:spcAft>
                <a:spcPts val="0"/>
              </a:spcAft>
              <a:tabLst>
                <a:tab pos="342900" algn="l"/>
              </a:tabLst>
            </a:pPr>
            <a:r>
              <a:rPr lang="ru-RU" sz="2400" dirty="0">
                <a:solidFill>
                  <a:srgbClr val="000000"/>
                </a:solidFill>
                <a:ea typeface="Times New Roman"/>
              </a:rPr>
              <a:t> </a:t>
            </a: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   </a:t>
            </a:r>
            <a:r>
              <a:rPr lang="ru-RU" sz="2400" dirty="0">
                <a:solidFill>
                  <a:srgbClr val="000000"/>
                </a:solidFill>
                <a:ea typeface="Times New Roman"/>
              </a:rPr>
              <a:t>«полная отмена вакцинации сулит здоровую жизнь без тяжёлых </a:t>
            </a: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инфекционных</a:t>
            </a:r>
            <a:r>
              <a:rPr lang="ru-RU" sz="2400" dirty="0">
                <a:solidFill>
                  <a:srgbClr val="000000"/>
                </a:solidFill>
                <a:ea typeface="Times New Roman"/>
              </a:rPr>
              <a:t>, </a:t>
            </a: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     </a:t>
            </a:r>
            <a:r>
              <a:rPr lang="ru-RU" sz="2400" dirty="0">
                <a:solidFill>
                  <a:srgbClr val="000000"/>
                </a:solidFill>
                <a:ea typeface="Times New Roman"/>
              </a:rPr>
              <a:t>аллергических, аутоиммунных и онкологических заболеваний»</a:t>
            </a:r>
            <a:endParaRPr lang="ru-RU" sz="2400" dirty="0">
              <a:ea typeface="Times New Roman"/>
            </a:endParaRPr>
          </a:p>
          <a:p>
            <a:pPr>
              <a:spcAft>
                <a:spcPts val="0"/>
              </a:spcAft>
              <a:tabLst>
                <a:tab pos="342900" algn="l"/>
              </a:tabLst>
            </a:pPr>
            <a:endParaRPr lang="ru-RU" sz="24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005766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Честность </a:t>
            </a:r>
            <a:endParaRPr lang="ru-RU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	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403648" y="1524000"/>
            <a:ext cx="6840760" cy="4663440"/>
          </a:xfrm>
        </p:spPr>
        <p:txBody>
          <a:bodyPr>
            <a:normAutofit/>
          </a:bodyPr>
          <a:lstStyle/>
          <a:p>
            <a:pPr algn="just"/>
            <a:r>
              <a:rPr lang="ru-RU" sz="2200" dirty="0" smtClean="0"/>
              <a:t>Во взаимоотношениях с коллегами медицинская сестра должна быть </a:t>
            </a:r>
            <a:r>
              <a:rPr lang="ru-RU" sz="2200" dirty="0" smtClean="0">
                <a:solidFill>
                  <a:srgbClr val="C00000"/>
                </a:solidFill>
              </a:rPr>
              <a:t>честной, справедливой и порядочной, признавать и уважать их знания и опыт, их вклад в лечебный процесс. </a:t>
            </a:r>
          </a:p>
          <a:p>
            <a:pPr algn="just"/>
            <a:r>
              <a:rPr lang="ru-RU" sz="2200" dirty="0" smtClean="0"/>
              <a:t>Медицинская сестра обязана в меру своих знаний и опыта помогать коллегам по профессии, рассчитывая на такую же помощь с их стороны, а также </a:t>
            </a:r>
            <a:r>
              <a:rPr lang="ru-RU" sz="2200" dirty="0" smtClean="0">
                <a:solidFill>
                  <a:srgbClr val="C00000"/>
                </a:solidFill>
              </a:rPr>
              <a:t>оказывать содействие другим участникам лечебного процесса </a:t>
            </a:r>
            <a:r>
              <a:rPr lang="ru-RU" sz="2200" dirty="0" smtClean="0"/>
              <a:t>и процесса ухода, включая добровольных помощников.</a:t>
            </a:r>
            <a:endParaRPr lang="ru-RU" sz="2200" dirty="0"/>
          </a:p>
        </p:txBody>
      </p:sp>
      <p:pic>
        <p:nvPicPr>
          <p:cNvPr id="6" name="Рисунок 5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81128"/>
            <a:ext cx="1525230" cy="227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…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340768"/>
            <a:ext cx="748883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Уважение к пациенту</a:t>
            </a:r>
            <a:endParaRPr lang="ru-RU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	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187624" y="1524000"/>
            <a:ext cx="7272808" cy="507335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Осуществляя уход, медицинская сестра </a:t>
            </a:r>
            <a:r>
              <a:rPr lang="ru-RU" dirty="0" smtClean="0">
                <a:solidFill>
                  <a:srgbClr val="C00000"/>
                </a:solidFill>
              </a:rPr>
              <a:t>должна уважать право пациента на участие в планировании и проведении лечения.</a:t>
            </a:r>
            <a:r>
              <a:rPr lang="ru-RU" dirty="0" smtClean="0"/>
              <a:t> При этом решение пациента в отношении стратегии оказания медицинской помощи остается приоритетным даже в тех случаях, когда принятое решение противоречит мнению медицинских </a:t>
            </a:r>
            <a:r>
              <a:rPr lang="ru-RU" dirty="0" smtClean="0"/>
              <a:t>работников.</a:t>
            </a:r>
          </a:p>
          <a:p>
            <a:pPr algn="just"/>
            <a:r>
              <a:rPr lang="ru-RU" dirty="0" smtClean="0"/>
              <a:t>Проявление высокомерия</a:t>
            </a:r>
            <a:r>
              <a:rPr lang="ru-RU" dirty="0" smtClean="0"/>
              <a:t>, патернализма, пренебрежительного отношения или унизительного обращения с пациентом недопустимы.</a:t>
            </a:r>
          </a:p>
          <a:p>
            <a:pPr algn="just"/>
            <a:r>
              <a:rPr lang="ru-RU" dirty="0" smtClean="0"/>
              <a:t>Решение пациента в отношении оказания ему медицинской помощи, основанное на личной системе этических ценностей, должно приниматься медицинской сестрой с уважением даже в том, случае, если принятое решение противоречит ее личной системе ценностей или постулатам медицинской науки.</a:t>
            </a:r>
            <a:endParaRPr lang="ru-RU" dirty="0"/>
          </a:p>
        </p:txBody>
      </p:sp>
      <p:pic>
        <p:nvPicPr>
          <p:cNvPr id="6" name="Рисунок 5" descr="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581128"/>
            <a:ext cx="1525230" cy="227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…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8" name="Содержимое 7" descr="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9552" y="1412776"/>
            <a:ext cx="7532910" cy="35164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Облегчение страданий</a:t>
            </a:r>
            <a:endParaRPr lang="ru-RU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	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187624" y="1524000"/>
            <a:ext cx="7200800" cy="5073352"/>
          </a:xfrm>
        </p:spPr>
        <p:txBody>
          <a:bodyPr>
            <a:normAutofit/>
          </a:bodyPr>
          <a:lstStyle/>
          <a:p>
            <a:pPr algn="just"/>
            <a:r>
              <a:rPr lang="ru-RU" sz="2200" dirty="0" smtClean="0"/>
              <a:t>Медицинская сестра обязана уважать право пациента на облегчение страданий в той мере, в какой это позволяет существующий уровень медицинской науки. </a:t>
            </a:r>
            <a:r>
              <a:rPr lang="ru-RU" sz="2200" dirty="0" smtClean="0">
                <a:solidFill>
                  <a:srgbClr val="C00000"/>
                </a:solidFill>
              </a:rPr>
              <a:t>Никакая ситуация страданий физических, нравственных или духовных страданий пациента там, где страдания можно было облегчить применением всех доступных методик и технологий, не может быть признана этичной. </a:t>
            </a:r>
          </a:p>
          <a:p>
            <a:pPr algn="just"/>
            <a:r>
              <a:rPr lang="ru-RU" sz="2200" dirty="0" smtClean="0"/>
              <a:t>В случаях, когда медицинская сестра видит страдания пациента, а ее знаний и компетенций не достаточно для оказания помощи пациенту, ее этический долг незамедлительно обратиться за помощью к более компетентному коллеге</a:t>
            </a:r>
            <a:endParaRPr lang="ru-RU" sz="2200" dirty="0"/>
          </a:p>
        </p:txBody>
      </p:sp>
      <p:pic>
        <p:nvPicPr>
          <p:cNvPr id="6" name="Рисунок 5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81128"/>
            <a:ext cx="1525230" cy="227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История болезни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1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99963" y="1509713"/>
            <a:ext cx="5204286" cy="39355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3007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Образование</a:t>
            </a:r>
            <a:endParaRPr lang="ru-RU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	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187624" y="1524000"/>
            <a:ext cx="7200800" cy="507335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Непрерывное совершенствование специальных компетенций, </a:t>
            </a:r>
            <a:r>
              <a:rPr lang="ru-RU" dirty="0" smtClean="0">
                <a:solidFill>
                  <a:srgbClr val="FF0000"/>
                </a:solidFill>
              </a:rPr>
              <a:t>повышение своего культурного уровня </a:t>
            </a:r>
            <a:r>
              <a:rPr lang="ru-RU" dirty="0" smtClean="0"/>
              <a:t>- первейший профессиональный долг медицинской сестры.</a:t>
            </a:r>
          </a:p>
          <a:p>
            <a:pPr algn="just"/>
            <a:r>
              <a:rPr lang="ru-RU" dirty="0" smtClean="0"/>
              <a:t>Медицинская сестра должна быть компетентной в отношении моральных и юридических прав пациента. Поддержание уровня профессиональной, правовой и этической компетентностей – мера персональной ответственности каждой медицинской сестры.</a:t>
            </a:r>
          </a:p>
          <a:p>
            <a:pPr algn="just"/>
            <a:r>
              <a:rPr lang="ru-RU" dirty="0" smtClean="0"/>
              <a:t>Достижение этой цели обеспечивается постоянным повышением уровня знаний. </a:t>
            </a:r>
          </a:p>
        </p:txBody>
      </p:sp>
      <p:pic>
        <p:nvPicPr>
          <p:cNvPr id="6" name="Рисунок 5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81128"/>
            <a:ext cx="1525230" cy="227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Культурный ли уровень?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672" y="2462212"/>
            <a:ext cx="5184576" cy="3127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036088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755576" y="623888"/>
            <a:ext cx="7272808" cy="1281112"/>
          </a:xfrm>
        </p:spPr>
        <p:txBody>
          <a:bodyPr/>
          <a:lstStyle/>
          <a:p>
            <a:r>
              <a:rPr lang="ru-RU" altLang="ru-RU" sz="4000" b="1" dirty="0" smtClean="0">
                <a:solidFill>
                  <a:srgbClr val="C00000"/>
                </a:solidFill>
              </a:rPr>
              <a:t>Доверяете ли вы рекомендациям медицинского работника?</a:t>
            </a:r>
          </a:p>
        </p:txBody>
      </p:sp>
      <p:graphicFrame>
        <p:nvGraphicFramePr>
          <p:cNvPr id="41987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11458406"/>
              </p:ext>
            </p:extLst>
          </p:nvPr>
        </p:nvGraphicFramePr>
        <p:xfrm>
          <a:off x="755576" y="2082800"/>
          <a:ext cx="7272808" cy="3879850"/>
        </p:xfrm>
        <a:graphic>
          <a:graphicData uri="http://schemas.openxmlformats.org/presentationml/2006/ole">
            <p:oleObj spid="_x0000_s1031" r:id="rId4" imgW="6693988" imgH="3877392" progId="Excel.Shee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8548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/>
          </p:cNvPicPr>
          <p:nvPr>
            <p:ph type="pic" idx="1"/>
          </p:nvPr>
        </p:nvPicPr>
        <p:blipFill>
          <a:blip r:embed="rId2"/>
          <a:srcRect l="3750" r="3750"/>
          <a:stretch>
            <a:fillRect/>
          </a:stretch>
        </p:blipFill>
        <p:spPr bwMode="auto">
          <a:xfrm>
            <a:off x="323528" y="620688"/>
            <a:ext cx="777686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4151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Эффективность этического кодекса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Эффективность </a:t>
            </a:r>
            <a:r>
              <a:rPr lang="ru-RU" dirty="0"/>
              <a:t>Этического кодекса </a:t>
            </a:r>
            <a:r>
              <a:rPr lang="ru-RU" dirty="0" smtClean="0"/>
              <a:t>медицинской сестры России </a:t>
            </a:r>
            <a:r>
              <a:rPr lang="ru-RU" dirty="0"/>
              <a:t>определяется тем, насколько с ним знакомы медицинские сестры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Готовность использовать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Контроль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610518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endParaRPr lang="ru-RU" dirty="0" smtClean="0"/>
          </a:p>
          <a:p>
            <a:pPr marL="114300" indent="0" algn="just">
              <a:buNone/>
            </a:pPr>
            <a:r>
              <a:rPr lang="ru-RU" dirty="0" smtClean="0"/>
              <a:t>Проект </a:t>
            </a:r>
            <a:r>
              <a:rPr lang="ru-RU" dirty="0"/>
              <a:t>подзаконного акта Министерство здравоохранения РФ от 30 мая 2016 г. "Проект Кодекса профессиональной этики работников системы здравоохранения Российской </a:t>
            </a:r>
            <a:r>
              <a:rPr lang="ru-RU" dirty="0" smtClean="0"/>
              <a:t>Федерации»</a:t>
            </a:r>
          </a:p>
          <a:p>
            <a:pPr marL="114300" indent="0" algn="just">
              <a:buNone/>
            </a:pPr>
            <a:r>
              <a:rPr lang="ru-RU" dirty="0" smtClean="0"/>
              <a:t> </a:t>
            </a:r>
          </a:p>
          <a:p>
            <a:pPr marL="114300" indent="0" algn="just">
              <a:buNone/>
            </a:pPr>
            <a:r>
              <a:rPr lang="ru-RU" dirty="0" smtClean="0"/>
              <a:t> </a:t>
            </a:r>
          </a:p>
          <a:p>
            <a:pPr marL="114300" indent="0" algn="just">
              <a:buNone/>
            </a:pPr>
            <a:endParaRPr lang="ru-RU" dirty="0"/>
          </a:p>
          <a:p>
            <a:pPr marL="114300" indent="0" algn="just">
              <a:buNone/>
            </a:pPr>
            <a:r>
              <a:rPr lang="ru-RU" dirty="0" smtClean="0"/>
              <a:t>С документом можно ознакомиться на официальном сайте Минздрава России по ссылке: </a:t>
            </a:r>
          </a:p>
          <a:p>
            <a:pPr marL="114300" indent="0" algn="just">
              <a:buNone/>
            </a:pPr>
            <a:r>
              <a:rPr lang="en-US" dirty="0" smtClean="0"/>
              <a:t>rosminzdrav.ru/ministry/ 61/19/stranitsa-840/stranitsa-4069 </a:t>
            </a:r>
            <a:endParaRPr lang="ru-RU" dirty="0" smtClean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323726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Использовались материалы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«Этический кодекс медицинской сестры России» 2010г.</a:t>
            </a:r>
          </a:p>
          <a:p>
            <a:r>
              <a:rPr lang="ru-RU" dirty="0" smtClean="0"/>
              <a:t>Материалы конференций РАМС:  «</a:t>
            </a:r>
            <a:r>
              <a:rPr lang="ru-RU" dirty="0" smtClean="0"/>
              <a:t>Этические принципы и регулирование сестринской </a:t>
            </a:r>
            <a:r>
              <a:rPr lang="ru-RU" dirty="0" smtClean="0"/>
              <a:t>практики», В.В. </a:t>
            </a:r>
            <a:r>
              <a:rPr lang="ru-RU" dirty="0" err="1" smtClean="0"/>
              <a:t>Самойленко</a:t>
            </a:r>
            <a:r>
              <a:rPr lang="ru-RU" dirty="0" smtClean="0"/>
              <a:t>;</a:t>
            </a:r>
          </a:p>
          <a:p>
            <a:r>
              <a:rPr lang="ru-RU" dirty="0" smtClean="0"/>
              <a:t>Материалы с сайтов ИНТЕРНЕТ:</a:t>
            </a:r>
          </a:p>
          <a:p>
            <a:r>
              <a:rPr lang="en-US" dirty="0" smtClean="0"/>
              <a:t>shmyandeks.ru</a:t>
            </a:r>
            <a:r>
              <a:rPr lang="ru-RU" dirty="0" smtClean="0"/>
              <a:t>; </a:t>
            </a:r>
            <a:r>
              <a:rPr lang="en-US" dirty="0" smtClean="0"/>
              <a:t>mybuzines.ru</a:t>
            </a:r>
            <a:endParaRPr lang="en-US" dirty="0" smtClean="0"/>
          </a:p>
          <a:p>
            <a:r>
              <a:rPr lang="en-US" dirty="0" smtClean="0"/>
              <a:t>mywishlist.ru</a:t>
            </a:r>
          </a:p>
          <a:p>
            <a:r>
              <a:rPr lang="en-US" dirty="0" smtClean="0"/>
              <a:t>necenzurno.ru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041012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4925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Миссия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>
                <a:ea typeface="Times New Roman"/>
                <a:cs typeface="Times New Roman"/>
              </a:rPr>
              <a:t>Важнейшими задачами профессиональной деятельности медицинской сестры являются: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a typeface="Times New Roman"/>
                <a:cs typeface="Times New Roman"/>
              </a:rPr>
              <a:t>комплексный всесторонний уход за пациентами и облегчение их страданий;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a typeface="Times New Roman"/>
                <a:cs typeface="Times New Roman"/>
              </a:rPr>
              <a:t>сохранение здоровья и реабилитация;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a typeface="Times New Roman"/>
                <a:cs typeface="Times New Roman"/>
              </a:rPr>
              <a:t>содействие укреплению здоровья и профилактика заболеваний.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Миссия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Этической основой </a:t>
            </a:r>
            <a:r>
              <a:rPr lang="ru-RU" sz="2400" dirty="0" smtClean="0"/>
              <a:t>профессиональной деятельности медицинской сестры являются </a:t>
            </a:r>
            <a:r>
              <a:rPr lang="ru-RU" sz="2400" dirty="0" smtClean="0">
                <a:solidFill>
                  <a:srgbClr val="FF0000"/>
                </a:solidFill>
              </a:rPr>
              <a:t>гуманность и милосердие.</a:t>
            </a:r>
            <a:r>
              <a:rPr lang="ru-RU" sz="2400" dirty="0" smtClean="0"/>
              <a:t> Принимая и разделяя общечеловеческие и общемедицинские этические ценности, профессиональный корпус медицинских сестер декларирует </a:t>
            </a:r>
            <a:r>
              <a:rPr lang="ru-RU" sz="2400" dirty="0" smtClean="0">
                <a:solidFill>
                  <a:srgbClr val="FF0000"/>
                </a:solidFill>
              </a:rPr>
              <a:t>уникальность своей профессии </a:t>
            </a:r>
            <a:r>
              <a:rPr lang="ru-RU" sz="2400" dirty="0" smtClean="0"/>
              <a:t>и вытекающий из нее особый характер этических взаимоотношений с коллегами и пациентами.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Наука о морали</a:t>
            </a:r>
          </a:p>
          <a:p>
            <a:pPr lvl="0" algn="ctr">
              <a:buNone/>
            </a:pPr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 algn="just"/>
            <a:r>
              <a:rPr lang="ru-RU" sz="2400" b="1" dirty="0" smtClean="0"/>
              <a:t>Совокупность норм и принципов поведения человека или группы (в том числе профессиональной), приятных в данном обществе в определенном периоде времени</a:t>
            </a:r>
            <a:endParaRPr lang="ru-RU" sz="2400" b="1" dirty="0"/>
          </a:p>
        </p:txBody>
      </p:sp>
      <p:sp>
        <p:nvSpPr>
          <p:cNvPr id="5" name="Стрелка вниз 4"/>
          <p:cNvSpPr/>
          <p:nvPr/>
        </p:nvSpPr>
        <p:spPr>
          <a:xfrm>
            <a:off x="4000496" y="242886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u="sng" dirty="0" smtClean="0"/>
              <a:t>Юридический максимум — это этический минимум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</a:rPr>
              <a:t>ЭТИКА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indent="-342900">
              <a:lnSpc>
                <a:spcPct val="90000"/>
              </a:lnSpc>
              <a:buClr>
                <a:srgbClr val="000000"/>
              </a:buClr>
              <a:buSzPct val="100000"/>
            </a:pPr>
            <a:r>
              <a:rPr lang="ru-RU" dirty="0" smtClean="0"/>
              <a:t>Определяется внутренними принципами</a:t>
            </a:r>
          </a:p>
          <a:p>
            <a:pPr indent="-342900">
              <a:lnSpc>
                <a:spcPct val="90000"/>
              </a:lnSpc>
              <a:buClr>
                <a:srgbClr val="000000"/>
              </a:buClr>
              <a:buSzPct val="100000"/>
            </a:pPr>
            <a:r>
              <a:rPr lang="ru-RU" dirty="0" smtClean="0"/>
              <a:t>Пластична</a:t>
            </a:r>
          </a:p>
          <a:p>
            <a:pPr indent="-342900">
              <a:lnSpc>
                <a:spcPct val="90000"/>
              </a:lnSpc>
              <a:buClr>
                <a:srgbClr val="000000"/>
              </a:buClr>
              <a:buSzPct val="100000"/>
            </a:pPr>
            <a:r>
              <a:rPr lang="ru-RU" dirty="0" smtClean="0"/>
              <a:t>Личностна</a:t>
            </a:r>
          </a:p>
          <a:p>
            <a:pPr indent="-342900">
              <a:lnSpc>
                <a:spcPct val="90000"/>
              </a:lnSpc>
              <a:buClr>
                <a:srgbClr val="000000"/>
              </a:buClr>
              <a:buSzPct val="100000"/>
            </a:pPr>
            <a:r>
              <a:rPr lang="ru-RU" dirty="0" smtClean="0"/>
              <a:t>Имеет профессиональные особенности</a:t>
            </a:r>
          </a:p>
          <a:p>
            <a:pPr indent="-342900" algn="ctr">
              <a:lnSpc>
                <a:spcPct val="90000"/>
              </a:lnSpc>
              <a:buClr>
                <a:srgbClr val="000000"/>
              </a:buClr>
              <a:buSzPct val="100000"/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Прививается воспитанием</a:t>
            </a:r>
            <a:endParaRPr lang="ru-RU" u="sng" dirty="0">
              <a:solidFill>
                <a:srgbClr val="FF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</a:rPr>
              <a:t>ЗАКОН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Предписывается государством</a:t>
            </a:r>
          </a:p>
          <a:p>
            <a:r>
              <a:rPr lang="ru-RU" dirty="0" smtClean="0"/>
              <a:t>Постоянен </a:t>
            </a:r>
          </a:p>
          <a:p>
            <a:r>
              <a:rPr lang="ru-RU" dirty="0" smtClean="0"/>
              <a:t>Обязателен для всех</a:t>
            </a:r>
          </a:p>
          <a:p>
            <a:r>
              <a:rPr lang="ru-RU" dirty="0" smtClean="0"/>
              <a:t>Не связан с профессией и родом занятий</a:t>
            </a:r>
          </a:p>
          <a:p>
            <a:endParaRPr lang="ru-RU" dirty="0" smtClean="0"/>
          </a:p>
          <a:p>
            <a:pPr algn="ctr"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Достигается изучением правовых норм	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/>
          <p:cNvSpPr>
            <a:spLocks noGrp="1"/>
          </p:cNvSpPr>
          <p:nvPr>
            <p:ph type="body" sz="half" idx="3"/>
          </p:nvPr>
        </p:nvSpPr>
        <p:spPr>
          <a:xfrm>
            <a:off x="2081496" y="328278"/>
            <a:ext cx="4722752" cy="1084498"/>
          </a:xfrm>
          <a:solidFill>
            <a:schemeClr val="bg1">
              <a:alpha val="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000" spc="100" dirty="0" smtClean="0"/>
              <a:t>Принят Всероссийской конференцией Ассоциации</a:t>
            </a:r>
          </a:p>
          <a:p>
            <a:pPr algn="ctr"/>
            <a:r>
              <a:rPr lang="ru-RU" sz="2000" spc="100" dirty="0" smtClean="0"/>
              <a:t>медицинских сестер России 2010</a:t>
            </a:r>
          </a:p>
        </p:txBody>
      </p:sp>
      <p:pic>
        <p:nvPicPr>
          <p:cNvPr id="17" name="Содержимое 16" descr="9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2934429" y="2122512"/>
            <a:ext cx="3017520" cy="41148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54050" indent="-571500">
              <a:lnSpc>
                <a:spcPct val="120000"/>
              </a:lnSpc>
              <a:buFont typeface="+mj-lt"/>
              <a:buAutoNum type="arabicPeriod"/>
            </a:pPr>
            <a:r>
              <a:rPr lang="ru-RU" sz="2400" dirty="0" smtClean="0"/>
              <a:t>МЕДИЦИНСКАЯ СЕСТРА И ПАЦИЕНТ</a:t>
            </a:r>
          </a:p>
          <a:p>
            <a:pPr marL="654050" indent="-571500">
              <a:lnSpc>
                <a:spcPct val="120000"/>
              </a:lnSpc>
              <a:buFont typeface="+mj-lt"/>
              <a:buAutoNum type="arabicPeriod"/>
            </a:pPr>
            <a:r>
              <a:rPr lang="ru-RU" sz="2400" dirty="0" smtClean="0"/>
              <a:t>МЕДИЦИНСКАЯ СЕСТРА И ЕЕ ПРОФЕССИЯ</a:t>
            </a:r>
          </a:p>
          <a:p>
            <a:pPr marL="654050" indent="-571500">
              <a:lnSpc>
                <a:spcPct val="120000"/>
              </a:lnSpc>
              <a:buFont typeface="+mj-lt"/>
              <a:buAutoNum type="arabicPeriod"/>
            </a:pPr>
            <a:r>
              <a:rPr lang="ru-RU" sz="2400" dirty="0" smtClean="0"/>
              <a:t>МЕДИЦИНСКАЯ СЕСТРА И ОБЩЕСТВО</a:t>
            </a:r>
          </a:p>
          <a:p>
            <a:pPr marL="654050" indent="-571500">
              <a:lnSpc>
                <a:spcPct val="120000"/>
              </a:lnSpc>
              <a:buFont typeface="+mj-lt"/>
              <a:buAutoNum type="arabicPeriod"/>
            </a:pPr>
            <a:r>
              <a:rPr lang="ru-RU" sz="2400" dirty="0" smtClean="0"/>
              <a:t>ДЕЙСТВИЕ ЭТИЧЕСКОГО КОДЕКСА МЕДИЦИНСКОЙ СЕСТРЫ РОССИИ, ОТВЕТСТВЕННОСТЬ ЗА ЕГО НАРУШЕНИЯ И ПОРЯДОК ЕГО ПЕРЕСМОТРА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ЗОЖ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1144</Words>
  <Application>Microsoft Office PowerPoint</Application>
  <PresentationFormat>Экран (4:3)</PresentationFormat>
  <Paragraphs>141</Paragraphs>
  <Slides>33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ЗОЖ</vt:lpstr>
      <vt:lpstr>Лист Microsoft Office Excel 97-2003</vt:lpstr>
      <vt:lpstr>Этические принципы в профессиональной деятельности медицинского работника</vt:lpstr>
      <vt:lpstr>Работа моей мечты</vt:lpstr>
      <vt:lpstr>Слайд 3</vt:lpstr>
      <vt:lpstr> Миссия</vt:lpstr>
      <vt:lpstr>Миссия</vt:lpstr>
      <vt:lpstr>Этика</vt:lpstr>
      <vt:lpstr> Юридический максимум — это этический минимум </vt:lpstr>
      <vt:lpstr>Слайд 8</vt:lpstr>
      <vt:lpstr>Структура</vt:lpstr>
      <vt:lpstr> </vt:lpstr>
      <vt:lpstr>Этический кодекс</vt:lpstr>
      <vt:lpstr>Этические проблемы нового поколения</vt:lpstr>
      <vt:lpstr>Миссия</vt:lpstr>
      <vt:lpstr>…</vt:lpstr>
      <vt:lpstr>Врачебная тайна (медицинская) </vt:lpstr>
      <vt:lpstr>История болезни</vt:lpstr>
      <vt:lpstr>История болезни</vt:lpstr>
      <vt:lpstr>Соблюдение закона</vt:lpstr>
      <vt:lpstr>Просвещение</vt:lpstr>
      <vt:lpstr>«Антипрививочники»</vt:lpstr>
      <vt:lpstr>Честность </vt:lpstr>
      <vt:lpstr>…</vt:lpstr>
      <vt:lpstr>Уважение к пациенту</vt:lpstr>
      <vt:lpstr>…</vt:lpstr>
      <vt:lpstr>Облегчение страданий</vt:lpstr>
      <vt:lpstr>История болезни</vt:lpstr>
      <vt:lpstr>Образование</vt:lpstr>
      <vt:lpstr>Культурный ли уровень?</vt:lpstr>
      <vt:lpstr>Доверяете ли вы рекомендациям медицинского работника?</vt:lpstr>
      <vt:lpstr>Эффективность этического кодекса</vt:lpstr>
      <vt:lpstr>Слайд 31</vt:lpstr>
      <vt:lpstr> Использовались материалы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45</cp:revision>
  <cp:lastPrinted>2017-02-28T14:51:17Z</cp:lastPrinted>
  <dcterms:created xsi:type="dcterms:W3CDTF">2017-02-26T14:01:59Z</dcterms:created>
  <dcterms:modified xsi:type="dcterms:W3CDTF">2017-03-02T05:41:26Z</dcterms:modified>
</cp:coreProperties>
</file>