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9" r:id="rId4"/>
    <p:sldId id="260" r:id="rId5"/>
    <p:sldId id="257" r:id="rId6"/>
    <p:sldId id="258" r:id="rId7"/>
    <p:sldId id="262" r:id="rId8"/>
    <p:sldId id="264" r:id="rId9"/>
    <p:sldId id="265" r:id="rId10"/>
    <p:sldId id="266" r:id="rId11"/>
    <p:sldId id="267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775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62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39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122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902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727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360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102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2819400" y="1981200"/>
            <a:ext cx="6096000" cy="4114800"/>
          </a:xfr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58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819400" y="1981200"/>
            <a:ext cx="6096000" cy="4114800"/>
          </a:xfr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619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0" y="609600"/>
            <a:ext cx="6348413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600" y="2160588"/>
            <a:ext cx="3097213" cy="1863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859213" y="2160588"/>
            <a:ext cx="3098800" cy="1863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9600" y="4176713"/>
            <a:ext cx="3097213" cy="1865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859213" y="4176713"/>
            <a:ext cx="3098800" cy="1865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6918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557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68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1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774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24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918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88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60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accent1"/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1052736"/>
            <a:ext cx="5826719" cy="164630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/>
              <a:t>Безопасность медицинской помощи как критерий качества её оказания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95" y="2996952"/>
            <a:ext cx="5826719" cy="1096899"/>
          </a:xfrm>
        </p:spPr>
        <p:txBody>
          <a:bodyPr/>
          <a:lstStyle/>
          <a:p>
            <a:r>
              <a:rPr lang="ru-RU" b="1" dirty="0" smtClean="0"/>
              <a:t>Е.И. Муромцева</a:t>
            </a:r>
            <a:r>
              <a:rPr lang="ru-RU" b="1" dirty="0" smtClean="0"/>
              <a:t>,</a:t>
            </a:r>
            <a:r>
              <a:rPr lang="ru-RU" dirty="0"/>
              <a:t> главный внештатный специалист по последипломной подготовке врачей Министерства здравоохранения Мурманской области,</a:t>
            </a:r>
          </a:p>
          <a:p>
            <a:r>
              <a:rPr lang="ru-RU" dirty="0" smtClean="0"/>
              <a:t>директор </a:t>
            </a:r>
            <a:r>
              <a:rPr lang="ru-RU" dirty="0" smtClean="0"/>
              <a:t>ГООАУ ДПО «МОЦПК СЗ</a:t>
            </a:r>
            <a:r>
              <a:rPr lang="ru-RU" dirty="0" smtClean="0"/>
              <a:t>»,</a:t>
            </a:r>
          </a:p>
          <a:p>
            <a:r>
              <a:rPr lang="ru-RU" dirty="0" smtClean="0"/>
              <a:t>Заслуженный </a:t>
            </a:r>
            <a:r>
              <a:rPr lang="ru-RU" dirty="0"/>
              <a:t>работник среднего профессионального образования Российской Федерации.</a:t>
            </a:r>
            <a:endParaRPr lang="ru-RU" dirty="0" smtClean="0"/>
          </a:p>
          <a:p>
            <a:r>
              <a:rPr lang="ru-RU" b="1" dirty="0" smtClean="0"/>
              <a:t>О.Н. Савинова, </a:t>
            </a:r>
            <a:r>
              <a:rPr lang="ru-RU" dirty="0" smtClean="0"/>
              <a:t>главный внештатный специалист по управлению сестринской деятельностью Министерства здравоохранения Мурманской области,</a:t>
            </a:r>
          </a:p>
          <a:p>
            <a:r>
              <a:rPr lang="ru-RU" dirty="0" smtClean="0"/>
              <a:t>заместитель  директора по комплектованию групп и сертификации ГООАУ ДПО «МОЦПК СЗ»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9294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Безопасность медицинских вмешательств, осуществляемых медицинской сестрой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200" dirty="0"/>
              <a:t>4. При появлении непереносимости лекарственного препарата во время выполнения внутримышечной инъекции необходимо… 		</a:t>
            </a:r>
            <a:r>
              <a:rPr lang="ru-RU" sz="2200" dirty="0" smtClean="0"/>
              <a:t>		</a:t>
            </a:r>
            <a:r>
              <a:rPr lang="ru-RU" sz="2200" b="1" dirty="0" smtClean="0"/>
              <a:t>48,7</a:t>
            </a:r>
            <a:r>
              <a:rPr lang="ru-RU" sz="2200" b="1" dirty="0"/>
              <a:t>% ошибок</a:t>
            </a:r>
          </a:p>
          <a:p>
            <a:r>
              <a:rPr lang="ru-RU" sz="2200" dirty="0"/>
              <a:t>10. Перед катетеризацией мочевого  пузыря необходимо… 				</a:t>
            </a:r>
            <a:r>
              <a:rPr lang="ru-RU" sz="2200" dirty="0" smtClean="0"/>
              <a:t>		</a:t>
            </a:r>
            <a:r>
              <a:rPr lang="ru-RU" sz="2200" b="1" dirty="0" smtClean="0"/>
              <a:t>30,7</a:t>
            </a:r>
            <a:r>
              <a:rPr lang="ru-RU" sz="2200" b="1" dirty="0"/>
              <a:t>% ошибок</a:t>
            </a:r>
          </a:p>
          <a:p>
            <a:r>
              <a:rPr lang="ru-RU" sz="2200" dirty="0" smtClean="0"/>
              <a:t>12</a:t>
            </a:r>
            <a:r>
              <a:rPr lang="ru-RU" sz="2200" dirty="0"/>
              <a:t>. При постановке желудочного зонда медицинская сестра проводит… </a:t>
            </a:r>
            <a:r>
              <a:rPr lang="ru-RU" sz="2200" dirty="0" smtClean="0"/>
              <a:t>			</a:t>
            </a:r>
            <a:r>
              <a:rPr lang="ru-RU" sz="2200" dirty="0" smtClean="0"/>
              <a:t>		</a:t>
            </a:r>
            <a:r>
              <a:rPr lang="ru-RU" sz="2200" b="1" dirty="0" smtClean="0"/>
              <a:t>20,5</a:t>
            </a:r>
            <a:r>
              <a:rPr lang="ru-RU" sz="2200" b="1" dirty="0"/>
              <a:t>% ошибок</a:t>
            </a:r>
          </a:p>
          <a:p>
            <a:r>
              <a:rPr lang="ru-RU" sz="2200" dirty="0"/>
              <a:t>3. При раздаче лекарственных средств пациентам на целый день необходимо… 	</a:t>
            </a:r>
            <a:r>
              <a:rPr lang="ru-RU" sz="2200" dirty="0" smtClean="0"/>
              <a:t>		</a:t>
            </a:r>
            <a:r>
              <a:rPr lang="ru-RU" sz="2200" b="1" dirty="0" smtClean="0"/>
              <a:t>15,3</a:t>
            </a:r>
            <a:r>
              <a:rPr lang="ru-RU" sz="2200" b="1" dirty="0"/>
              <a:t>% ошибок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470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200" dirty="0"/>
              <a:t>2. </a:t>
            </a:r>
            <a:r>
              <a:rPr lang="ru-RU" sz="2200" dirty="0"/>
              <a:t>Требования лекарственной безопасности перед проведением инвазивной </a:t>
            </a:r>
            <a:r>
              <a:rPr lang="ru-RU" sz="2200" dirty="0" smtClean="0"/>
              <a:t>процедуры…													</a:t>
            </a:r>
            <a:r>
              <a:rPr lang="ru-RU" sz="2200" b="1" dirty="0" smtClean="0"/>
              <a:t>15,3</a:t>
            </a:r>
            <a:r>
              <a:rPr lang="ru-RU" sz="2200" b="1" dirty="0"/>
              <a:t>% ошибок</a:t>
            </a:r>
            <a:endParaRPr lang="ru-RU" sz="2200" dirty="0"/>
          </a:p>
          <a:p>
            <a:r>
              <a:rPr lang="ru-RU" sz="2200" dirty="0" smtClean="0"/>
              <a:t>5</a:t>
            </a:r>
            <a:r>
              <a:rPr lang="ru-RU" sz="2200" dirty="0"/>
              <a:t>. После мытья полов в коридоре санитарка должна обеспечить…		</a:t>
            </a:r>
            <a:r>
              <a:rPr lang="ru-RU" sz="2200" dirty="0" smtClean="0"/>
              <a:t>					</a:t>
            </a:r>
            <a:r>
              <a:rPr lang="ru-RU" sz="2200" b="1" dirty="0" smtClean="0"/>
              <a:t>15,3</a:t>
            </a:r>
            <a:r>
              <a:rPr lang="ru-RU" sz="2200" b="1" dirty="0"/>
              <a:t>% ошибок</a:t>
            </a:r>
            <a:endParaRPr lang="ru-RU" sz="2200" dirty="0"/>
          </a:p>
          <a:p>
            <a:r>
              <a:rPr lang="ru-RU" sz="2200" dirty="0"/>
              <a:t>6. С целью проветривания палаты в детском отделении на 8 этаже в жаркое время года необходимо…		</a:t>
            </a:r>
            <a:r>
              <a:rPr lang="ru-RU" sz="2200" dirty="0" smtClean="0"/>
              <a:t>	</a:t>
            </a:r>
            <a:r>
              <a:rPr lang="ru-RU" sz="2200" dirty="0"/>
              <a:t>	</a:t>
            </a:r>
            <a:r>
              <a:rPr lang="ru-RU" sz="2200" dirty="0" smtClean="0"/>
              <a:t>	</a:t>
            </a:r>
            <a:r>
              <a:rPr lang="ru-RU" sz="2200" dirty="0"/>
              <a:t>	</a:t>
            </a:r>
            <a:r>
              <a:rPr lang="ru-RU" sz="2200" b="1" dirty="0"/>
              <a:t>15,3% ошибок</a:t>
            </a:r>
            <a:endParaRPr lang="ru-RU" sz="2200" dirty="0"/>
          </a:p>
          <a:p>
            <a:r>
              <a:rPr lang="ru-RU" sz="2200" dirty="0"/>
              <a:t>13. При использовании </a:t>
            </a:r>
            <a:r>
              <a:rPr lang="ru-RU" sz="2200" dirty="0" err="1"/>
              <a:t>фототерапевтических</a:t>
            </a:r>
            <a:r>
              <a:rPr lang="ru-RU" sz="2200" dirty="0"/>
              <a:t> облучателей  для недоношенных детей медицинской сестре необходимо контролировать…	</a:t>
            </a:r>
            <a:r>
              <a:rPr lang="ru-RU" sz="2200" b="1" dirty="0" smtClean="0"/>
              <a:t>15,3</a:t>
            </a:r>
            <a:r>
              <a:rPr lang="ru-RU" sz="2200" b="1" dirty="0"/>
              <a:t>% ошибок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38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731168"/>
          </a:xfrm>
        </p:spPr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12776"/>
            <a:ext cx="6348413" cy="4629249"/>
          </a:xfrm>
        </p:spPr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ru-RU" sz="2000" dirty="0" smtClean="0"/>
              <a:t>Преподавателям </a:t>
            </a:r>
            <a:r>
              <a:rPr lang="ru-RU" sz="2000" dirty="0"/>
              <a:t>Центра повышения квалификации обновить образовательные программы и включить вопросы безопасности медицинской помощи в изложение учебного материала с целью повышения качества медицинской помощи, в том числе обеспечения безопасности пациентов.</a:t>
            </a:r>
          </a:p>
          <a:p>
            <a:pPr>
              <a:buFont typeface="+mj-lt"/>
              <a:buAutoNum type="arabicPeriod"/>
            </a:pPr>
            <a:r>
              <a:rPr lang="ru-RU" sz="2000" dirty="0" smtClean="0"/>
              <a:t>Руководителям </a:t>
            </a:r>
            <a:r>
              <a:rPr lang="ru-RU" sz="2000" dirty="0"/>
              <a:t>сестринских служб медицинских организаций Мурманской области необходимо проанализировать наличие возможных нарушений безопасности пациентов при оказании медицинской помощи.</a:t>
            </a:r>
          </a:p>
          <a:p>
            <a:pPr>
              <a:buFont typeface="+mj-lt"/>
              <a:buAutoNum type="arabicPeriod"/>
            </a:pPr>
            <a:r>
              <a:rPr lang="ru-RU" sz="2000" dirty="0" smtClean="0"/>
              <a:t>Рекомендовать </a:t>
            </a:r>
            <a:r>
              <a:rPr lang="ru-RU" sz="2000" dirty="0"/>
              <a:t>главным и старшим медицинским </a:t>
            </a:r>
            <a:r>
              <a:rPr lang="ru-RU" sz="2000" dirty="0" smtClean="0"/>
              <a:t>сёстрам </a:t>
            </a:r>
            <a:r>
              <a:rPr lang="ru-RU" sz="2000" dirty="0"/>
              <a:t>включить в  тематику семинарских занятий вопросы безопасного оказания медицинской помощи.</a:t>
            </a:r>
          </a:p>
          <a:p>
            <a:pPr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06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dirty="0"/>
              <a:t>«…Пациенты не удовлетворены качеством медицинских услуг. В первую очередь это связано с квалификацией врачей и </a:t>
            </a:r>
            <a:r>
              <a:rPr lang="ru-RU" sz="2400" dirty="0" smtClean="0"/>
              <a:t>медсестёр. </a:t>
            </a:r>
            <a:r>
              <a:rPr lang="ru-RU" sz="2400" dirty="0"/>
              <a:t>Одновременно с обеспечением конкурентоспособной зарплаты медиков необходимо в течение ближайших лет провести оценку уровня профессиональной квалификации медицинских работников, </a:t>
            </a:r>
            <a:r>
              <a:rPr lang="ru-RU" sz="2400" dirty="0" smtClean="0"/>
              <a:t>причём </a:t>
            </a:r>
            <a:r>
              <a:rPr lang="ru-RU" sz="2400" dirty="0"/>
              <a:t>сделать это в сочетании с обновлением образовательных программ</a:t>
            </a:r>
            <a:r>
              <a:rPr lang="ru-RU" sz="2400" dirty="0" smtClean="0"/>
              <a:t>…»</a:t>
            </a:r>
          </a:p>
          <a:p>
            <a:pPr marL="0" indent="0">
              <a:buNone/>
            </a:pPr>
            <a:endParaRPr lang="ru-RU" sz="2400" dirty="0"/>
          </a:p>
          <a:p>
            <a:pPr marL="0" indent="0" algn="r">
              <a:buNone/>
            </a:pPr>
            <a:r>
              <a:rPr lang="ru-RU" sz="2400" dirty="0" smtClean="0"/>
              <a:t>Президент РФ В.В. Путин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06493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сестринская ошибка?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«…действие </a:t>
            </a:r>
            <a:r>
              <a:rPr lang="ru-RU" sz="2400" dirty="0"/>
              <a:t>или бездействие, которое привело или могло привести к негативным последствиям для здоровья пациента</a:t>
            </a:r>
            <a:r>
              <a:rPr lang="ru-RU" sz="2400" dirty="0" smtClean="0"/>
              <a:t>».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Д. м. н., профессор В.А. Лапотников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02711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Иски, связанные с сестринской деятельностью (2013 г.)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 smtClean="0"/>
              <a:t>вызванные </a:t>
            </a:r>
            <a:r>
              <a:rPr lang="ru-RU" sz="2400" dirty="0"/>
              <a:t>нарушением принципов лекарственной безопасности, </a:t>
            </a:r>
            <a:r>
              <a:rPr lang="ru-RU" sz="2400" dirty="0" smtClean="0"/>
              <a:t>требований </a:t>
            </a:r>
            <a:r>
              <a:rPr lang="ru-RU" sz="2400" dirty="0"/>
              <a:t>безопасности в операционном блоке, санитарно-противоэпидемического режима; </a:t>
            </a:r>
          </a:p>
          <a:p>
            <a:r>
              <a:rPr lang="ru-RU" sz="2400" dirty="0" smtClean="0"/>
              <a:t>вызванные </a:t>
            </a:r>
            <a:r>
              <a:rPr lang="ru-RU" sz="2400" dirty="0"/>
              <a:t>неправильным выполнением медицинских процедур;</a:t>
            </a:r>
          </a:p>
          <a:p>
            <a:r>
              <a:rPr lang="ru-RU" sz="2400" dirty="0" smtClean="0"/>
              <a:t>связанные </a:t>
            </a:r>
            <a:r>
              <a:rPr lang="ru-RU" sz="2400" dirty="0"/>
              <a:t>с нарушением прав пациентов, с недосмотром;</a:t>
            </a:r>
          </a:p>
          <a:p>
            <a:r>
              <a:rPr lang="ru-RU" sz="2400" dirty="0" smtClean="0"/>
              <a:t>вызванные </a:t>
            </a:r>
            <a:r>
              <a:rPr lang="ru-RU" sz="2400" dirty="0"/>
              <a:t>неправильным использованием УФ-облучателей.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85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Направления безопасности сестринской деятельности: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+mj-lt"/>
              <a:buAutoNum type="arabicPeriod"/>
            </a:pPr>
            <a:r>
              <a:rPr lang="ru-RU" sz="2800" dirty="0" smtClean="0"/>
              <a:t>Идентификация пациентов.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Лекарственная безопасность.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Инфекционная безопасность.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Безопасность пребывания в медицинской организации.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Безопасность медицинских вмешательств, осуществляемых медицинской сестрой.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Безопасность в операционном блоке.</a:t>
            </a:r>
          </a:p>
          <a:p>
            <a:pPr>
              <a:buFont typeface="+mj-lt"/>
              <a:buAutoNum type="arabicPeriod"/>
            </a:pPr>
            <a:r>
              <a:rPr lang="ru-RU" sz="2800" dirty="0" smtClean="0"/>
              <a:t>Нарушение прав пациентов.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200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нарушений прав пациентов: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необоснованное </a:t>
            </a:r>
            <a:r>
              <a:rPr lang="ru-RU" sz="2400" dirty="0"/>
              <a:t>взимание или требование платы за лечение;</a:t>
            </a:r>
          </a:p>
          <a:p>
            <a:r>
              <a:rPr lang="ru-RU" sz="2400" dirty="0" smtClean="0"/>
              <a:t>злоупотребления </a:t>
            </a:r>
            <a:r>
              <a:rPr lang="ru-RU" sz="2400" dirty="0"/>
              <a:t>со стороны медицинских работников;</a:t>
            </a:r>
          </a:p>
          <a:p>
            <a:r>
              <a:rPr lang="ru-RU" sz="2400" dirty="0" smtClean="0"/>
              <a:t>нарушение </a:t>
            </a:r>
            <a:r>
              <a:rPr lang="ru-RU" sz="2400" dirty="0"/>
              <a:t>условий и режима лечения;</a:t>
            </a:r>
          </a:p>
          <a:p>
            <a:r>
              <a:rPr lang="ru-RU" sz="2400" dirty="0" smtClean="0"/>
              <a:t>нарушение </a:t>
            </a:r>
            <a:r>
              <a:rPr lang="ru-RU" sz="2400" dirty="0"/>
              <a:t>прав в части информированности о диагнозе, возможном риске, последствиях и результатах лечения, а также сохранения врачебной тайны;</a:t>
            </a:r>
          </a:p>
          <a:p>
            <a:r>
              <a:rPr lang="ru-RU" sz="2400" dirty="0" smtClean="0"/>
              <a:t>необоснованный </a:t>
            </a:r>
            <a:r>
              <a:rPr lang="ru-RU" sz="2400" dirty="0"/>
              <a:t>отказ от оказания медицинской помощи.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17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Тестирование </a:t>
            </a:r>
            <a:r>
              <a:rPr lang="ru-RU" sz="3600" b="1" dirty="0"/>
              <a:t>руководителей сестринских служб медицинских организаций Мурманской области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07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100% верных ответов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1. </a:t>
            </a:r>
            <a:r>
              <a:rPr lang="ru-RU" sz="2400" dirty="0" smtClean="0"/>
              <a:t> Для </a:t>
            </a:r>
            <a:r>
              <a:rPr lang="ru-RU" sz="2400" dirty="0"/>
              <a:t>идентификации пациентов необходимо использовать следующие индивидуальные </a:t>
            </a:r>
            <a:r>
              <a:rPr lang="ru-RU" sz="2400" dirty="0" smtClean="0"/>
              <a:t>признаки…</a:t>
            </a:r>
            <a:endParaRPr lang="ru-RU" sz="2400" dirty="0"/>
          </a:p>
          <a:p>
            <a:r>
              <a:rPr lang="ru-RU" sz="2400" dirty="0"/>
              <a:t>8. Для профилактики гематомы после венепункции </a:t>
            </a:r>
            <a:r>
              <a:rPr lang="ru-RU" sz="2400" dirty="0" smtClean="0"/>
              <a:t>необходимо…</a:t>
            </a:r>
            <a:endParaRPr lang="ru-RU" sz="2400" dirty="0"/>
          </a:p>
          <a:p>
            <a:r>
              <a:rPr lang="ru-RU" sz="2400" dirty="0"/>
              <a:t>9. При постановке согревающей грелки </a:t>
            </a:r>
            <a:r>
              <a:rPr lang="ru-RU" sz="2400" dirty="0" smtClean="0"/>
              <a:t>новорождённому необходимо…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36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Безопасное расположение пациента в </a:t>
            </a:r>
            <a:r>
              <a:rPr lang="ru-RU" sz="2800" dirty="0" smtClean="0"/>
              <a:t>постели и проведение гигиенических процедур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7. Расстояние между решётками кровати в детской палате… </a:t>
            </a:r>
            <a:r>
              <a:rPr lang="ru-RU" sz="2400" dirty="0" smtClean="0"/>
              <a:t>			</a:t>
            </a:r>
            <a:r>
              <a:rPr lang="ru-RU" sz="2400" dirty="0" smtClean="0"/>
              <a:t>	</a:t>
            </a:r>
            <a:r>
              <a:rPr lang="ru-RU" sz="2400" b="1" dirty="0" smtClean="0"/>
              <a:t>92,3</a:t>
            </a:r>
            <a:r>
              <a:rPr lang="ru-RU" sz="2400" b="1" dirty="0"/>
              <a:t>% ошибок</a:t>
            </a:r>
          </a:p>
          <a:p>
            <a:r>
              <a:rPr lang="ru-RU" sz="2400" dirty="0"/>
              <a:t>11. При проведении гигиенических процедур ослабленным пациентам в ванной комнате необходимо… </a:t>
            </a:r>
            <a:r>
              <a:rPr lang="ru-RU" sz="2400" dirty="0"/>
              <a:t>	</a:t>
            </a:r>
            <a:r>
              <a:rPr lang="ru-RU" sz="2400" dirty="0" smtClean="0"/>
              <a:t>												</a:t>
            </a:r>
            <a:r>
              <a:rPr lang="ru-RU" sz="2400" b="1" dirty="0" smtClean="0"/>
              <a:t>97,4</a:t>
            </a:r>
            <a:r>
              <a:rPr lang="ru-RU" sz="2400" b="1" dirty="0"/>
              <a:t>% ошибок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08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Грань</Template>
  <TotalTime>160</TotalTime>
  <Words>449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Безопасность медицинской помощи как критерий качества её оказания</vt:lpstr>
      <vt:lpstr>Презентация PowerPoint</vt:lpstr>
      <vt:lpstr>Что такое сестринская ошибка?</vt:lpstr>
      <vt:lpstr>Иски, связанные с сестринской деятельностью (2013 г.)</vt:lpstr>
      <vt:lpstr>Направления безопасности сестринской деятельности:</vt:lpstr>
      <vt:lpstr>Виды нарушений прав пациентов:</vt:lpstr>
      <vt:lpstr>Тестирование руководителей сестринских служб медицинских организаций Мурманской области</vt:lpstr>
      <vt:lpstr>100% верных ответов</vt:lpstr>
      <vt:lpstr>Безопасное расположение пациента в постели и проведение гигиенических процедур</vt:lpstr>
      <vt:lpstr>Безопасность медицинских вмешательств, осуществляемых медицинской сестрой</vt:lpstr>
      <vt:lpstr>Презентация PowerPoint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медицинской помощи как критерий качества её оказания</dc:title>
  <dc:creator>Kolontaeva</dc:creator>
  <cp:lastModifiedBy>Kolontaeva</cp:lastModifiedBy>
  <cp:revision>6</cp:revision>
  <dcterms:created xsi:type="dcterms:W3CDTF">2017-02-27T08:00:44Z</dcterms:created>
  <dcterms:modified xsi:type="dcterms:W3CDTF">2017-02-28T06:35:01Z</dcterms:modified>
</cp:coreProperties>
</file>