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261" r:id="rId2"/>
    <p:sldId id="286" r:id="rId3"/>
    <p:sldId id="262" r:id="rId4"/>
    <p:sldId id="299" r:id="rId5"/>
    <p:sldId id="300" r:id="rId6"/>
    <p:sldId id="289" r:id="rId7"/>
    <p:sldId id="290" r:id="rId8"/>
    <p:sldId id="291" r:id="rId9"/>
    <p:sldId id="302" r:id="rId10"/>
    <p:sldId id="293" r:id="rId11"/>
    <p:sldId id="294" r:id="rId12"/>
    <p:sldId id="268" r:id="rId13"/>
    <p:sldId id="269" r:id="rId14"/>
    <p:sldId id="295" r:id="rId15"/>
    <p:sldId id="297" r:id="rId16"/>
    <p:sldId id="298" r:id="rId17"/>
    <p:sldId id="305" r:id="rId18"/>
    <p:sldId id="306" r:id="rId19"/>
    <p:sldId id="271" r:id="rId20"/>
    <p:sldId id="278" r:id="rId21"/>
    <p:sldId id="279" r:id="rId22"/>
    <p:sldId id="280" r:id="rId23"/>
    <p:sldId id="303" r:id="rId24"/>
    <p:sldId id="304" r:id="rId25"/>
    <p:sldId id="281" r:id="rId26"/>
    <p:sldId id="282" r:id="rId27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E6BC"/>
    <a:srgbClr val="7AA729"/>
    <a:srgbClr val="A3D89A"/>
    <a:srgbClr val="C7F3AF"/>
    <a:srgbClr val="2B3616"/>
    <a:srgbClr val="000000"/>
    <a:srgbClr val="C3D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87" autoAdjust="0"/>
  </p:normalViewPr>
  <p:slideViewPr>
    <p:cSldViewPr>
      <p:cViewPr varScale="1">
        <p:scale>
          <a:sx n="101" d="100"/>
          <a:sy n="101" d="100"/>
        </p:scale>
        <p:origin x="21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СЗФО</c:v>
                </c:pt>
                <c:pt idx="1">
                  <c:v>Псковская обл.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93</c:v>
                </c:pt>
                <c:pt idx="1">
                  <c:v>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СЗФО</c:v>
                </c:pt>
                <c:pt idx="1">
                  <c:v>Псковская обл.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90</c:v>
                </c:pt>
                <c:pt idx="1">
                  <c:v>73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СЗФО</c:v>
                </c:pt>
                <c:pt idx="1">
                  <c:v>Псковская обл.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1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6618952"/>
        <c:axId val="346299304"/>
      </c:barChart>
      <c:catAx>
        <c:axId val="546618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6299304"/>
        <c:crosses val="autoZero"/>
        <c:auto val="1"/>
        <c:lblAlgn val="ctr"/>
        <c:lblOffset val="100"/>
        <c:noMultiLvlLbl val="0"/>
      </c:catAx>
      <c:valAx>
        <c:axId val="346299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46618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СЗФО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1.3</c:v>
                </c:pt>
                <c:pt idx="1">
                  <c:v>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Мурманская обл.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1.25</c:v>
                </c:pt>
                <c:pt idx="1">
                  <c:v>1.25</c:v>
                </c:pt>
                <c:pt idx="2">
                  <c:v>1.28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6300088"/>
        <c:axId val="346300480"/>
      </c:barChart>
      <c:catAx>
        <c:axId val="346300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6300480"/>
        <c:crosses val="autoZero"/>
        <c:auto val="1"/>
        <c:lblAlgn val="ctr"/>
        <c:lblOffset val="100"/>
        <c:noMultiLvlLbl val="0"/>
      </c:catAx>
      <c:valAx>
        <c:axId val="34630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6300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/>
              <a:t>СЗФО</a:t>
            </a:r>
          </a:p>
        </c:rich>
      </c:tx>
      <c:layout>
        <c:manualLayout>
          <c:xMode val="edge"/>
          <c:yMode val="edge"/>
          <c:x val="0.28391661489881409"/>
          <c:y val="2.15962398735741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СЗФО</c:v>
                </c:pt>
              </c:strCache>
            </c:strRef>
          </c:tx>
          <c:spPr>
            <a:solidFill>
              <a:prstClr val="black"/>
            </a:solidFill>
            <a:ln>
              <a:noFill/>
            </a:ln>
          </c:spPr>
          <c:explosion val="1"/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2.4818815616797902E-2"/>
                  <c:y val="1.27276082677165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7118512653523639E-3"/>
                  <c:y val="-1.823663583864831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457918603723216E-2"/>
                  <c:y val="-1.515789628816752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437101667889798E-4"/>
                  <c:y val="1.462139127398543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150508530183728E-2"/>
                  <c:y val="-2.564468503937007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 29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 и старше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24</c:v>
                </c:pt>
                <c:pt idx="2">
                  <c:v>20</c:v>
                </c:pt>
                <c:pt idx="3">
                  <c:v>25</c:v>
                </c:pt>
                <c:pt idx="4">
                  <c:v>12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 smtClean="0"/>
              <a:t>Мурманская </a:t>
            </a:r>
            <a:r>
              <a:rPr lang="ru-RU" b="1" dirty="0"/>
              <a:t>обл</a:t>
            </a:r>
            <a:r>
              <a:rPr lang="ru-RU" dirty="0"/>
              <a:t>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805403973914659"/>
          <c:y val="0.2094083950247195"/>
          <c:w val="0.62652968722546609"/>
          <c:h val="0.7202877226920473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Мурманская обл.</c:v>
                </c:pt>
              </c:strCache>
            </c:strRef>
          </c:tx>
          <c:spPr>
            <a:solidFill>
              <a:prstClr val="black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3.7074337107949611E-3"/>
                  <c:y val="3.66790517832928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81448444275816E-2"/>
                  <c:y val="3.252995964786142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9926256203671403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3612911275721842E-2"/>
                  <c:y val="-2.242523847106847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431477600576505E-2"/>
                  <c:y val="2.01125433557147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 29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 и старше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26</c:v>
                </c:pt>
                <c:pt idx="2">
                  <c:v>25</c:v>
                </c:pt>
                <c:pt idx="3">
                  <c:v>23</c:v>
                </c:pt>
                <c:pt idx="4">
                  <c:v>14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419</c:v>
                </c:pt>
                <c:pt idx="1">
                  <c:v>466</c:v>
                </c:pt>
                <c:pt idx="2">
                  <c:v>469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6302832"/>
        <c:axId val="475244896"/>
      </c:barChart>
      <c:catAx>
        <c:axId val="34630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5244896"/>
        <c:crosses val="autoZero"/>
        <c:auto val="1"/>
        <c:lblAlgn val="ctr"/>
        <c:lblOffset val="100"/>
        <c:noMultiLvlLbl val="0"/>
      </c:catAx>
      <c:valAx>
        <c:axId val="47524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630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6.3289999999999997</c:v>
                </c:pt>
                <c:pt idx="1">
                  <c:v>6.9690000000000003</c:v>
                </c:pt>
                <c:pt idx="2">
                  <c:v>7.5890000000000004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5245680"/>
        <c:axId val="475246072"/>
      </c:barChart>
      <c:catAx>
        <c:axId val="47524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5246072"/>
        <c:crosses val="autoZero"/>
        <c:auto val="1"/>
        <c:lblAlgn val="ctr"/>
        <c:lblOffset val="100"/>
        <c:noMultiLvlLbl val="0"/>
      </c:catAx>
      <c:valAx>
        <c:axId val="475246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5245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74.900000000000006</c:v>
                </c:pt>
                <c:pt idx="1">
                  <c:v>85.7</c:v>
                </c:pt>
                <c:pt idx="2">
                  <c:v>98.2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5246856"/>
        <c:axId val="475247248"/>
      </c:barChart>
      <c:catAx>
        <c:axId val="475246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5247248"/>
        <c:crosses val="autoZero"/>
        <c:auto val="1"/>
        <c:lblAlgn val="ctr"/>
        <c:lblOffset val="100"/>
        <c:noMultiLvlLbl val="0"/>
      </c:catAx>
      <c:valAx>
        <c:axId val="47524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5246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C57C5C-144C-4DD3-BB65-F8EB16EDFED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D4BE04-E5C4-45FC-B01D-7FBB9628B72C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baseline="0" dirty="0" smtClean="0">
              <a:latin typeface="Times New Roman" pitchFamily="18" charset="0"/>
              <a:cs typeface="Times New Roman" pitchFamily="18" charset="0"/>
            </a:rPr>
            <a:t>Готовность администрации к самостоятельной деятельности  медицинских сестер</a:t>
          </a:r>
          <a:endParaRPr lang="ru-RU" sz="1800" b="1" baseline="0" dirty="0">
            <a:latin typeface="Times New Roman" pitchFamily="18" charset="0"/>
            <a:cs typeface="Times New Roman" pitchFamily="18" charset="0"/>
          </a:endParaRPr>
        </a:p>
      </dgm:t>
    </dgm:pt>
    <dgm:pt modelId="{15B16209-FCF2-46F5-9719-BBD9E3EC8965}" type="parTrans" cxnId="{D390E0BD-44B2-4308-A78E-CAD06CA49ABA}">
      <dgm:prSet/>
      <dgm:spPr/>
      <dgm:t>
        <a:bodyPr/>
        <a:lstStyle/>
        <a:p>
          <a:endParaRPr lang="ru-RU"/>
        </a:p>
      </dgm:t>
    </dgm:pt>
    <dgm:pt modelId="{C3988686-48B4-4F15-BDDD-20EAFE8E5476}" type="sibTrans" cxnId="{D390E0BD-44B2-4308-A78E-CAD06CA49ABA}">
      <dgm:prSet/>
      <dgm:spPr/>
      <dgm:t>
        <a:bodyPr/>
        <a:lstStyle/>
        <a:p>
          <a:endParaRPr lang="ru-RU"/>
        </a:p>
      </dgm:t>
    </dgm:pt>
    <dgm:pt modelId="{BDFFA8FF-30BE-40E8-9D05-90D9684988D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Готовность персонала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BEB3DB8-17BB-416D-B395-B513DAADEDD2}" type="parTrans" cxnId="{371021DA-DD34-47AF-8EE9-4B14EE94BEAA}">
      <dgm:prSet/>
      <dgm:spPr/>
      <dgm:t>
        <a:bodyPr/>
        <a:lstStyle/>
        <a:p>
          <a:endParaRPr lang="ru-RU"/>
        </a:p>
      </dgm:t>
    </dgm:pt>
    <dgm:pt modelId="{B2753426-15C4-4923-98D4-ECB737542A01}" type="sibTrans" cxnId="{371021DA-DD34-47AF-8EE9-4B14EE94BEAA}">
      <dgm:prSet/>
      <dgm:spPr/>
      <dgm:t>
        <a:bodyPr/>
        <a:lstStyle/>
        <a:p>
          <a:endParaRPr lang="ru-RU"/>
        </a:p>
      </dgm:t>
    </dgm:pt>
    <dgm:pt modelId="{DC87BF9C-D0AF-4D98-8F9C-DEDF77423C7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Готовность материально-технической базы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923C56B-E2F1-4C9D-A8DB-189C45FB7B11}" type="parTrans" cxnId="{1BF3D4C3-266C-441C-8E19-D48600A8DD36}">
      <dgm:prSet/>
      <dgm:spPr/>
      <dgm:t>
        <a:bodyPr/>
        <a:lstStyle/>
        <a:p>
          <a:endParaRPr lang="ru-RU"/>
        </a:p>
      </dgm:t>
    </dgm:pt>
    <dgm:pt modelId="{AD87D1EC-8D21-4A1F-8374-123AA0EC5793}" type="sibTrans" cxnId="{1BF3D4C3-266C-441C-8E19-D48600A8DD36}">
      <dgm:prSet/>
      <dgm:spPr/>
      <dgm:t>
        <a:bodyPr/>
        <a:lstStyle/>
        <a:p>
          <a:endParaRPr lang="ru-RU"/>
        </a:p>
      </dgm:t>
    </dgm:pt>
    <dgm:pt modelId="{2C5AD540-40D6-43B9-ADB7-2C7F82FB1DCA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Знания особенностей сестринской деятельности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1E98C30-511D-4A8B-9BCC-C767A7BD0AD5}" type="parTrans" cxnId="{AE0C03C8-51CD-46B4-8B44-E09BD50A8507}">
      <dgm:prSet/>
      <dgm:spPr/>
      <dgm:t>
        <a:bodyPr/>
        <a:lstStyle/>
        <a:p>
          <a:endParaRPr lang="ru-RU"/>
        </a:p>
      </dgm:t>
    </dgm:pt>
    <dgm:pt modelId="{862C3F70-15C5-4FBB-BB25-4E94BFA937B2}" type="sibTrans" cxnId="{AE0C03C8-51CD-46B4-8B44-E09BD50A8507}">
      <dgm:prSet/>
      <dgm:spPr/>
      <dgm:t>
        <a:bodyPr/>
        <a:lstStyle/>
        <a:p>
          <a:endParaRPr lang="ru-RU"/>
        </a:p>
      </dgm:t>
    </dgm:pt>
    <dgm:pt modelId="{DDCA9351-F968-460D-A66C-98FDFFEFD5CE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Навыки и опыт управления качеством оказания медицинской помощи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73E1ED3-633E-4130-B3BD-9E928545E470}" type="parTrans" cxnId="{EFA0FFAE-C3BC-4B6D-98B0-FE36F97078D8}">
      <dgm:prSet/>
      <dgm:spPr/>
      <dgm:t>
        <a:bodyPr/>
        <a:lstStyle/>
        <a:p>
          <a:endParaRPr lang="ru-RU"/>
        </a:p>
      </dgm:t>
    </dgm:pt>
    <dgm:pt modelId="{56C3636B-BD05-4F2F-8ABD-2C8FE320EEB8}" type="sibTrans" cxnId="{EFA0FFAE-C3BC-4B6D-98B0-FE36F97078D8}">
      <dgm:prSet/>
      <dgm:spPr/>
      <dgm:t>
        <a:bodyPr/>
        <a:lstStyle/>
        <a:p>
          <a:endParaRPr lang="ru-RU"/>
        </a:p>
      </dgm:t>
    </dgm:pt>
    <dgm:pt modelId="{F0DB3F4C-7E80-49BC-B793-51D4BFC3F8C8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Достаточный уровень знаний и навыков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A2CCFF6-DAFB-4EB1-BFEF-4E5935BA6B9C}" type="parTrans" cxnId="{59D72BAE-9F77-433A-AC7C-E0A68ADE2310}">
      <dgm:prSet/>
      <dgm:spPr/>
      <dgm:t>
        <a:bodyPr/>
        <a:lstStyle/>
        <a:p>
          <a:endParaRPr lang="ru-RU"/>
        </a:p>
      </dgm:t>
    </dgm:pt>
    <dgm:pt modelId="{15186271-AF08-4F7A-B2DD-98D320B30206}" type="sibTrans" cxnId="{59D72BAE-9F77-433A-AC7C-E0A68ADE2310}">
      <dgm:prSet/>
      <dgm:spPr/>
      <dgm:t>
        <a:bodyPr/>
        <a:lstStyle/>
        <a:p>
          <a:endParaRPr lang="ru-RU"/>
        </a:p>
      </dgm:t>
    </dgm:pt>
    <dgm:pt modelId="{F5154E4C-8A31-4E16-BD7C-E5D47AFD8B4B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Активная позиция  при внедрении новых  технологий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F2C6C12-82DA-49F6-8189-31F6D2074A27}" type="parTrans" cxnId="{1366BE14-E5DA-41DB-8A13-8EF5C5B4587D}">
      <dgm:prSet/>
      <dgm:spPr/>
      <dgm:t>
        <a:bodyPr/>
        <a:lstStyle/>
        <a:p>
          <a:endParaRPr lang="ru-RU"/>
        </a:p>
      </dgm:t>
    </dgm:pt>
    <dgm:pt modelId="{AEFE293A-07FF-4C84-9146-270DB440DFF4}" type="sibTrans" cxnId="{1366BE14-E5DA-41DB-8A13-8EF5C5B4587D}">
      <dgm:prSet/>
      <dgm:spPr/>
      <dgm:t>
        <a:bodyPr/>
        <a:lstStyle/>
        <a:p>
          <a:endParaRPr lang="ru-RU"/>
        </a:p>
      </dgm:t>
    </dgm:pt>
    <dgm:pt modelId="{AC47C2D7-EA8E-4C96-AE78-067AD50DB78D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Знания основных аспектов управления качеством оказания медицинской помощи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42A6DB3-0D80-484D-9D88-E3397007869E}" type="parTrans" cxnId="{05AB7259-4182-4EBC-AFF0-9B3CA2A5A0D9}">
      <dgm:prSet/>
      <dgm:spPr/>
      <dgm:t>
        <a:bodyPr/>
        <a:lstStyle/>
        <a:p>
          <a:endParaRPr lang="ru-RU"/>
        </a:p>
      </dgm:t>
    </dgm:pt>
    <dgm:pt modelId="{58775950-31A9-45FA-B1D6-2B07D679CADB}" type="sibTrans" cxnId="{05AB7259-4182-4EBC-AFF0-9B3CA2A5A0D9}">
      <dgm:prSet/>
      <dgm:spPr/>
      <dgm:t>
        <a:bodyPr/>
        <a:lstStyle/>
        <a:p>
          <a:endParaRPr lang="ru-RU"/>
        </a:p>
      </dgm:t>
    </dgm:pt>
    <dgm:pt modelId="{4AFB5100-2BA4-4BED-AB05-05887A568356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Уверенность в объективности оценки своей деятельности.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DFEB3AD-A400-4FB3-8F77-FE3209019C64}" type="parTrans" cxnId="{7BF36C8C-3304-408D-BFE0-2415A83D124E}">
      <dgm:prSet/>
      <dgm:spPr/>
      <dgm:t>
        <a:bodyPr/>
        <a:lstStyle/>
        <a:p>
          <a:endParaRPr lang="ru-RU"/>
        </a:p>
      </dgm:t>
    </dgm:pt>
    <dgm:pt modelId="{31CC07BD-BD12-450E-A48A-433ED618CDFF}" type="sibTrans" cxnId="{7BF36C8C-3304-408D-BFE0-2415A83D124E}">
      <dgm:prSet/>
      <dgm:spPr/>
      <dgm:t>
        <a:bodyPr/>
        <a:lstStyle/>
        <a:p>
          <a:endParaRPr lang="ru-RU"/>
        </a:p>
      </dgm:t>
    </dgm:pt>
    <dgm:pt modelId="{6631F6F9-488E-4B78-BEB6-CC3B5673B408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Оснащенность рабочего места современным оборудованием для исполнения всех требуемых мероприятий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9FAA5A6-9272-416E-8C2E-84BB2DDD33D6}" type="parTrans" cxnId="{35966682-44ED-47EF-8DD1-F75D044D28C1}">
      <dgm:prSet/>
      <dgm:spPr/>
      <dgm:t>
        <a:bodyPr/>
        <a:lstStyle/>
        <a:p>
          <a:endParaRPr lang="ru-RU"/>
        </a:p>
      </dgm:t>
    </dgm:pt>
    <dgm:pt modelId="{184198E5-8284-418F-A386-1F9B4EF1964B}" type="sibTrans" cxnId="{35966682-44ED-47EF-8DD1-F75D044D28C1}">
      <dgm:prSet/>
      <dgm:spPr/>
      <dgm:t>
        <a:bodyPr/>
        <a:lstStyle/>
        <a:p>
          <a:endParaRPr lang="ru-RU"/>
        </a:p>
      </dgm:t>
    </dgm:pt>
    <dgm:pt modelId="{F301B838-5233-4BCA-8080-9C875DDE91CF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Наличие информационного сопровождения всех процессов деятельности.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A50B3E3A-7225-47B8-8B24-671A1DC14A2C}" type="parTrans" cxnId="{D4C0A362-1D8C-43AE-A1A5-1D6F5C8650EB}">
      <dgm:prSet/>
      <dgm:spPr/>
      <dgm:t>
        <a:bodyPr/>
        <a:lstStyle/>
        <a:p>
          <a:endParaRPr lang="ru-RU"/>
        </a:p>
      </dgm:t>
    </dgm:pt>
    <dgm:pt modelId="{FCF33E19-212F-4ACA-828A-48E2220B6024}" type="sibTrans" cxnId="{D4C0A362-1D8C-43AE-A1A5-1D6F5C8650EB}">
      <dgm:prSet/>
      <dgm:spPr/>
      <dgm:t>
        <a:bodyPr/>
        <a:lstStyle/>
        <a:p>
          <a:endParaRPr lang="ru-RU"/>
        </a:p>
      </dgm:t>
    </dgm:pt>
    <dgm:pt modelId="{03D7E1A9-D485-40BB-8DFA-5B51C9244488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Наличие технологических стандартов выполнения  манипуляций  и алгоритмов ведения пациентов.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A5C90D57-11BA-42DA-A0DD-0B5D496B1E5A}" type="parTrans" cxnId="{E368EC73-45E7-4C25-BD99-4166A0E7DED3}">
      <dgm:prSet/>
      <dgm:spPr/>
      <dgm:t>
        <a:bodyPr/>
        <a:lstStyle/>
        <a:p>
          <a:endParaRPr lang="ru-RU"/>
        </a:p>
      </dgm:t>
    </dgm:pt>
    <dgm:pt modelId="{FDC50F4D-FEED-4F51-93A6-0D94613A886C}" type="sibTrans" cxnId="{E368EC73-45E7-4C25-BD99-4166A0E7DED3}">
      <dgm:prSet/>
      <dgm:spPr/>
      <dgm:t>
        <a:bodyPr/>
        <a:lstStyle/>
        <a:p>
          <a:endParaRPr lang="ru-RU"/>
        </a:p>
      </dgm:t>
    </dgm:pt>
    <dgm:pt modelId="{A191F0CE-CBD8-460E-8B2A-B351FF532E5E}" type="pres">
      <dgm:prSet presAssocID="{92C57C5C-144C-4DD3-BB65-F8EB16EDFED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FDE80A-3B9B-4369-9C41-7F95B743ECD0}" type="pres">
      <dgm:prSet presAssocID="{7FD4BE04-E5C4-45FC-B01D-7FBB9628B72C}" presName="parentLin" presStyleCnt="0"/>
      <dgm:spPr/>
    </dgm:pt>
    <dgm:pt modelId="{86E9CC21-BF9C-4BE7-BFA7-CC05A1713A07}" type="pres">
      <dgm:prSet presAssocID="{7FD4BE04-E5C4-45FC-B01D-7FBB9628B72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6F6D37-D63A-45AF-B1B5-22F6E1969D4E}" type="pres">
      <dgm:prSet presAssocID="{7FD4BE04-E5C4-45FC-B01D-7FBB9628B72C}" presName="parentText" presStyleLbl="node1" presStyleIdx="0" presStyleCnt="3" custLinFactNeighborX="-4357" custLinFactNeighborY="-73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8CEDF-78FD-4697-8FD1-843E10AEF862}" type="pres">
      <dgm:prSet presAssocID="{7FD4BE04-E5C4-45FC-B01D-7FBB9628B72C}" presName="negativeSpace" presStyleCnt="0"/>
      <dgm:spPr/>
    </dgm:pt>
    <dgm:pt modelId="{0394B802-4566-481B-A3DA-7C296A86C8AB}" type="pres">
      <dgm:prSet presAssocID="{7FD4BE04-E5C4-45FC-B01D-7FBB9628B72C}" presName="childText" presStyleLbl="conFgAcc1" presStyleIdx="0" presStyleCnt="3" custScaleY="104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07A6C-7309-4276-B2F4-7214F2F01025}" type="pres">
      <dgm:prSet presAssocID="{C3988686-48B4-4F15-BDDD-20EAFE8E5476}" presName="spaceBetweenRectangles" presStyleCnt="0"/>
      <dgm:spPr/>
    </dgm:pt>
    <dgm:pt modelId="{9CFF2AA0-BD02-44B9-BBB1-725D52683604}" type="pres">
      <dgm:prSet presAssocID="{BDFFA8FF-30BE-40E8-9D05-90D9684988D7}" presName="parentLin" presStyleCnt="0"/>
      <dgm:spPr/>
    </dgm:pt>
    <dgm:pt modelId="{2C549BE9-3D43-46D7-B033-76EB82AC8932}" type="pres">
      <dgm:prSet presAssocID="{BDFFA8FF-30BE-40E8-9D05-90D9684988D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56C8365-D083-4588-BDA8-7A6F26540725}" type="pres">
      <dgm:prSet presAssocID="{BDFFA8FF-30BE-40E8-9D05-90D9684988D7}" presName="parentText" presStyleLbl="node1" presStyleIdx="1" presStyleCnt="3" custLinFactNeighborX="7512" custLinFactNeighborY="8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DF666-C204-4B08-B82F-017326DAB12E}" type="pres">
      <dgm:prSet presAssocID="{BDFFA8FF-30BE-40E8-9D05-90D9684988D7}" presName="negativeSpace" presStyleCnt="0"/>
      <dgm:spPr/>
    </dgm:pt>
    <dgm:pt modelId="{3ED8A2DF-56B0-487B-A69D-631A704DB9F2}" type="pres">
      <dgm:prSet presAssocID="{BDFFA8FF-30BE-40E8-9D05-90D9684988D7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EF3E7-E823-4385-9A86-3BAD59932302}" type="pres">
      <dgm:prSet presAssocID="{B2753426-15C4-4923-98D4-ECB737542A01}" presName="spaceBetweenRectangles" presStyleCnt="0"/>
      <dgm:spPr/>
    </dgm:pt>
    <dgm:pt modelId="{0595D7FA-843E-42C9-8E6D-F3F3AD4FD6D2}" type="pres">
      <dgm:prSet presAssocID="{DC87BF9C-D0AF-4D98-8F9C-DEDF77423C76}" presName="parentLin" presStyleCnt="0"/>
      <dgm:spPr/>
    </dgm:pt>
    <dgm:pt modelId="{22694A67-81B7-4BF7-9C55-53505F58469C}" type="pres">
      <dgm:prSet presAssocID="{DC87BF9C-D0AF-4D98-8F9C-DEDF77423C7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99ACFF7-F126-4AD2-B119-BEAE688F2B66}" type="pres">
      <dgm:prSet presAssocID="{DC87BF9C-D0AF-4D98-8F9C-DEDF77423C7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5A3A6-E1FA-4581-8C97-82FF57F343E4}" type="pres">
      <dgm:prSet presAssocID="{DC87BF9C-D0AF-4D98-8F9C-DEDF77423C76}" presName="negativeSpace" presStyleCnt="0"/>
      <dgm:spPr/>
    </dgm:pt>
    <dgm:pt modelId="{E4086BB9-3ACE-416C-B8D0-EA1FB6F5B8A5}" type="pres">
      <dgm:prSet presAssocID="{DC87BF9C-D0AF-4D98-8F9C-DEDF77423C7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E32C75-7941-4A51-9DF9-CA0CE216995A}" type="presOf" srcId="{F301B838-5233-4BCA-8080-9C875DDE91CF}" destId="{E4086BB9-3ACE-416C-B8D0-EA1FB6F5B8A5}" srcOrd="0" destOrd="1" presId="urn:microsoft.com/office/officeart/2005/8/layout/list1"/>
    <dgm:cxn modelId="{7F38DB5F-45E1-42AE-8094-AFF9A1E3051F}" type="presOf" srcId="{BDFFA8FF-30BE-40E8-9D05-90D9684988D7}" destId="{256C8365-D083-4588-BDA8-7A6F26540725}" srcOrd="1" destOrd="0" presId="urn:microsoft.com/office/officeart/2005/8/layout/list1"/>
    <dgm:cxn modelId="{8D520FA8-22B7-4D47-A8E4-7F9D6E7F4698}" type="presOf" srcId="{03D7E1A9-D485-40BB-8DFA-5B51C9244488}" destId="{E4086BB9-3ACE-416C-B8D0-EA1FB6F5B8A5}" srcOrd="0" destOrd="2" presId="urn:microsoft.com/office/officeart/2005/8/layout/list1"/>
    <dgm:cxn modelId="{44B463D6-E858-4A1B-BF7F-5E5E42A4FAEA}" type="presOf" srcId="{92C57C5C-144C-4DD3-BB65-F8EB16EDFEDE}" destId="{A191F0CE-CBD8-460E-8B2A-B351FF532E5E}" srcOrd="0" destOrd="0" presId="urn:microsoft.com/office/officeart/2005/8/layout/list1"/>
    <dgm:cxn modelId="{7BF36C8C-3304-408D-BFE0-2415A83D124E}" srcId="{BDFFA8FF-30BE-40E8-9D05-90D9684988D7}" destId="{4AFB5100-2BA4-4BED-AB05-05887A568356}" srcOrd="3" destOrd="0" parTransId="{3DFEB3AD-A400-4FB3-8F77-FE3209019C64}" sibTransId="{31CC07BD-BD12-450E-A48A-433ED618CDFF}"/>
    <dgm:cxn modelId="{1366BE14-E5DA-41DB-8A13-8EF5C5B4587D}" srcId="{BDFFA8FF-30BE-40E8-9D05-90D9684988D7}" destId="{F5154E4C-8A31-4E16-BD7C-E5D47AFD8B4B}" srcOrd="1" destOrd="0" parTransId="{7F2C6C12-82DA-49F6-8189-31F6D2074A27}" sibTransId="{AEFE293A-07FF-4C84-9146-270DB440DFF4}"/>
    <dgm:cxn modelId="{AC15C216-34C0-40A6-9FDA-F63F31A6301B}" type="presOf" srcId="{DC87BF9C-D0AF-4D98-8F9C-DEDF77423C76}" destId="{22694A67-81B7-4BF7-9C55-53505F58469C}" srcOrd="0" destOrd="0" presId="urn:microsoft.com/office/officeart/2005/8/layout/list1"/>
    <dgm:cxn modelId="{35966682-44ED-47EF-8DD1-F75D044D28C1}" srcId="{DC87BF9C-D0AF-4D98-8F9C-DEDF77423C76}" destId="{6631F6F9-488E-4B78-BEB6-CC3B5673B408}" srcOrd="0" destOrd="0" parTransId="{09FAA5A6-9272-416E-8C2E-84BB2DDD33D6}" sibTransId="{184198E5-8284-418F-A386-1F9B4EF1964B}"/>
    <dgm:cxn modelId="{AE0C03C8-51CD-46B4-8B44-E09BD50A8507}" srcId="{7FD4BE04-E5C4-45FC-B01D-7FBB9628B72C}" destId="{2C5AD540-40D6-43B9-ADB7-2C7F82FB1DCA}" srcOrd="0" destOrd="0" parTransId="{71E98C30-511D-4A8B-9BCC-C767A7BD0AD5}" sibTransId="{862C3F70-15C5-4FBB-BB25-4E94BFA937B2}"/>
    <dgm:cxn modelId="{59D72BAE-9F77-433A-AC7C-E0A68ADE2310}" srcId="{BDFFA8FF-30BE-40E8-9D05-90D9684988D7}" destId="{F0DB3F4C-7E80-49BC-B793-51D4BFC3F8C8}" srcOrd="0" destOrd="0" parTransId="{0A2CCFF6-DAFB-4EB1-BFEF-4E5935BA6B9C}" sibTransId="{15186271-AF08-4F7A-B2DD-98D320B30206}"/>
    <dgm:cxn modelId="{522AD2EE-9CC3-448F-9807-9971F30AC671}" type="presOf" srcId="{4AFB5100-2BA4-4BED-AB05-05887A568356}" destId="{3ED8A2DF-56B0-487B-A69D-631A704DB9F2}" srcOrd="0" destOrd="3" presId="urn:microsoft.com/office/officeart/2005/8/layout/list1"/>
    <dgm:cxn modelId="{E368EC73-45E7-4C25-BD99-4166A0E7DED3}" srcId="{DC87BF9C-D0AF-4D98-8F9C-DEDF77423C76}" destId="{03D7E1A9-D485-40BB-8DFA-5B51C9244488}" srcOrd="2" destOrd="0" parTransId="{A5C90D57-11BA-42DA-A0DD-0B5D496B1E5A}" sibTransId="{FDC50F4D-FEED-4F51-93A6-0D94613A886C}"/>
    <dgm:cxn modelId="{D4C0A362-1D8C-43AE-A1A5-1D6F5C8650EB}" srcId="{DC87BF9C-D0AF-4D98-8F9C-DEDF77423C76}" destId="{F301B838-5233-4BCA-8080-9C875DDE91CF}" srcOrd="1" destOrd="0" parTransId="{A50B3E3A-7225-47B8-8B24-671A1DC14A2C}" sibTransId="{FCF33E19-212F-4ACA-828A-48E2220B6024}"/>
    <dgm:cxn modelId="{3BC1FA2E-C41C-4261-A027-8E3A497B0DD4}" type="presOf" srcId="{6631F6F9-488E-4B78-BEB6-CC3B5673B408}" destId="{E4086BB9-3ACE-416C-B8D0-EA1FB6F5B8A5}" srcOrd="0" destOrd="0" presId="urn:microsoft.com/office/officeart/2005/8/layout/list1"/>
    <dgm:cxn modelId="{D255C11C-00BA-4DDD-863D-A4CBA3BEC186}" type="presOf" srcId="{DDCA9351-F968-460D-A66C-98FDFFEFD5CE}" destId="{0394B802-4566-481B-A3DA-7C296A86C8AB}" srcOrd="0" destOrd="1" presId="urn:microsoft.com/office/officeart/2005/8/layout/list1"/>
    <dgm:cxn modelId="{1BF3D4C3-266C-441C-8E19-D48600A8DD36}" srcId="{92C57C5C-144C-4DD3-BB65-F8EB16EDFEDE}" destId="{DC87BF9C-D0AF-4D98-8F9C-DEDF77423C76}" srcOrd="2" destOrd="0" parTransId="{6923C56B-E2F1-4C9D-A8DB-189C45FB7B11}" sibTransId="{AD87D1EC-8D21-4A1F-8374-123AA0EC5793}"/>
    <dgm:cxn modelId="{A713923A-6709-41B4-8496-049099517F37}" type="presOf" srcId="{2C5AD540-40D6-43B9-ADB7-2C7F82FB1DCA}" destId="{0394B802-4566-481B-A3DA-7C296A86C8AB}" srcOrd="0" destOrd="0" presId="urn:microsoft.com/office/officeart/2005/8/layout/list1"/>
    <dgm:cxn modelId="{77E3B9BD-3137-43B4-998E-7A282CFDFCB3}" type="presOf" srcId="{BDFFA8FF-30BE-40E8-9D05-90D9684988D7}" destId="{2C549BE9-3D43-46D7-B033-76EB82AC8932}" srcOrd="0" destOrd="0" presId="urn:microsoft.com/office/officeart/2005/8/layout/list1"/>
    <dgm:cxn modelId="{05AB7259-4182-4EBC-AFF0-9B3CA2A5A0D9}" srcId="{BDFFA8FF-30BE-40E8-9D05-90D9684988D7}" destId="{AC47C2D7-EA8E-4C96-AE78-067AD50DB78D}" srcOrd="2" destOrd="0" parTransId="{242A6DB3-0D80-484D-9D88-E3397007869E}" sibTransId="{58775950-31A9-45FA-B1D6-2B07D679CADB}"/>
    <dgm:cxn modelId="{371021DA-DD34-47AF-8EE9-4B14EE94BEAA}" srcId="{92C57C5C-144C-4DD3-BB65-F8EB16EDFEDE}" destId="{BDFFA8FF-30BE-40E8-9D05-90D9684988D7}" srcOrd="1" destOrd="0" parTransId="{2BEB3DB8-17BB-416D-B395-B513DAADEDD2}" sibTransId="{B2753426-15C4-4923-98D4-ECB737542A01}"/>
    <dgm:cxn modelId="{54B1FA9F-021F-43DF-84E8-055E31BCB35C}" type="presOf" srcId="{7FD4BE04-E5C4-45FC-B01D-7FBB9628B72C}" destId="{86E9CC21-BF9C-4BE7-BFA7-CC05A1713A07}" srcOrd="0" destOrd="0" presId="urn:microsoft.com/office/officeart/2005/8/layout/list1"/>
    <dgm:cxn modelId="{2ED9DBF0-64EB-4CEF-BBCE-C4C98EA8283A}" type="presOf" srcId="{F0DB3F4C-7E80-49BC-B793-51D4BFC3F8C8}" destId="{3ED8A2DF-56B0-487B-A69D-631A704DB9F2}" srcOrd="0" destOrd="0" presId="urn:microsoft.com/office/officeart/2005/8/layout/list1"/>
    <dgm:cxn modelId="{D390E0BD-44B2-4308-A78E-CAD06CA49ABA}" srcId="{92C57C5C-144C-4DD3-BB65-F8EB16EDFEDE}" destId="{7FD4BE04-E5C4-45FC-B01D-7FBB9628B72C}" srcOrd="0" destOrd="0" parTransId="{15B16209-FCF2-46F5-9719-BBD9E3EC8965}" sibTransId="{C3988686-48B4-4F15-BDDD-20EAFE8E5476}"/>
    <dgm:cxn modelId="{02361366-30C2-4CD4-A3FB-D76EA571F75E}" type="presOf" srcId="{F5154E4C-8A31-4E16-BD7C-E5D47AFD8B4B}" destId="{3ED8A2DF-56B0-487B-A69D-631A704DB9F2}" srcOrd="0" destOrd="1" presId="urn:microsoft.com/office/officeart/2005/8/layout/list1"/>
    <dgm:cxn modelId="{B0907DEB-539D-4206-851D-6538F50F1B01}" type="presOf" srcId="{DC87BF9C-D0AF-4D98-8F9C-DEDF77423C76}" destId="{999ACFF7-F126-4AD2-B119-BEAE688F2B66}" srcOrd="1" destOrd="0" presId="urn:microsoft.com/office/officeart/2005/8/layout/list1"/>
    <dgm:cxn modelId="{EFA0FFAE-C3BC-4B6D-98B0-FE36F97078D8}" srcId="{7FD4BE04-E5C4-45FC-B01D-7FBB9628B72C}" destId="{DDCA9351-F968-460D-A66C-98FDFFEFD5CE}" srcOrd="1" destOrd="0" parTransId="{773E1ED3-633E-4130-B3BD-9E928545E470}" sibTransId="{56C3636B-BD05-4F2F-8ABD-2C8FE320EEB8}"/>
    <dgm:cxn modelId="{47912D25-8AFC-4A0A-B53B-15EE702C12D9}" type="presOf" srcId="{AC47C2D7-EA8E-4C96-AE78-067AD50DB78D}" destId="{3ED8A2DF-56B0-487B-A69D-631A704DB9F2}" srcOrd="0" destOrd="2" presId="urn:microsoft.com/office/officeart/2005/8/layout/list1"/>
    <dgm:cxn modelId="{83F991FE-9F2D-49A9-AD96-2BDDF7B61B7E}" type="presOf" srcId="{7FD4BE04-E5C4-45FC-B01D-7FBB9628B72C}" destId="{4F6F6D37-D63A-45AF-B1B5-22F6E1969D4E}" srcOrd="1" destOrd="0" presId="urn:microsoft.com/office/officeart/2005/8/layout/list1"/>
    <dgm:cxn modelId="{E21EE2E5-6427-4D17-85B9-B5D00DE3EEAC}" type="presParOf" srcId="{A191F0CE-CBD8-460E-8B2A-B351FF532E5E}" destId="{53FDE80A-3B9B-4369-9C41-7F95B743ECD0}" srcOrd="0" destOrd="0" presId="urn:microsoft.com/office/officeart/2005/8/layout/list1"/>
    <dgm:cxn modelId="{E40FF178-6051-49FC-B085-AF6A62052B00}" type="presParOf" srcId="{53FDE80A-3B9B-4369-9C41-7F95B743ECD0}" destId="{86E9CC21-BF9C-4BE7-BFA7-CC05A1713A07}" srcOrd="0" destOrd="0" presId="urn:microsoft.com/office/officeart/2005/8/layout/list1"/>
    <dgm:cxn modelId="{69CCCE9E-26B7-4210-8C64-8959CBE5A91E}" type="presParOf" srcId="{53FDE80A-3B9B-4369-9C41-7F95B743ECD0}" destId="{4F6F6D37-D63A-45AF-B1B5-22F6E1969D4E}" srcOrd="1" destOrd="0" presId="urn:microsoft.com/office/officeart/2005/8/layout/list1"/>
    <dgm:cxn modelId="{6B1069C7-05A1-497A-B344-3791A825E2EC}" type="presParOf" srcId="{A191F0CE-CBD8-460E-8B2A-B351FF532E5E}" destId="{71A8CEDF-78FD-4697-8FD1-843E10AEF862}" srcOrd="1" destOrd="0" presId="urn:microsoft.com/office/officeart/2005/8/layout/list1"/>
    <dgm:cxn modelId="{C866D7F6-0D9B-40AC-8EC8-64A9FFE2953E}" type="presParOf" srcId="{A191F0CE-CBD8-460E-8B2A-B351FF532E5E}" destId="{0394B802-4566-481B-A3DA-7C296A86C8AB}" srcOrd="2" destOrd="0" presId="urn:microsoft.com/office/officeart/2005/8/layout/list1"/>
    <dgm:cxn modelId="{E00B68F6-AC3D-4877-AB8C-62E4B8F65963}" type="presParOf" srcId="{A191F0CE-CBD8-460E-8B2A-B351FF532E5E}" destId="{22307A6C-7309-4276-B2F4-7214F2F01025}" srcOrd="3" destOrd="0" presId="urn:microsoft.com/office/officeart/2005/8/layout/list1"/>
    <dgm:cxn modelId="{C207109C-BA4D-4B15-8F90-FCBA7232A498}" type="presParOf" srcId="{A191F0CE-CBD8-460E-8B2A-B351FF532E5E}" destId="{9CFF2AA0-BD02-44B9-BBB1-725D52683604}" srcOrd="4" destOrd="0" presId="urn:microsoft.com/office/officeart/2005/8/layout/list1"/>
    <dgm:cxn modelId="{0D1119B8-7CD2-49C9-9E18-FB89919FE92A}" type="presParOf" srcId="{9CFF2AA0-BD02-44B9-BBB1-725D52683604}" destId="{2C549BE9-3D43-46D7-B033-76EB82AC8932}" srcOrd="0" destOrd="0" presId="urn:microsoft.com/office/officeart/2005/8/layout/list1"/>
    <dgm:cxn modelId="{EECA3215-BAB1-4229-AAF3-12A30AE1C728}" type="presParOf" srcId="{9CFF2AA0-BD02-44B9-BBB1-725D52683604}" destId="{256C8365-D083-4588-BDA8-7A6F26540725}" srcOrd="1" destOrd="0" presId="urn:microsoft.com/office/officeart/2005/8/layout/list1"/>
    <dgm:cxn modelId="{2ED8593B-32A2-4A40-B701-22651A14D107}" type="presParOf" srcId="{A191F0CE-CBD8-460E-8B2A-B351FF532E5E}" destId="{377DF666-C204-4B08-B82F-017326DAB12E}" srcOrd="5" destOrd="0" presId="urn:microsoft.com/office/officeart/2005/8/layout/list1"/>
    <dgm:cxn modelId="{B0A2C86C-D965-490E-8D85-08D88CC0EFCD}" type="presParOf" srcId="{A191F0CE-CBD8-460E-8B2A-B351FF532E5E}" destId="{3ED8A2DF-56B0-487B-A69D-631A704DB9F2}" srcOrd="6" destOrd="0" presId="urn:microsoft.com/office/officeart/2005/8/layout/list1"/>
    <dgm:cxn modelId="{12F98E4F-A2E1-470B-B3CD-D199D5DFB6F4}" type="presParOf" srcId="{A191F0CE-CBD8-460E-8B2A-B351FF532E5E}" destId="{92AEF3E7-E823-4385-9A86-3BAD59932302}" srcOrd="7" destOrd="0" presId="urn:microsoft.com/office/officeart/2005/8/layout/list1"/>
    <dgm:cxn modelId="{2F794414-73E3-49E6-88F3-15415387B764}" type="presParOf" srcId="{A191F0CE-CBD8-460E-8B2A-B351FF532E5E}" destId="{0595D7FA-843E-42C9-8E6D-F3F3AD4FD6D2}" srcOrd="8" destOrd="0" presId="urn:microsoft.com/office/officeart/2005/8/layout/list1"/>
    <dgm:cxn modelId="{0CA94377-3E65-4EB1-B1FA-214968A1DC8E}" type="presParOf" srcId="{0595D7FA-843E-42C9-8E6D-F3F3AD4FD6D2}" destId="{22694A67-81B7-4BF7-9C55-53505F58469C}" srcOrd="0" destOrd="0" presId="urn:microsoft.com/office/officeart/2005/8/layout/list1"/>
    <dgm:cxn modelId="{02536D0F-711B-4542-B8FE-A00770F6B4E6}" type="presParOf" srcId="{0595D7FA-843E-42C9-8E6D-F3F3AD4FD6D2}" destId="{999ACFF7-F126-4AD2-B119-BEAE688F2B66}" srcOrd="1" destOrd="0" presId="urn:microsoft.com/office/officeart/2005/8/layout/list1"/>
    <dgm:cxn modelId="{E462F956-A212-4C41-AB1E-69F56F0349B5}" type="presParOf" srcId="{A191F0CE-CBD8-460E-8B2A-B351FF532E5E}" destId="{89F5A3A6-E1FA-4581-8C97-82FF57F343E4}" srcOrd="9" destOrd="0" presId="urn:microsoft.com/office/officeart/2005/8/layout/list1"/>
    <dgm:cxn modelId="{C2FE651A-C2A6-49B4-93D6-FF6D099C0514}" type="presParOf" srcId="{A191F0CE-CBD8-460E-8B2A-B351FF532E5E}" destId="{E4086BB9-3ACE-416C-B8D0-EA1FB6F5B8A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05DE1A-1220-49BF-849B-86D2D5D653CD}" type="doc">
      <dgm:prSet loTypeId="urn:microsoft.com/office/officeart/2005/8/layout/vList3" loCatId="list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94CC9998-E019-424F-824E-3378F5599B35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rgbClr val="2B3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Передача функций немедицинскому персоналу </a:t>
          </a:r>
        </a:p>
      </dgm:t>
    </dgm:pt>
    <dgm:pt modelId="{896DA88B-0938-43E4-975D-D1B3C27D80CB}" type="parTrans" cxnId="{9A357B0C-421F-451C-9A0F-288F41D91A08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27E11D2A-709A-4C89-A50D-F4FD546D195D}" type="sibTrans" cxnId="{9A357B0C-421F-451C-9A0F-288F41D91A08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C923AA05-EE8D-4BB2-A178-B61F0F0AA7E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rgbClr val="2B3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Изменение содержания деятельности существующих должностей</a:t>
          </a:r>
          <a:endParaRPr lang="ru-RU" sz="2000" dirty="0">
            <a:solidFill>
              <a:srgbClr val="2B3616"/>
            </a:solidFill>
            <a:effectLst/>
          </a:endParaRPr>
        </a:p>
      </dgm:t>
    </dgm:pt>
    <dgm:pt modelId="{F2A33AD5-9E17-4879-949D-EA93EBE7024E}" type="parTrans" cxnId="{7F7AD3D1-478D-48B3-8470-BE8B59D7B793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C9954862-EB21-4C8C-A04A-A5D69B05F2B8}" type="sibTrans" cxnId="{7F7AD3D1-478D-48B3-8470-BE8B59D7B793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E77609EF-D422-4570-AA22-B39FBF2BA81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rgbClr val="2B3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Введение новых должностей</a:t>
          </a:r>
        </a:p>
      </dgm:t>
    </dgm:pt>
    <dgm:pt modelId="{0AF44255-7F2A-42E7-A0C4-3326754AB091}" type="parTrans" cxnId="{30542293-9D64-4A56-BF3A-463013A8F9EE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00B9029E-294F-44F8-B502-10E1E0FDC500}" type="sibTrans" cxnId="{30542293-9D64-4A56-BF3A-463013A8F9EE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3159ADEA-6907-473A-BEE4-7D58BF756BB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rgbClr val="2B361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Пересмотр объемов нагрузки на одну медицинскую сестру</a:t>
          </a:r>
          <a:endParaRPr lang="ru-RU" sz="2000" dirty="0">
            <a:solidFill>
              <a:srgbClr val="2B3616"/>
            </a:solidFill>
            <a:effectLst/>
          </a:endParaRPr>
        </a:p>
      </dgm:t>
    </dgm:pt>
    <dgm:pt modelId="{0FD18AA9-51F3-4BCB-832C-7D7764F1023E}" type="sibTrans" cxnId="{EAF721D5-B736-4438-A7E4-CFC1D726D13A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BC2F30A6-3870-447B-A10B-0CC22AB8F1DD}" type="parTrans" cxnId="{EAF721D5-B736-4438-A7E4-CFC1D726D13A}">
      <dgm:prSet/>
      <dgm:spPr/>
      <dgm:t>
        <a:bodyPr/>
        <a:lstStyle/>
        <a:p>
          <a:endParaRPr lang="ru-RU">
            <a:solidFill>
              <a:srgbClr val="2B3616"/>
            </a:solidFill>
            <a:effectLst/>
          </a:endParaRPr>
        </a:p>
      </dgm:t>
    </dgm:pt>
    <dgm:pt modelId="{78A8C900-E319-42DB-A84B-7BDA1FA75778}" type="pres">
      <dgm:prSet presAssocID="{6D05DE1A-1220-49BF-849B-86D2D5D653C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B9B125-4D2B-4EB9-9ADE-8761E9431DCF}" type="pres">
      <dgm:prSet presAssocID="{94CC9998-E019-424F-824E-3378F5599B35}" presName="composite" presStyleCnt="0"/>
      <dgm:spPr/>
      <dgm:t>
        <a:bodyPr/>
        <a:lstStyle/>
        <a:p>
          <a:endParaRPr lang="ru-RU"/>
        </a:p>
      </dgm:t>
    </dgm:pt>
    <dgm:pt modelId="{1C0C09BD-631B-49BB-87B6-39640803C156}" type="pres">
      <dgm:prSet presAssocID="{94CC9998-E019-424F-824E-3378F5599B35}" presName="imgShp" presStyleLbl="fgImgPlace1" presStyleIdx="0" presStyleCnt="4" custAng="5400000" custLinFactX="-56010" custLinFactNeighborX="-100000" custLinFactNeighborY="-310"/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5659ED65-32CB-4340-96B2-5246C9DE43BC}" type="pres">
      <dgm:prSet presAssocID="{94CC9998-E019-424F-824E-3378F5599B35}" presName="txShp" presStyleLbl="node1" presStyleIdx="0" presStyleCnt="4" custScaleX="139619" custScaleY="85613" custLinFactNeighborX="956" custLinFactNeighborY="-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C9C04E-8DE8-4243-8DF7-E010751EC21F}" type="pres">
      <dgm:prSet presAssocID="{27E11D2A-709A-4C89-A50D-F4FD546D195D}" presName="spacing" presStyleCnt="0"/>
      <dgm:spPr/>
      <dgm:t>
        <a:bodyPr/>
        <a:lstStyle/>
        <a:p>
          <a:endParaRPr lang="ru-RU"/>
        </a:p>
      </dgm:t>
    </dgm:pt>
    <dgm:pt modelId="{B458462A-CA0C-439E-8259-7D969209F853}" type="pres">
      <dgm:prSet presAssocID="{C923AA05-EE8D-4BB2-A178-B61F0F0AA7E2}" presName="composite" presStyleCnt="0"/>
      <dgm:spPr/>
      <dgm:t>
        <a:bodyPr/>
        <a:lstStyle/>
        <a:p>
          <a:endParaRPr lang="ru-RU"/>
        </a:p>
      </dgm:t>
    </dgm:pt>
    <dgm:pt modelId="{82AD9DBC-78EF-4379-986E-F3FF9DFFEC3C}" type="pres">
      <dgm:prSet presAssocID="{C923AA05-EE8D-4BB2-A178-B61F0F0AA7E2}" presName="imgShp" presStyleLbl="fgImgPlace1" presStyleIdx="1" presStyleCnt="4" custAng="5400000" custLinFactX="-71169" custLinFactNeighborX="-100000" custLinFactNeighborY="310"/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717A2D5A-E092-4B1A-BE45-A262534A8254}" type="pres">
      <dgm:prSet presAssocID="{C923AA05-EE8D-4BB2-A178-B61F0F0AA7E2}" presName="txShp" presStyleLbl="node1" presStyleIdx="1" presStyleCnt="4" custScaleX="139619" custScaleY="85613" custLinFactNeighborX="1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BCCA8-E35A-4BF3-9659-12409AFDEA66}" type="pres">
      <dgm:prSet presAssocID="{C9954862-EB21-4C8C-A04A-A5D69B05F2B8}" presName="spacing" presStyleCnt="0"/>
      <dgm:spPr/>
      <dgm:t>
        <a:bodyPr/>
        <a:lstStyle/>
        <a:p>
          <a:endParaRPr lang="ru-RU"/>
        </a:p>
      </dgm:t>
    </dgm:pt>
    <dgm:pt modelId="{38748BD4-2161-4038-A0B0-07F4822012C8}" type="pres">
      <dgm:prSet presAssocID="{3159ADEA-6907-473A-BEE4-7D58BF756BB3}" presName="composite" presStyleCnt="0"/>
      <dgm:spPr/>
      <dgm:t>
        <a:bodyPr/>
        <a:lstStyle/>
        <a:p>
          <a:endParaRPr lang="ru-RU"/>
        </a:p>
      </dgm:t>
    </dgm:pt>
    <dgm:pt modelId="{5CE52E90-9E2C-4556-ACB2-562AED21C7AD}" type="pres">
      <dgm:prSet presAssocID="{3159ADEA-6907-473A-BEE4-7D58BF756BB3}" presName="imgShp" presStyleLbl="fgImgPlace1" presStyleIdx="2" presStyleCnt="4" custAng="5400000" custLinFactX="-71169" custLinFactNeighborX="-100000" custLinFactNeighborY="310"/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BD02434C-5D46-43EB-BA52-33DF9DE107A6}" type="pres">
      <dgm:prSet presAssocID="{3159ADEA-6907-473A-BEE4-7D58BF756BB3}" presName="txShp" presStyleLbl="node1" presStyleIdx="2" presStyleCnt="4" custScaleX="139619" custScaleY="85613" custLinFactNeighborX="1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2DE01-21CA-48BC-A7CA-59FF84076CAB}" type="pres">
      <dgm:prSet presAssocID="{0FD18AA9-51F3-4BCB-832C-7D7764F1023E}" presName="spacing" presStyleCnt="0"/>
      <dgm:spPr/>
      <dgm:t>
        <a:bodyPr/>
        <a:lstStyle/>
        <a:p>
          <a:endParaRPr lang="ru-RU"/>
        </a:p>
      </dgm:t>
    </dgm:pt>
    <dgm:pt modelId="{B3DAFEDB-29D2-4678-BB83-E4D2C3ED6898}" type="pres">
      <dgm:prSet presAssocID="{E77609EF-D422-4570-AA22-B39FBF2BA817}" presName="composite" presStyleCnt="0"/>
      <dgm:spPr/>
      <dgm:t>
        <a:bodyPr/>
        <a:lstStyle/>
        <a:p>
          <a:endParaRPr lang="ru-RU"/>
        </a:p>
      </dgm:t>
    </dgm:pt>
    <dgm:pt modelId="{3B7CCAC9-4DF2-4B41-A431-AB2E581DD0BA}" type="pres">
      <dgm:prSet presAssocID="{E77609EF-D422-4570-AA22-B39FBF2BA817}" presName="imgShp" presStyleLbl="fgImgPlace1" presStyleIdx="3" presStyleCnt="4" custAng="5400000" custLinFactX="-71169" custLinFactNeighborX="-100000" custLinFactNeighborY="310"/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50414077-7DF9-4E8C-8E56-DEDCD42F5CFD}" type="pres">
      <dgm:prSet presAssocID="{E77609EF-D422-4570-AA22-B39FBF2BA817}" presName="txShp" presStyleLbl="node1" presStyleIdx="3" presStyleCnt="4" custScaleX="139619" custScaleY="85613" custLinFactNeighborX="1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377526-50DE-4F72-A051-E0DE3C837230}" type="presOf" srcId="{3159ADEA-6907-473A-BEE4-7D58BF756BB3}" destId="{BD02434C-5D46-43EB-BA52-33DF9DE107A6}" srcOrd="0" destOrd="0" presId="urn:microsoft.com/office/officeart/2005/8/layout/vList3"/>
    <dgm:cxn modelId="{F7090317-3B85-44F5-B05B-CEE0B85A98FC}" type="presOf" srcId="{94CC9998-E019-424F-824E-3378F5599B35}" destId="{5659ED65-32CB-4340-96B2-5246C9DE43BC}" srcOrd="0" destOrd="0" presId="urn:microsoft.com/office/officeart/2005/8/layout/vList3"/>
    <dgm:cxn modelId="{BA0696EF-E386-45F0-8BD1-4D509E5B10B9}" type="presOf" srcId="{6D05DE1A-1220-49BF-849B-86D2D5D653CD}" destId="{78A8C900-E319-42DB-A84B-7BDA1FA75778}" srcOrd="0" destOrd="0" presId="urn:microsoft.com/office/officeart/2005/8/layout/vList3"/>
    <dgm:cxn modelId="{A191621A-9D94-41D0-B62B-8B15F565F1A6}" type="presOf" srcId="{E77609EF-D422-4570-AA22-B39FBF2BA817}" destId="{50414077-7DF9-4E8C-8E56-DEDCD42F5CFD}" srcOrd="0" destOrd="0" presId="urn:microsoft.com/office/officeart/2005/8/layout/vList3"/>
    <dgm:cxn modelId="{30542293-9D64-4A56-BF3A-463013A8F9EE}" srcId="{6D05DE1A-1220-49BF-849B-86D2D5D653CD}" destId="{E77609EF-D422-4570-AA22-B39FBF2BA817}" srcOrd="3" destOrd="0" parTransId="{0AF44255-7F2A-42E7-A0C4-3326754AB091}" sibTransId="{00B9029E-294F-44F8-B502-10E1E0FDC500}"/>
    <dgm:cxn modelId="{7F7AD3D1-478D-48B3-8470-BE8B59D7B793}" srcId="{6D05DE1A-1220-49BF-849B-86D2D5D653CD}" destId="{C923AA05-EE8D-4BB2-A178-B61F0F0AA7E2}" srcOrd="1" destOrd="0" parTransId="{F2A33AD5-9E17-4879-949D-EA93EBE7024E}" sibTransId="{C9954862-EB21-4C8C-A04A-A5D69B05F2B8}"/>
    <dgm:cxn modelId="{9A357B0C-421F-451C-9A0F-288F41D91A08}" srcId="{6D05DE1A-1220-49BF-849B-86D2D5D653CD}" destId="{94CC9998-E019-424F-824E-3378F5599B35}" srcOrd="0" destOrd="0" parTransId="{896DA88B-0938-43E4-975D-D1B3C27D80CB}" sibTransId="{27E11D2A-709A-4C89-A50D-F4FD546D195D}"/>
    <dgm:cxn modelId="{EAF721D5-B736-4438-A7E4-CFC1D726D13A}" srcId="{6D05DE1A-1220-49BF-849B-86D2D5D653CD}" destId="{3159ADEA-6907-473A-BEE4-7D58BF756BB3}" srcOrd="2" destOrd="0" parTransId="{BC2F30A6-3870-447B-A10B-0CC22AB8F1DD}" sibTransId="{0FD18AA9-51F3-4BCB-832C-7D7764F1023E}"/>
    <dgm:cxn modelId="{A266C31E-1304-4FF9-AA05-298F0D85D1FE}" type="presOf" srcId="{C923AA05-EE8D-4BB2-A178-B61F0F0AA7E2}" destId="{717A2D5A-E092-4B1A-BE45-A262534A8254}" srcOrd="0" destOrd="0" presId="urn:microsoft.com/office/officeart/2005/8/layout/vList3"/>
    <dgm:cxn modelId="{ED54FEE6-B422-4AE2-A7C5-1574000888D5}" type="presParOf" srcId="{78A8C900-E319-42DB-A84B-7BDA1FA75778}" destId="{49B9B125-4D2B-4EB9-9ADE-8761E9431DCF}" srcOrd="0" destOrd="0" presId="urn:microsoft.com/office/officeart/2005/8/layout/vList3"/>
    <dgm:cxn modelId="{E117F5DC-25D9-49F4-A237-C198667CCAEC}" type="presParOf" srcId="{49B9B125-4D2B-4EB9-9ADE-8761E9431DCF}" destId="{1C0C09BD-631B-49BB-87B6-39640803C156}" srcOrd="0" destOrd="0" presId="urn:microsoft.com/office/officeart/2005/8/layout/vList3"/>
    <dgm:cxn modelId="{069CEB5F-DF2F-4641-AF64-C66A1849579D}" type="presParOf" srcId="{49B9B125-4D2B-4EB9-9ADE-8761E9431DCF}" destId="{5659ED65-32CB-4340-96B2-5246C9DE43BC}" srcOrd="1" destOrd="0" presId="urn:microsoft.com/office/officeart/2005/8/layout/vList3"/>
    <dgm:cxn modelId="{736FE694-0BAF-4DBB-99B6-3DBD0C54DC6E}" type="presParOf" srcId="{78A8C900-E319-42DB-A84B-7BDA1FA75778}" destId="{C2C9C04E-8DE8-4243-8DF7-E010751EC21F}" srcOrd="1" destOrd="0" presId="urn:microsoft.com/office/officeart/2005/8/layout/vList3"/>
    <dgm:cxn modelId="{EBC7EE9B-7B39-42FA-BD34-4DCCAB131B9C}" type="presParOf" srcId="{78A8C900-E319-42DB-A84B-7BDA1FA75778}" destId="{B458462A-CA0C-439E-8259-7D969209F853}" srcOrd="2" destOrd="0" presId="urn:microsoft.com/office/officeart/2005/8/layout/vList3"/>
    <dgm:cxn modelId="{1A827692-94AF-4522-9558-8DF98B6E194B}" type="presParOf" srcId="{B458462A-CA0C-439E-8259-7D969209F853}" destId="{82AD9DBC-78EF-4379-986E-F3FF9DFFEC3C}" srcOrd="0" destOrd="0" presId="urn:microsoft.com/office/officeart/2005/8/layout/vList3"/>
    <dgm:cxn modelId="{4EAC6795-101E-4B54-9B43-F0A1EEF4BC5C}" type="presParOf" srcId="{B458462A-CA0C-439E-8259-7D969209F853}" destId="{717A2D5A-E092-4B1A-BE45-A262534A8254}" srcOrd="1" destOrd="0" presId="urn:microsoft.com/office/officeart/2005/8/layout/vList3"/>
    <dgm:cxn modelId="{41DCF11D-F08F-4286-92C3-85F2AB9EC195}" type="presParOf" srcId="{78A8C900-E319-42DB-A84B-7BDA1FA75778}" destId="{258BCCA8-E35A-4BF3-9659-12409AFDEA66}" srcOrd="3" destOrd="0" presId="urn:microsoft.com/office/officeart/2005/8/layout/vList3"/>
    <dgm:cxn modelId="{BF3F19D9-DF11-4429-8A9F-48C3C35BBFBB}" type="presParOf" srcId="{78A8C900-E319-42DB-A84B-7BDA1FA75778}" destId="{38748BD4-2161-4038-A0B0-07F4822012C8}" srcOrd="4" destOrd="0" presId="urn:microsoft.com/office/officeart/2005/8/layout/vList3"/>
    <dgm:cxn modelId="{60F455E8-39C7-42FA-850F-4B5B6F25572F}" type="presParOf" srcId="{38748BD4-2161-4038-A0B0-07F4822012C8}" destId="{5CE52E90-9E2C-4556-ACB2-562AED21C7AD}" srcOrd="0" destOrd="0" presId="urn:microsoft.com/office/officeart/2005/8/layout/vList3"/>
    <dgm:cxn modelId="{531EB2A6-2C1D-4840-AB44-CDD1E7F10561}" type="presParOf" srcId="{38748BD4-2161-4038-A0B0-07F4822012C8}" destId="{BD02434C-5D46-43EB-BA52-33DF9DE107A6}" srcOrd="1" destOrd="0" presId="urn:microsoft.com/office/officeart/2005/8/layout/vList3"/>
    <dgm:cxn modelId="{160EB1C8-DFFC-4C3F-A95B-5D054AB4220A}" type="presParOf" srcId="{78A8C900-E319-42DB-A84B-7BDA1FA75778}" destId="{7122DE01-21CA-48BC-A7CA-59FF84076CAB}" srcOrd="5" destOrd="0" presId="urn:microsoft.com/office/officeart/2005/8/layout/vList3"/>
    <dgm:cxn modelId="{0C5A2C56-AB90-4B98-B8A9-CEE65E6016C9}" type="presParOf" srcId="{78A8C900-E319-42DB-A84B-7BDA1FA75778}" destId="{B3DAFEDB-29D2-4678-BB83-E4D2C3ED6898}" srcOrd="6" destOrd="0" presId="urn:microsoft.com/office/officeart/2005/8/layout/vList3"/>
    <dgm:cxn modelId="{6284EF61-9984-4650-9BDB-D94FB69519A9}" type="presParOf" srcId="{B3DAFEDB-29D2-4678-BB83-E4D2C3ED6898}" destId="{3B7CCAC9-4DF2-4B41-A431-AB2E581DD0BA}" srcOrd="0" destOrd="0" presId="urn:microsoft.com/office/officeart/2005/8/layout/vList3"/>
    <dgm:cxn modelId="{9BFA71FE-6338-4079-84B5-C5CE2FF65E0D}" type="presParOf" srcId="{B3DAFEDB-29D2-4678-BB83-E4D2C3ED6898}" destId="{50414077-7DF9-4E8C-8E56-DEDCD42F5CF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1B53B-C490-4E9B-BB4F-B31C57530F4B}" type="datetimeFigureOut">
              <a:rPr lang="ru-RU" smtClean="0"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FA355-0CD0-4DFD-B6EC-48C12A9A4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917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96BE-C54A-490A-A433-613AB718495A}" type="datetimeFigureOut">
              <a:rPr lang="ru-RU" smtClean="0"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30FF8E-3ABB-4964-A00D-202FECB7F5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7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0FF8E-3ABB-4964-A00D-202FECB7F5A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610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0FF8E-3ABB-4964-A00D-202FECB7F5A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263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0FF8E-3ABB-4964-A00D-202FECB7F5A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781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2194327C-560E-4140-9F00-2293FB170F27}" type="slidenum">
              <a:rPr lang="ru-RU"/>
              <a:pPr eaLnBrk="1" hangingPunct="1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028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B815DB3C-A5EB-4688-A306-749AAE319DE1}" type="slidenum">
              <a:rPr lang="ru-RU" altLang="ru-RU">
                <a:latin typeface="Arial" pitchFamily="34" charset="0"/>
              </a:rPr>
              <a:pPr eaLnBrk="1" hangingPunct="1"/>
              <a:t>19</a:t>
            </a:fld>
            <a:endParaRPr lang="ru-RU" altLang="ru-RU">
              <a:latin typeface="Arial" pitchFamily="34" charset="0"/>
            </a:endParaRPr>
          </a:p>
        </p:txBody>
      </p:sp>
      <p:sp>
        <p:nvSpPr>
          <p:cNvPr id="40963" name="Rectangle 7"/>
          <p:cNvSpPr txBox="1">
            <a:spLocks noGrp="1" noChangeArrowheads="1"/>
          </p:cNvSpPr>
          <p:nvPr/>
        </p:nvSpPr>
        <p:spPr bwMode="auto">
          <a:xfrm>
            <a:off x="3815373" y="9371285"/>
            <a:ext cx="2918831" cy="49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fld id="{C00DF9E0-D4F8-4CA3-8FF4-EBEF6DCC042A}" type="slidenum">
              <a:rPr lang="ru-RU" altLang="ru-RU" sz="1200">
                <a:cs typeface="Arial" pitchFamily="34" charset="0"/>
              </a:rPr>
              <a:pPr algn="r" eaLnBrk="1" hangingPunct="1"/>
              <a:t>19</a:t>
            </a:fld>
            <a:endParaRPr lang="ru-RU" altLang="ru-RU" sz="1200">
              <a:cs typeface="Arial" pitchFamily="34" charset="0"/>
            </a:endParaRPr>
          </a:p>
        </p:txBody>
      </p:sp>
      <p:sp>
        <p:nvSpPr>
          <p:cNvPr id="40964" name="Rectangle 7"/>
          <p:cNvSpPr txBox="1">
            <a:spLocks noGrp="1" noChangeArrowheads="1"/>
          </p:cNvSpPr>
          <p:nvPr/>
        </p:nvSpPr>
        <p:spPr bwMode="auto">
          <a:xfrm>
            <a:off x="3815373" y="9371285"/>
            <a:ext cx="2918831" cy="49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fld id="{CDFB71C1-9103-47D7-820B-C6269AEDF1BC}" type="slidenum">
              <a:rPr lang="ru-RU" altLang="ru-RU" sz="1200">
                <a:cs typeface="Arial" pitchFamily="34" charset="0"/>
              </a:rPr>
              <a:pPr algn="r" eaLnBrk="1" hangingPunct="1"/>
              <a:t>19</a:t>
            </a:fld>
            <a:endParaRPr lang="ru-RU" altLang="ru-RU" sz="1200">
              <a:cs typeface="Arial" pitchFamily="34" charset="0"/>
            </a:endParaRPr>
          </a:p>
        </p:txBody>
      </p:sp>
      <p:sp>
        <p:nvSpPr>
          <p:cNvPr id="409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1700" y="739775"/>
            <a:ext cx="493236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Научно обоснованный подход в сочетании со стандартизацией деятельности, непрерывным профессиональным образованием медицинских сестер, позволил делегировать решение ряда задач  от врача к медицинской сестре, наделив её полномочиями не только  как к исполнителю  конкретных назначений, но и наделив её полномочиями по управлению отдельными процессами.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Так, наряду с решением всех задач профилактического направления,  медицинским сестрам делегированы полномочия по  динамическому наблюдению за хроническими пациентами,  мониторингу состояния  в условиях стационара на дому, реализацию </a:t>
            </a:r>
            <a:r>
              <a:rPr lang="ru-RU" altLang="ru-RU" dirty="0" err="1" smtClean="0"/>
              <a:t>скрининговых</a:t>
            </a:r>
            <a:r>
              <a:rPr lang="ru-RU" altLang="ru-RU" dirty="0" smtClean="0"/>
              <a:t> мероприятий,  обучающих программ.  Информационно – аналитическое обеспечение позволяет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Научно обоснованный подход в сочетании со стандартизацией деятельности, непрерывным профессиональным образованием медицинских сестер, позволил делегировать решение ряда задач  от врача к медицинской сестре, наделив её полномочиями не только  как к исполнителю  конкретных назначений, но и наделив её полномочиями по управлению отдельными процессами.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Так, наряду с решением всех задач профилактического направления,  медицинским сестрам делегированы полномочия по  динамическому наблюдению за хроническими пациентами,  мониторингу состояния  в условиях стационара на дому, реализацию </a:t>
            </a:r>
            <a:r>
              <a:rPr lang="ru-RU" altLang="ru-RU" dirty="0" err="1" smtClean="0"/>
              <a:t>скрининговых</a:t>
            </a:r>
            <a:r>
              <a:rPr lang="ru-RU" altLang="ru-RU" dirty="0" smtClean="0"/>
              <a:t> мероприятий,  обучающих программ.  Информационно – аналитическое обеспечение позволяет </a:t>
            </a:r>
          </a:p>
          <a:p>
            <a:pPr>
              <a:spcBef>
                <a:spcPct val="0"/>
              </a:spcBef>
            </a:pPr>
            <a:endParaRPr lang="ru-RU" altLang="ru-RU" dirty="0" smtClean="0">
              <a:latin typeface="Arial" pitchFamily="34" charset="0"/>
            </a:endParaRPr>
          </a:p>
        </p:txBody>
      </p:sp>
      <p:sp>
        <p:nvSpPr>
          <p:cNvPr id="40967" name="Номер слайда 3"/>
          <p:cNvSpPr txBox="1">
            <a:spLocks noGrp="1"/>
          </p:cNvSpPr>
          <p:nvPr/>
        </p:nvSpPr>
        <p:spPr bwMode="auto">
          <a:xfrm>
            <a:off x="3815373" y="9371285"/>
            <a:ext cx="2918831" cy="49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fld id="{1045BD02-F3C5-4D42-A9D3-D0257D2E4A62}" type="slidenum">
              <a:rPr lang="ru-RU" altLang="ru-RU" sz="1200">
                <a:cs typeface="Arial" pitchFamily="34" charset="0"/>
              </a:rPr>
              <a:pPr algn="r" eaLnBrk="1" hangingPunct="1"/>
              <a:t>19</a:t>
            </a:fld>
            <a:endParaRPr lang="ru-RU" altLang="ru-RU" sz="120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9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3072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77000" y="76202"/>
            <a:ext cx="2514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76202"/>
            <a:ext cx="33528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2"/>
            <a:ext cx="7620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A352A-9E1B-49C8-93B2-152DC71AC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39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fp=1&amp;img_url=http://www.ka-net.org.uk/files/school-nurse.gif&amp;iorient=&amp;ih=&amp;icolor=&amp;p=1&amp;site=&amp;text=%D0%BA%D0%B0%D1%80%D1%82%D0%B8%D0%BD%D0%BA%D0%B0%20%D0%BC%D0%B5%D0%B4%D1%81%D0%B5%D1%81%D1%82%D1%80%D1%8B&amp;iw=&amp;wp=&amp;pos=46&amp;recent=&amp;type=&amp;isize=&amp;rpt=simage&amp;itype=&amp;nojs=1" TargetMode="Externa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5301208"/>
            <a:ext cx="4282036" cy="918102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управлению сестринской деятельностью  Санкт-Петербурга и МЗ по СЗФО </a:t>
            </a:r>
          </a:p>
          <a:p>
            <a:pPr algn="l">
              <a:spcBef>
                <a:spcPts val="0"/>
              </a:spcBef>
            </a:pP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Владимировна Бубликова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204864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Современное состояние сестринской </a:t>
            </a:r>
            <a:endParaRPr lang="ru-RU" sz="3200" b="1" dirty="0" smtClean="0">
              <a:solidFill>
                <a:srgbClr val="2B36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практики </a:t>
            </a:r>
            <a:r>
              <a:rPr lang="ru-RU" sz="3200" b="1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и перспективы ее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84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35101"/>
            <a:ext cx="8784976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специалистов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5768" y="3068960"/>
            <a:ext cx="90014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4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в специалистах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11560" y="3953065"/>
            <a:ext cx="8263408" cy="18722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Сестринское дело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1260</a:t>
            </a:r>
          </a:p>
          <a:p>
            <a:pPr marL="1971675" lvl="1" indent="0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 – 200 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диагностика – 50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массаж – 10 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Стоматология профилактическая – 5 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Стоматология ортопедическая – 5 </a:t>
            </a:r>
          </a:p>
          <a:p>
            <a:pPr marL="1971675" lvl="1" indent="0" fontAlgn="auto">
              <a:lnSpc>
                <a:spcPct val="100000"/>
              </a:lnSpc>
              <a:spcBef>
                <a:spcPts val="0"/>
              </a:spcBef>
              <a:buNone/>
              <a:tabLst>
                <a:tab pos="17907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Медико-профилактическое дело – 3 </a:t>
            </a:r>
          </a:p>
          <a:p>
            <a:pPr marL="808038" lvl="1" indent="0" fontAlgn="auto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8038" lvl="1" indent="0" fontAlgn="auto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445698"/>
              </p:ext>
            </p:extLst>
          </p:nvPr>
        </p:nvGraphicFramePr>
        <p:xfrm>
          <a:off x="378018" y="1556792"/>
          <a:ext cx="8496950" cy="18202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4"/>
                <a:gridCol w="576064"/>
                <a:gridCol w="792088"/>
                <a:gridCol w="864096"/>
                <a:gridCol w="576064"/>
                <a:gridCol w="720080"/>
                <a:gridCol w="936104"/>
                <a:gridCol w="576064"/>
                <a:gridCol w="720080"/>
                <a:gridCol w="936106"/>
              </a:tblGrid>
              <a:tr h="286021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74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Хозрасчет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Хозрасчет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Хозрасчет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60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Сестринское дело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60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Лечебное дело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860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Акушерское дело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2668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Фармация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15616" y="859353"/>
            <a:ext cx="5144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МО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«Мурманский медицинский колледж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МО «Кольский медицинский колледж»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8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203848" y="1916832"/>
            <a:ext cx="5544616" cy="274144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Постарение 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sz="2400" dirty="0">
              <a:solidFill>
                <a:srgbClr val="2B36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доли населения</a:t>
            </a: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, затронутого хроническими 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заболеваниями</a:t>
            </a:r>
            <a:endParaRPr lang="ru-RU" sz="2400" dirty="0">
              <a:solidFill>
                <a:srgbClr val="2B361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Изменение отношения 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медицинской помощи (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требования комфорта</a:t>
            </a:r>
            <a:r>
              <a:rPr lang="ru-RU" sz="2400" dirty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сжатых сроков, домашнего патронажа)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2B3616"/>
                </a:solidFill>
                <a:latin typeface="Times New Roman" pitchFamily="18" charset="0"/>
                <a:cs typeface="Times New Roman" pitchFamily="18" charset="0"/>
              </a:rPr>
              <a:t> Экономические изменения</a:t>
            </a:r>
            <a:endParaRPr lang="ru-RU" sz="2400" dirty="0">
              <a:solidFill>
                <a:srgbClr val="2B361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000"/>
              </a:lnSpc>
            </a:pPr>
            <a:endParaRPr lang="ru-RU" sz="2400" b="1" dirty="0">
              <a:solidFill>
                <a:srgbClr val="2B361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pain-nurse-pati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26050"/>
            <a:ext cx="2088232" cy="203650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314" y="3573016"/>
            <a:ext cx="2088232" cy="192665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-31204"/>
            <a:ext cx="88509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Предпосылки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формирования новых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технологий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деятельности  сестринского персонала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9251"/>
            <a:ext cx="52786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функций специалистов 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средним медицинским образованием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268760"/>
            <a:ext cx="4680520" cy="4890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268760"/>
            <a:ext cx="3067300" cy="4578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043786" y="59492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Министр здравоохранения РФ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В.И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Скворцова</a:t>
            </a:r>
          </a:p>
        </p:txBody>
      </p:sp>
    </p:spTree>
    <p:extLst>
      <p:ext uri="{BB962C8B-B14F-4D97-AF65-F5344CB8AC3E}">
        <p14:creationId xmlns:p14="http://schemas.microsoft.com/office/powerpoint/2010/main" val="4273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Рисунок SmartArt 3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167106523"/>
              </p:ext>
            </p:extLst>
          </p:nvPr>
        </p:nvGraphicFramePr>
        <p:xfrm>
          <a:off x="323528" y="1340768"/>
          <a:ext cx="8424936" cy="5058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29775" y="-27384"/>
            <a:ext cx="54844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успешной реализации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деятельности медсестер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0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0" y="-272827"/>
            <a:ext cx="9001000" cy="132556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Принципы построения новых моделей деятельности медицинской сестры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93098180"/>
              </p:ext>
            </p:extLst>
          </p:nvPr>
        </p:nvGraphicFramePr>
        <p:xfrm>
          <a:off x="323528" y="1700808"/>
          <a:ext cx="856895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358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AutoShape 18"/>
          <p:cNvSpPr>
            <a:spLocks noChangeArrowheads="1"/>
          </p:cNvSpPr>
          <p:nvPr/>
        </p:nvSpPr>
        <p:spPr bwMode="auto">
          <a:xfrm>
            <a:off x="6417213" y="1418305"/>
            <a:ext cx="2664000" cy="432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3668" name="AutoShape 19"/>
          <p:cNvSpPr>
            <a:spLocks noChangeArrowheads="1"/>
          </p:cNvSpPr>
          <p:nvPr/>
        </p:nvSpPr>
        <p:spPr bwMode="auto">
          <a:xfrm>
            <a:off x="3345205" y="1418305"/>
            <a:ext cx="2664000" cy="432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3669" name="AutoShape 20"/>
          <p:cNvSpPr>
            <a:spLocks noChangeArrowheads="1"/>
          </p:cNvSpPr>
          <p:nvPr/>
        </p:nvSpPr>
        <p:spPr bwMode="auto">
          <a:xfrm>
            <a:off x="256473" y="1408386"/>
            <a:ext cx="2664000" cy="432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7061" name="Rectangle 21"/>
          <p:cNvSpPr>
            <a:spLocks noChangeArrowheads="1"/>
          </p:cNvSpPr>
          <p:nvPr/>
        </p:nvSpPr>
        <p:spPr bwMode="auto">
          <a:xfrm>
            <a:off x="347435" y="3102759"/>
            <a:ext cx="2376000" cy="1551174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Медицинская </a:t>
            </a:r>
          </a:p>
          <a:p>
            <a:pPr algn="ctr" eaLnBrk="1" hangingPunct="1"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сестра</a:t>
            </a:r>
          </a:p>
        </p:txBody>
      </p:sp>
      <p:sp>
        <p:nvSpPr>
          <p:cNvPr id="87062" name="Rectangle 22"/>
          <p:cNvSpPr>
            <a:spLocks noChangeArrowheads="1"/>
          </p:cNvSpPr>
          <p:nvPr/>
        </p:nvSpPr>
        <p:spPr bwMode="auto">
          <a:xfrm>
            <a:off x="3460426" y="1714536"/>
            <a:ext cx="2376000" cy="612000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63" name="Rectangle 23"/>
          <p:cNvSpPr>
            <a:spLocks noChangeArrowheads="1"/>
          </p:cNvSpPr>
          <p:nvPr/>
        </p:nvSpPr>
        <p:spPr bwMode="auto">
          <a:xfrm>
            <a:off x="6561213" y="2796759"/>
            <a:ext cx="2376000" cy="612000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Клининговые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службы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64" name="Rectangle 24"/>
          <p:cNvSpPr>
            <a:spLocks noChangeArrowheads="1"/>
          </p:cNvSpPr>
          <p:nvPr/>
        </p:nvSpPr>
        <p:spPr bwMode="auto">
          <a:xfrm>
            <a:off x="6561213" y="4046173"/>
            <a:ext cx="2376000" cy="612000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Транспортная 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бригада</a:t>
            </a:r>
          </a:p>
        </p:txBody>
      </p:sp>
      <p:sp>
        <p:nvSpPr>
          <p:cNvPr id="87065" name="Rectangle 25"/>
          <p:cNvSpPr>
            <a:spLocks noChangeArrowheads="1"/>
          </p:cNvSpPr>
          <p:nvPr/>
        </p:nvSpPr>
        <p:spPr bwMode="auto">
          <a:xfrm>
            <a:off x="3452907" y="2796759"/>
            <a:ext cx="2376000" cy="612000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1" hangingPunct="1">
              <a:lnSpc>
                <a:spcPts val="20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Уборка 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помещений</a:t>
            </a:r>
          </a:p>
        </p:txBody>
      </p:sp>
      <p:sp>
        <p:nvSpPr>
          <p:cNvPr id="87067" name="Rectangle 27"/>
          <p:cNvSpPr>
            <a:spLocks noChangeArrowheads="1"/>
          </p:cNvSpPr>
          <p:nvPr/>
        </p:nvSpPr>
        <p:spPr bwMode="auto">
          <a:xfrm>
            <a:off x="3455732" y="3583571"/>
            <a:ext cx="2376000" cy="1631216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algn="ctr" eaLnBrk="1" hangingPunct="1">
              <a:lnSpc>
                <a:spcPts val="24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4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транспортировка </a:t>
            </a:r>
          </a:p>
          <a:p>
            <a:pPr algn="ctr" eaLnBrk="1" hangingPunct="1">
              <a:lnSpc>
                <a:spcPts val="24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пациента для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400"/>
              </a:lnSpc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обследования 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4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консультирования</a:t>
            </a:r>
          </a:p>
        </p:txBody>
      </p:sp>
      <p:sp>
        <p:nvSpPr>
          <p:cNvPr id="87068" name="Rectangle 28"/>
          <p:cNvSpPr>
            <a:spLocks noChangeArrowheads="1"/>
          </p:cNvSpPr>
          <p:nvPr/>
        </p:nvSpPr>
        <p:spPr bwMode="auto">
          <a:xfrm>
            <a:off x="394974" y="1717545"/>
            <a:ext cx="2376000" cy="612068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eaLnBrk="1" hangingPunct="1">
              <a:lnSpc>
                <a:spcPts val="2200"/>
              </a:lnSpc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настоящее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200"/>
              </a:lnSpc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69" name="Rectangle 29"/>
          <p:cNvSpPr>
            <a:spLocks noChangeArrowheads="1"/>
          </p:cNvSpPr>
          <p:nvPr/>
        </p:nvSpPr>
        <p:spPr bwMode="auto">
          <a:xfrm>
            <a:off x="6502713" y="1717577"/>
            <a:ext cx="2376000" cy="612000"/>
          </a:xfrm>
          <a:prstGeom prst="rect">
            <a:avLst/>
          </a:prstGeom>
          <a:solidFill>
            <a:srgbClr val="B1E6B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Предложение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1964" y="93256"/>
            <a:ext cx="8957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Передача функций немедицинскому персоналу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AutoShape 44"/>
          <p:cNvSpPr>
            <a:spLocks noChangeArrowheads="1"/>
          </p:cNvSpPr>
          <p:nvPr/>
        </p:nvSpPr>
        <p:spPr bwMode="gray">
          <a:xfrm rot="14772655">
            <a:off x="2931909" y="2855601"/>
            <a:ext cx="312202" cy="812253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1" name="AutoShape 44"/>
          <p:cNvSpPr>
            <a:spLocks noChangeArrowheads="1"/>
          </p:cNvSpPr>
          <p:nvPr/>
        </p:nvSpPr>
        <p:spPr bwMode="gray">
          <a:xfrm rot="17873464">
            <a:off x="2916842" y="3996888"/>
            <a:ext cx="312202" cy="812253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5" name="AutoShape 44"/>
          <p:cNvSpPr>
            <a:spLocks noChangeArrowheads="1"/>
          </p:cNvSpPr>
          <p:nvPr/>
        </p:nvSpPr>
        <p:spPr bwMode="gray">
          <a:xfrm rot="16200000">
            <a:off x="6042634" y="2720983"/>
            <a:ext cx="326474" cy="705395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6" name="AutoShape 44"/>
          <p:cNvSpPr>
            <a:spLocks noChangeArrowheads="1"/>
          </p:cNvSpPr>
          <p:nvPr/>
        </p:nvSpPr>
        <p:spPr bwMode="gray">
          <a:xfrm rot="16200000">
            <a:off x="6025887" y="3971676"/>
            <a:ext cx="326474" cy="705395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06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44"/>
          <p:cNvSpPr>
            <a:spLocks noChangeArrowheads="1"/>
          </p:cNvSpPr>
          <p:nvPr/>
        </p:nvSpPr>
        <p:spPr bwMode="gray">
          <a:xfrm rot="16200000">
            <a:off x="6099850" y="2915420"/>
            <a:ext cx="577453" cy="1073812"/>
          </a:xfrm>
          <a:prstGeom prst="downArrow">
            <a:avLst>
              <a:gd name="adj1" fmla="val 29259"/>
              <a:gd name="adj2" fmla="val 81669"/>
            </a:avLst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>
          <a:xfrm>
            <a:off x="172734" y="-13898"/>
            <a:ext cx="9056794" cy="833437"/>
          </a:xfrm>
        </p:spPr>
        <p:txBody>
          <a:bodyPr>
            <a:noAutofit/>
          </a:bodyPr>
          <a:lstStyle/>
          <a:p>
            <a:pPr algn="ctr">
              <a:lnSpc>
                <a:spcPts val="3000"/>
              </a:lnSpc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Перераспределение функций между медицинскими сестрами</a:t>
            </a:r>
          </a:p>
        </p:txBody>
      </p:sp>
      <p:sp>
        <p:nvSpPr>
          <p:cNvPr id="72712" name="Oval 8"/>
          <p:cNvSpPr>
            <a:spLocks noChangeArrowheads="1"/>
          </p:cNvSpPr>
          <p:nvPr/>
        </p:nvSpPr>
        <p:spPr bwMode="auto">
          <a:xfrm>
            <a:off x="3495014" y="1684933"/>
            <a:ext cx="2352675" cy="36195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rIns="0" anchor="ctr"/>
          <a:lstStyle/>
          <a:p>
            <a:pPr algn="ctr" eaLnBrk="1" hangingPunct="1">
              <a:defRPr/>
            </a:pPr>
            <a:r>
              <a:rPr lang="ru-RU" sz="3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 (22)</a:t>
            </a:r>
          </a:p>
        </p:txBody>
      </p:sp>
      <p:sp>
        <p:nvSpPr>
          <p:cNvPr id="72736" name="AutoShape 32"/>
          <p:cNvSpPr>
            <a:spLocks noChangeArrowheads="1"/>
          </p:cNvSpPr>
          <p:nvPr/>
        </p:nvSpPr>
        <p:spPr bwMode="gray">
          <a:xfrm rot="14694909">
            <a:off x="2683974" y="3951254"/>
            <a:ext cx="528637" cy="1068388"/>
          </a:xfrm>
          <a:prstGeom prst="downArrow">
            <a:avLst>
              <a:gd name="adj1" fmla="val 41042"/>
              <a:gd name="adj2" fmla="val 121261"/>
            </a:avLst>
          </a:prstGeom>
          <a:solidFill>
            <a:srgbClr val="7AA729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2737" name="AutoShape 33"/>
          <p:cNvSpPr>
            <a:spLocks noChangeArrowheads="1"/>
          </p:cNvSpPr>
          <p:nvPr/>
        </p:nvSpPr>
        <p:spPr bwMode="gray">
          <a:xfrm rot="17303695">
            <a:off x="2730244" y="2074197"/>
            <a:ext cx="528637" cy="1068388"/>
          </a:xfrm>
          <a:prstGeom prst="downArrow">
            <a:avLst>
              <a:gd name="adj1" fmla="val 30693"/>
              <a:gd name="adj2" fmla="val 121261"/>
            </a:avLst>
          </a:prstGeom>
          <a:solidFill>
            <a:srgbClr val="C7F3AF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2735" name="AutoShape 31"/>
          <p:cNvSpPr>
            <a:spLocks noChangeArrowheads="1"/>
          </p:cNvSpPr>
          <p:nvPr/>
        </p:nvSpPr>
        <p:spPr bwMode="gray">
          <a:xfrm rot="16200000">
            <a:off x="2576027" y="3019692"/>
            <a:ext cx="528638" cy="1068388"/>
          </a:xfrm>
          <a:prstGeom prst="downArrow">
            <a:avLst>
              <a:gd name="adj1" fmla="val 33664"/>
              <a:gd name="adj2" fmla="val 121261"/>
            </a:avLst>
          </a:prstGeom>
          <a:solidFill>
            <a:srgbClr val="A3D89A"/>
          </a:solidFill>
          <a:ln w="19050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72746" name="Picture 42" descr="me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9022" y="4019583"/>
            <a:ext cx="4968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2747" name="Picture 43" descr="me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0162" y="2435696"/>
            <a:ext cx="511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2748" name="Picture 44" descr="me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3559" y="2449803"/>
            <a:ext cx="52228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2749" name="Picture 45" descr="me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8768" y="4522820"/>
            <a:ext cx="5508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2750" name="Picture 46" descr="me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2822" y="1897818"/>
            <a:ext cx="8207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2752" name="Picture 48" descr="me3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7291" y="4019583"/>
            <a:ext cx="5397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39" name="Скругленный прямоугольник 38"/>
          <p:cNvSpPr/>
          <p:nvPr/>
        </p:nvSpPr>
        <p:spPr>
          <a:xfrm>
            <a:off x="6933445" y="3019805"/>
            <a:ext cx="2031043" cy="9497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сестра 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клиническая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48327" y="4335732"/>
            <a:ext cx="2347120" cy="649087"/>
          </a:xfrm>
          <a:prstGeom prst="roundRect">
            <a:avLst/>
          </a:prstGeom>
          <a:solidFill>
            <a:srgbClr val="7AA729"/>
          </a:solidFill>
          <a:ln>
            <a:solidFill>
              <a:srgbClr val="7AA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сестра </a:t>
            </a:r>
          </a:p>
          <a:p>
            <a:pPr algn="ctr">
              <a:lnSpc>
                <a:spcPct val="11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процедурной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48327" y="3253710"/>
            <a:ext cx="2372330" cy="649087"/>
          </a:xfrm>
          <a:prstGeom prst="roundRect">
            <a:avLst/>
          </a:prstGeom>
          <a:solidFill>
            <a:srgbClr val="A3D8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сестра </a:t>
            </a:r>
          </a:p>
          <a:p>
            <a:pPr algn="ctr">
              <a:lnSpc>
                <a:spcPct val="11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перевязочной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50129" y="2171688"/>
            <a:ext cx="2370528" cy="649087"/>
          </a:xfrm>
          <a:prstGeom prst="roundRect">
            <a:avLst/>
          </a:prstGeom>
          <a:solidFill>
            <a:srgbClr val="C7F3AF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Медицинская сестра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палатная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(постовая)</a:t>
            </a:r>
          </a:p>
        </p:txBody>
      </p:sp>
    </p:spTree>
    <p:extLst>
      <p:ext uri="{BB962C8B-B14F-4D97-AF65-F5344CB8AC3E}">
        <p14:creationId xmlns:p14="http://schemas.microsoft.com/office/powerpoint/2010/main" val="39954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6" descr="da100006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783" y="2782095"/>
            <a:ext cx="10017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3" name="Picture 34" descr="-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2325" y="2775048"/>
            <a:ext cx="1079760" cy="173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656012" y="1027430"/>
            <a:ext cx="2286000" cy="50165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400" algn="ctr">
            <a:solidFill>
              <a:srgbClr val="385D8A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</a:t>
            </a:r>
          </a:p>
        </p:txBody>
      </p:sp>
      <p:sp>
        <p:nvSpPr>
          <p:cNvPr id="119815" name="Прямоугольник 10"/>
          <p:cNvSpPr>
            <a:spLocks noChangeArrowheads="1"/>
          </p:cNvSpPr>
          <p:nvPr/>
        </p:nvSpPr>
        <p:spPr bwMode="auto">
          <a:xfrm>
            <a:off x="611560" y="1671031"/>
            <a:ext cx="1576387" cy="539750"/>
          </a:xfrm>
          <a:prstGeom prst="rect">
            <a:avLst/>
          </a:prstGeom>
          <a:solidFill>
            <a:srgbClr val="4F81BD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врач</a:t>
            </a:r>
          </a:p>
        </p:txBody>
      </p:sp>
      <p:sp>
        <p:nvSpPr>
          <p:cNvPr id="119816" name="Прямоугольник 11"/>
          <p:cNvSpPr>
            <a:spLocks noChangeArrowheads="1"/>
          </p:cNvSpPr>
          <p:nvPr/>
        </p:nvSpPr>
        <p:spPr bwMode="auto">
          <a:xfrm>
            <a:off x="3809208" y="1671031"/>
            <a:ext cx="1933575" cy="539750"/>
          </a:xfrm>
          <a:prstGeom prst="rect">
            <a:avLst/>
          </a:prstGeom>
          <a:solidFill>
            <a:srgbClr val="4F81BD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1700 чел.</a:t>
            </a:r>
          </a:p>
        </p:txBody>
      </p:sp>
      <p:sp>
        <p:nvSpPr>
          <p:cNvPr id="119817" name="Прямоугольник 12"/>
          <p:cNvSpPr>
            <a:spLocks noChangeArrowheads="1"/>
          </p:cNvSpPr>
          <p:nvPr/>
        </p:nvSpPr>
        <p:spPr bwMode="auto">
          <a:xfrm>
            <a:off x="7020272" y="1671031"/>
            <a:ext cx="1433512" cy="539750"/>
          </a:xfrm>
          <a:prstGeom prst="rect">
            <a:avLst/>
          </a:prstGeom>
          <a:solidFill>
            <a:srgbClr val="4F81BD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м/с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11559" y="5327386"/>
            <a:ext cx="1576387" cy="659917"/>
          </a:xfrm>
          <a:prstGeom prst="rect">
            <a:avLst/>
          </a:prstGeom>
          <a:solidFill>
            <a:srgbClr val="B1E6BC"/>
          </a:solidFill>
          <a:ln w="25400" algn="ctr">
            <a:solidFill>
              <a:srgbClr val="B1E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врач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7020271" y="5323545"/>
            <a:ext cx="1433513" cy="663758"/>
          </a:xfrm>
          <a:prstGeom prst="rect">
            <a:avLst/>
          </a:prstGeom>
          <a:solidFill>
            <a:srgbClr val="B1E6BC"/>
          </a:solidFill>
          <a:ln w="25400" algn="ctr">
            <a:solidFill>
              <a:srgbClr val="B1E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809208" y="4034696"/>
            <a:ext cx="1933576" cy="723900"/>
          </a:xfrm>
          <a:prstGeom prst="roundRect">
            <a:avLst>
              <a:gd name="adj" fmla="val 16667"/>
            </a:avLst>
          </a:prstGeom>
          <a:solidFill>
            <a:srgbClr val="B1E6BC"/>
          </a:solidFill>
          <a:ln w="25400" algn="ctr">
            <a:solidFill>
              <a:srgbClr val="B1E6BC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2500 чел</a:t>
            </a:r>
          </a:p>
        </p:txBody>
      </p:sp>
      <p:grpSp>
        <p:nvGrpSpPr>
          <p:cNvPr id="119821" name="Group 15"/>
          <p:cNvGrpSpPr>
            <a:grpSpLocks/>
          </p:cNvGrpSpPr>
          <p:nvPr/>
        </p:nvGrpSpPr>
        <p:grpSpPr bwMode="auto">
          <a:xfrm>
            <a:off x="3069581" y="2493001"/>
            <a:ext cx="3406775" cy="1257300"/>
            <a:chOff x="1536" y="1248"/>
            <a:chExt cx="2146" cy="1214"/>
          </a:xfrm>
        </p:grpSpPr>
        <p:pic>
          <p:nvPicPr>
            <p:cNvPr id="119823" name="Picture 16" descr="patient_room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1248"/>
              <a:ext cx="912" cy="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824" name="Picture 17" descr="med5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2112" y="1344"/>
              <a:ext cx="624" cy="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825" name="Picture 18" descr="optometrist_25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536" y="1248"/>
              <a:ext cx="816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9826" name="Group 38"/>
            <p:cNvGrpSpPr>
              <a:grpSpLocks/>
            </p:cNvGrpSpPr>
            <p:nvPr/>
          </p:nvGrpSpPr>
          <p:grpSpPr bwMode="auto">
            <a:xfrm>
              <a:off x="1755" y="1665"/>
              <a:ext cx="1927" cy="797"/>
              <a:chOff x="3782" y="584"/>
              <a:chExt cx="1927" cy="797"/>
            </a:xfrm>
          </p:grpSpPr>
          <p:pic>
            <p:nvPicPr>
              <p:cNvPr id="119827" name="Picture 35" descr="m_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941" y="584"/>
                <a:ext cx="768" cy="7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828" name="Picture 37" descr="lechenie_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82" y="679"/>
                <a:ext cx="625" cy="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829" name="Picture 36" descr="med0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275" y="679"/>
                <a:ext cx="666" cy="7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3806182" y="5327387"/>
            <a:ext cx="1933575" cy="659917"/>
          </a:xfrm>
          <a:prstGeom prst="rect">
            <a:avLst/>
          </a:prstGeom>
          <a:solidFill>
            <a:srgbClr val="B1E6BC"/>
          </a:solidFill>
          <a:ln w="25400" algn="ctr">
            <a:solidFill>
              <a:srgbClr val="B1E6B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фельдшер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4225" y="174277"/>
            <a:ext cx="832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 объемов нагрузки на одну медицинскую сестру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0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AutoShape 28"/>
          <p:cNvSpPr>
            <a:spLocks noChangeArrowheads="1"/>
          </p:cNvSpPr>
          <p:nvPr/>
        </p:nvSpPr>
        <p:spPr bwMode="auto">
          <a:xfrm>
            <a:off x="6755506" y="1216861"/>
            <a:ext cx="2279054" cy="4948237"/>
          </a:xfrm>
          <a:prstGeom prst="roundRect">
            <a:avLst>
              <a:gd name="adj" fmla="val 16667"/>
            </a:avLst>
          </a:prstGeom>
          <a:ln>
            <a:solidFill>
              <a:srgbClr val="B1E6BC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90000"/>
              </a:lnSpc>
            </a:pPr>
            <a:endParaRPr lang="ru-RU" sz="2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906" name="AutoShape 27"/>
          <p:cNvSpPr>
            <a:spLocks noChangeArrowheads="1"/>
          </p:cNvSpPr>
          <p:nvPr/>
        </p:nvSpPr>
        <p:spPr bwMode="auto">
          <a:xfrm>
            <a:off x="3273890" y="1253009"/>
            <a:ext cx="3314700" cy="4948237"/>
          </a:xfrm>
          <a:prstGeom prst="roundRect">
            <a:avLst>
              <a:gd name="adj" fmla="val 16667"/>
            </a:avLst>
          </a:prstGeom>
          <a:ln>
            <a:solidFill>
              <a:srgbClr val="B1E6BC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907" name="AutoShape 26"/>
          <p:cNvSpPr>
            <a:spLocks noChangeArrowheads="1"/>
          </p:cNvSpPr>
          <p:nvPr/>
        </p:nvSpPr>
        <p:spPr bwMode="auto">
          <a:xfrm>
            <a:off x="56999" y="1227138"/>
            <a:ext cx="2968776" cy="4948237"/>
          </a:xfrm>
          <a:prstGeom prst="roundRect">
            <a:avLst>
              <a:gd name="adj" fmla="val 16667"/>
            </a:avLst>
          </a:prstGeom>
          <a:ln>
            <a:solidFill>
              <a:srgbClr val="B1E6BC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90000"/>
              </a:lnSpc>
            </a:pPr>
            <a:endParaRPr lang="ru-RU" sz="2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178" name="Rectangle 2"/>
          <p:cNvSpPr>
            <a:spLocks noGrp="1"/>
          </p:cNvSpPr>
          <p:nvPr>
            <p:ph type="title" idx="4294967295"/>
          </p:nvPr>
        </p:nvSpPr>
        <p:spPr>
          <a:xfrm>
            <a:off x="504825" y="-173037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новых должностей</a:t>
            </a:r>
          </a:p>
        </p:txBody>
      </p:sp>
      <p:sp>
        <p:nvSpPr>
          <p:cNvPr id="178179" name="Rectangle 3"/>
          <p:cNvSpPr>
            <a:spLocks noChangeArrowheads="1"/>
          </p:cNvSpPr>
          <p:nvPr/>
        </p:nvSpPr>
        <p:spPr bwMode="auto">
          <a:xfrm>
            <a:off x="115031" y="3422627"/>
            <a:ext cx="2661692" cy="1015663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сестра </a:t>
            </a: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врача </a:t>
            </a:r>
          </a:p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амбулаторного приема</a:t>
            </a:r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4161631" y="1656598"/>
            <a:ext cx="1455738" cy="511176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6827838" y="2528888"/>
            <a:ext cx="2125662" cy="585787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</a:t>
            </a:r>
          </a:p>
        </p:txBody>
      </p:sp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6827838" y="5085184"/>
            <a:ext cx="2125662" cy="498054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</a:t>
            </a:r>
          </a:p>
        </p:txBody>
      </p:sp>
      <p:sp>
        <p:nvSpPr>
          <p:cNvPr id="178183" name="Rectangle 7"/>
          <p:cNvSpPr>
            <a:spLocks noChangeArrowheads="1"/>
          </p:cNvSpPr>
          <p:nvPr/>
        </p:nvSpPr>
        <p:spPr bwMode="auto">
          <a:xfrm>
            <a:off x="3439318" y="2528888"/>
            <a:ext cx="2894807" cy="412750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документации</a:t>
            </a:r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3462015" y="4964113"/>
            <a:ext cx="2872110" cy="720725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медицинских услуг</a:t>
            </a:r>
          </a:p>
        </p:txBody>
      </p:sp>
      <p:sp>
        <p:nvSpPr>
          <p:cNvPr id="178185" name="Rectangle 9"/>
          <p:cNvSpPr>
            <a:spLocks noChangeArrowheads="1"/>
          </p:cNvSpPr>
          <p:nvPr/>
        </p:nvSpPr>
        <p:spPr bwMode="auto">
          <a:xfrm>
            <a:off x="3467732" y="3121026"/>
            <a:ext cx="2860675" cy="1661993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339966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</a:p>
          <a:p>
            <a:pPr algn="ctr">
              <a:lnSpc>
                <a:spcPct val="85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других </a:t>
            </a:r>
          </a:p>
          <a:p>
            <a:pPr algn="ctr">
              <a:lnSpc>
                <a:spcPct val="85000"/>
              </a:lnSpc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на период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«случая лечения»</a:t>
            </a:r>
          </a:p>
        </p:txBody>
      </p:sp>
      <p:sp>
        <p:nvSpPr>
          <p:cNvPr id="178186" name="Rectangle 10"/>
          <p:cNvSpPr>
            <a:spLocks noChangeArrowheads="1"/>
          </p:cNvSpPr>
          <p:nvPr/>
        </p:nvSpPr>
        <p:spPr bwMode="auto">
          <a:xfrm>
            <a:off x="453441" y="1547501"/>
            <a:ext cx="2136106" cy="729371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187" name="Rectangle 11"/>
          <p:cNvSpPr>
            <a:spLocks noChangeArrowheads="1"/>
          </p:cNvSpPr>
          <p:nvPr/>
        </p:nvSpPr>
        <p:spPr bwMode="auto">
          <a:xfrm>
            <a:off x="7020272" y="1646321"/>
            <a:ext cx="1858962" cy="461962"/>
          </a:xfrm>
          <a:prstGeom prst="rect">
            <a:avLst/>
          </a:prstGeom>
          <a:solidFill>
            <a:srgbClr val="B1E6BC"/>
          </a:solidFill>
          <a:ln w="9525">
            <a:solidFill>
              <a:srgbClr val="B1E6BC"/>
            </a:solidFill>
            <a:miter lim="800000"/>
            <a:headEnd/>
            <a:tailEnd/>
          </a:ln>
          <a:effectLst>
            <a:prstShdw prst="shdw17" dist="17961" dir="2700000">
              <a:srgbClr val="CC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4"/>
          <p:cNvSpPr>
            <a:spLocks noChangeArrowheads="1"/>
          </p:cNvSpPr>
          <p:nvPr/>
        </p:nvSpPr>
        <p:spPr bwMode="gray">
          <a:xfrm rot="13051661">
            <a:off x="2994201" y="2699904"/>
            <a:ext cx="312202" cy="931095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" name="AutoShape 44"/>
          <p:cNvSpPr>
            <a:spLocks noChangeArrowheads="1"/>
          </p:cNvSpPr>
          <p:nvPr/>
        </p:nvSpPr>
        <p:spPr bwMode="gray">
          <a:xfrm rot="16200000">
            <a:off x="3005529" y="3496121"/>
            <a:ext cx="312202" cy="656383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" name="AutoShape 44"/>
          <p:cNvSpPr>
            <a:spLocks noChangeArrowheads="1"/>
          </p:cNvSpPr>
          <p:nvPr/>
        </p:nvSpPr>
        <p:spPr bwMode="gray">
          <a:xfrm rot="19192843">
            <a:off x="2972644" y="4225139"/>
            <a:ext cx="312202" cy="960827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4" name="AutoShape 44"/>
          <p:cNvSpPr>
            <a:spLocks noChangeArrowheads="1"/>
          </p:cNvSpPr>
          <p:nvPr/>
        </p:nvSpPr>
        <p:spPr bwMode="gray">
          <a:xfrm rot="18708772">
            <a:off x="6736827" y="3826878"/>
            <a:ext cx="312202" cy="1408821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5" name="AutoShape 44"/>
          <p:cNvSpPr>
            <a:spLocks noChangeArrowheads="1"/>
          </p:cNvSpPr>
          <p:nvPr/>
        </p:nvSpPr>
        <p:spPr bwMode="gray">
          <a:xfrm rot="16200000">
            <a:off x="6439755" y="2571972"/>
            <a:ext cx="312202" cy="463969"/>
          </a:xfrm>
          <a:prstGeom prst="downArrow">
            <a:avLst>
              <a:gd name="adj1" fmla="val 29259"/>
              <a:gd name="adj2" fmla="val 81669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>
              <a:lnSpc>
                <a:spcPct val="90000"/>
              </a:lnSpc>
              <a:defRPr/>
            </a:pPr>
            <a:endParaRPr lang="ru-RU" sz="3200" b="1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51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1224472" y="910237"/>
            <a:ext cx="7596000" cy="576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Раннее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активное выявление пациентов с минимальными клиническими </a:t>
            </a:r>
            <a:endParaRPr lang="ru-RU" alt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проявлениями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хронических заболеваний и факторами риска их развития </a:t>
            </a: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259632" y="1651993"/>
            <a:ext cx="7596000" cy="504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Доврачебное обследование больного </a:t>
            </a: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1270212" y="2331295"/>
            <a:ext cx="759600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Реализация профилактических программ (вакцинация, мероприятия по </a:t>
            </a:r>
            <a:endParaRPr lang="ru-RU" altLang="ru-RU" sz="16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предупреждению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распространения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туберкулеза и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др.)</a:t>
            </a:r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1278070" y="3762645"/>
            <a:ext cx="759600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Динамическое наблюдение за пациентами, не нуждающимся </a:t>
            </a:r>
            <a:endParaRPr lang="ru-RU" altLang="ru-RU" sz="16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во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врачебном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наблюдении (работа хосписов)</a:t>
            </a:r>
            <a:endParaRPr lang="ru-RU" altLang="ru-RU" sz="1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1298685" y="4513176"/>
            <a:ext cx="7596000" cy="504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Организация деятельности «школьной медицины» </a:t>
            </a:r>
            <a:endParaRPr lang="ru-RU" altLang="ru-RU" sz="1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1751" name="Rectangle 9"/>
          <p:cNvSpPr>
            <a:spLocks noChangeArrowheads="1"/>
          </p:cNvSpPr>
          <p:nvPr/>
        </p:nvSpPr>
        <p:spPr bwMode="auto">
          <a:xfrm>
            <a:off x="1270212" y="3037847"/>
            <a:ext cx="759600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itchFamily="18" charset="0"/>
              </a:rPr>
              <a:t>Обучение пациентов и их родственников (индивидуальное и групповое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),</a:t>
            </a:r>
          </a:p>
          <a:p>
            <a:pPr algn="ctr"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работа «школ»</a:t>
            </a:r>
            <a:endParaRPr lang="ru-RU" altLang="ru-RU" sz="1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391" y="-24960"/>
            <a:ext cx="74858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Процессы, ответственность за ведение которых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может быть возложена на медицинских сестер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" y="5157192"/>
            <a:ext cx="4527420" cy="19184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19" y="5157192"/>
            <a:ext cx="4534481" cy="1924934"/>
          </a:xfrm>
          <a:prstGeom prst="rect">
            <a:avLst/>
          </a:prstGeom>
        </p:spPr>
      </p:pic>
      <p:sp>
        <p:nvSpPr>
          <p:cNvPr id="5" name="Выгнутая влево стрелка 4"/>
          <p:cNvSpPr/>
          <p:nvPr/>
        </p:nvSpPr>
        <p:spPr>
          <a:xfrm>
            <a:off x="539552" y="1124743"/>
            <a:ext cx="576064" cy="694001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>
            <a:off x="568327" y="1828127"/>
            <a:ext cx="576064" cy="781338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>
            <a:off x="539552" y="2656201"/>
            <a:ext cx="576064" cy="746159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>
            <a:off x="539552" y="3446921"/>
            <a:ext cx="576064" cy="697818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>
            <a:off x="568327" y="4236830"/>
            <a:ext cx="576064" cy="700100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4440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852936"/>
            <a:ext cx="8136904" cy="2101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сестры играют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</a:t>
            </a:r>
            <a:b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всевозрастающую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в усилиях общества </a:t>
            </a:r>
            <a:b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решению проблем общественного здравоохранения </a:t>
            </a:r>
            <a:b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предоставлении безопасных, высококачественных </a:t>
            </a:r>
            <a:endParaRPr lang="ru-RU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действенных и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рациональных медико-санитарных услуг.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980728"/>
            <a:ext cx="7709937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/>
          </p:cNvSpPr>
          <p:nvPr>
            <p:ph idx="1"/>
          </p:nvPr>
        </p:nvSpPr>
        <p:spPr>
          <a:xfrm>
            <a:off x="179512" y="2060848"/>
            <a:ext cx="8568952" cy="3394472"/>
          </a:xfrm>
        </p:spPr>
        <p:txBody>
          <a:bodyPr>
            <a:noAutofit/>
          </a:bodyPr>
          <a:lstStyle/>
          <a:p>
            <a:pPr indent="13097" algn="just">
              <a:spcBef>
                <a:spcPts val="0"/>
              </a:spcBef>
              <a:buNone/>
              <a:defRPr/>
            </a:pP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Аккредитация специалиста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- процедура определения соответствия готовности лица, получившего высшее или среднее медицинское или фармацевтическое образование, к осуществлению медицинской деятельности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определенной медицинской специальности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фармацевтической деятельности. </a:t>
            </a:r>
          </a:p>
          <a:p>
            <a:pPr indent="13097" algn="just">
              <a:spcBef>
                <a:spcPts val="0"/>
              </a:spcBef>
              <a:buNone/>
              <a:defRPr/>
            </a:pP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indent="13097" algn="just">
              <a:spcBef>
                <a:spcPts val="0"/>
              </a:spcBef>
              <a:buNone/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11068" y="174524"/>
            <a:ext cx="4705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 специалиста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67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107504" y="5124450"/>
            <a:ext cx="8712968" cy="21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55576" y="5033965"/>
            <a:ext cx="0" cy="26908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5845" name="TextBox 12"/>
          <p:cNvSpPr txBox="1">
            <a:spLocks noChangeArrowheads="1"/>
          </p:cNvSpPr>
          <p:nvPr/>
        </p:nvSpPr>
        <p:spPr bwMode="auto">
          <a:xfrm>
            <a:off x="994562" y="5231427"/>
            <a:ext cx="81817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50" b="1" dirty="0">
                <a:latin typeface="Times New Roman" pitchFamily="18" charset="0"/>
                <a:cs typeface="Times New Roman" pitchFamily="18" charset="0"/>
              </a:rPr>
              <a:t>2016 год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5707" y="1582167"/>
            <a:ext cx="1642037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90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</a:t>
            </a:r>
            <a:b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  <a:endParaRPr lang="ru-RU" sz="1050" b="1" i="1" dirty="0">
              <a:solidFill>
                <a:srgbClr val="4F62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завершивших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основной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по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специальностям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стоматология» и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фармация»;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Сертификация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истекает срок действия сертификата в 2016 году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92689" y="1667855"/>
            <a:ext cx="17163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90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</a:t>
            </a:r>
            <a:b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  <a:endParaRPr lang="ru-RU" sz="1050" b="1" i="1" dirty="0">
              <a:solidFill>
                <a:srgbClr val="4F62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завершивших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основной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по всем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специальностям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Tx/>
              <a:buChar char="-"/>
              <a:defRPr/>
            </a:pPr>
            <a:endParaRPr lang="ru-RU" sz="105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Сертификация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специалистов, у которых истекает срок действия сертификата в 2017 году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267744" y="5069682"/>
            <a:ext cx="0" cy="26908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5849" name="TextBox 17"/>
          <p:cNvSpPr txBox="1">
            <a:spLocks noChangeArrowheads="1"/>
          </p:cNvSpPr>
          <p:nvPr/>
        </p:nvSpPr>
        <p:spPr bwMode="auto">
          <a:xfrm>
            <a:off x="2897982" y="5231427"/>
            <a:ext cx="81817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50" b="1" dirty="0">
                <a:latin typeface="Times New Roman" pitchFamily="18" charset="0"/>
                <a:cs typeface="Times New Roman" pitchFamily="18" charset="0"/>
              </a:rPr>
              <a:t>2017 год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085947" y="5012533"/>
            <a:ext cx="0" cy="26908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46895" y="1626562"/>
            <a:ext cx="2017820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90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аккредитация</a:t>
            </a:r>
          </a:p>
          <a:p>
            <a:pPr eaLnBrk="1" hangingPunct="1"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-лиц, завершивших обучение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образовательной программе СПО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</a:t>
            </a:r>
          </a:p>
          <a:p>
            <a:pPr eaLnBrk="1" hangingPunct="1">
              <a:defRPr/>
            </a:pP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специализированная</a:t>
            </a:r>
          </a:p>
          <a:p>
            <a:pPr eaLnBrk="1" hangingPunct="1">
              <a:defRPr/>
            </a:pP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прошедших программу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переподготовки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получивших новый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специальности)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Сертификация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которых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истекает 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сертификата</a:t>
            </a:r>
            <a:endParaRPr lang="ru-RU" sz="10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52" name="TextBox 22"/>
          <p:cNvSpPr txBox="1">
            <a:spLocks noChangeArrowheads="1"/>
          </p:cNvSpPr>
          <p:nvPr/>
        </p:nvSpPr>
        <p:spPr bwMode="auto">
          <a:xfrm>
            <a:off x="4321641" y="5236414"/>
            <a:ext cx="81817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50" b="1" dirty="0">
                <a:latin typeface="Times New Roman" pitchFamily="18" charset="0"/>
                <a:cs typeface="Times New Roman" pitchFamily="18" charset="0"/>
              </a:rPr>
              <a:t>2018 год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588224" y="5012533"/>
            <a:ext cx="0" cy="26908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5854" name="TextBox 25"/>
          <p:cNvSpPr txBox="1">
            <a:spLocks noChangeArrowheads="1"/>
          </p:cNvSpPr>
          <p:nvPr/>
        </p:nvSpPr>
        <p:spPr bwMode="auto">
          <a:xfrm>
            <a:off x="7045331" y="5236414"/>
            <a:ext cx="81817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50" b="1" dirty="0">
                <a:latin typeface="Times New Roman" pitchFamily="18" charset="0"/>
                <a:cs typeface="Times New Roman" pitchFamily="18" charset="0"/>
              </a:rPr>
              <a:t>2025 год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49362" y="2198900"/>
            <a:ext cx="225011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90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аккредитация</a:t>
            </a:r>
          </a:p>
          <a:p>
            <a:pPr eaLnBrk="1" hangingPunct="1"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-лиц, завершивших обучение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 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</a:t>
            </a: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специализированная </a:t>
            </a: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</a:t>
            </a: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прошедших программу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переподготовки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Char char="-"/>
              <a:defRPr/>
            </a:pP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получивших новый навык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квалификации </a:t>
            </a: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5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специальности)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ru-RU" sz="1050" b="1" i="1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Повторная аккредитация </a:t>
            </a:r>
            <a: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которых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истекает </a:t>
            </a:r>
            <a:r>
              <a:rPr lang="ru-RU" sz="10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действия </a:t>
            </a: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сертификата</a:t>
            </a:r>
            <a:endParaRPr lang="ru-RU" sz="105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72175" y="1389275"/>
            <a:ext cx="2127305" cy="8096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2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Все специалисты </a:t>
            </a:r>
            <a: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переведены </a:t>
            </a:r>
            <a:r>
              <a:rPr lang="ru-RU" sz="12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на систему </a:t>
            </a:r>
            <a: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аккредитации </a:t>
            </a:r>
            <a:endParaRPr lang="ru-RU" sz="1200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7" name="TextBox 30"/>
          <p:cNvSpPr txBox="1">
            <a:spLocks noChangeArrowheads="1"/>
          </p:cNvSpPr>
          <p:nvPr/>
        </p:nvSpPr>
        <p:spPr bwMode="auto">
          <a:xfrm>
            <a:off x="5358650" y="5236414"/>
            <a:ext cx="9060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50" dirty="0"/>
              <a:t>…………</a:t>
            </a:r>
          </a:p>
        </p:txBody>
      </p:sp>
      <p:sp>
        <p:nvSpPr>
          <p:cNvPr id="34" name="Выноска со стрелкой вправо 33"/>
          <p:cNvSpPr/>
          <p:nvPr/>
        </p:nvSpPr>
        <p:spPr>
          <a:xfrm>
            <a:off x="337071" y="3961139"/>
            <a:ext cx="3602363" cy="884597"/>
          </a:xfrm>
          <a:prstGeom prst="rightArrowCallout">
            <a:avLst>
              <a:gd name="adj1" fmla="val 9818"/>
              <a:gd name="adj2" fmla="val 10661"/>
              <a:gd name="adj3" fmla="val 32321"/>
              <a:gd name="adj4" fmla="val 7222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 указанных специалистов на программу непрерывного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профессионального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5662" y="132734"/>
            <a:ext cx="6099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Этапность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внедрения аккредитации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2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3874294"/>
          </a:xfrm>
        </p:spPr>
        <p:txBody>
          <a:bodyPr>
            <a:noAutofit/>
          </a:bodyPr>
          <a:lstStyle/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Методическое 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процедуры 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аккредитации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специалистов среднего звена.</a:t>
            </a:r>
            <a:endParaRPr lang="ru-RU" alt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Подготовка экспертов 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аккредитации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специалистов среднего звена.</a:t>
            </a: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Аттестация экспертов по аккредитации специалистов среднего звена.</a:t>
            </a:r>
            <a:endParaRPr lang="ru-RU" alt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 пакета документов и материалов по реализации непрерывного медицинского образования специалистов среднего звена.</a:t>
            </a: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Активизация деятельности профессиональных ассоциаций специалистов в территориях и в целом в Российской Федерации.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89720" y="113543"/>
            <a:ext cx="6805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проведению аккредитации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06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395536" y="1772816"/>
            <a:ext cx="8424936" cy="3993356"/>
          </a:xfrm>
        </p:spPr>
        <p:txBody>
          <a:bodyPr>
            <a:normAutofit/>
          </a:bodyPr>
          <a:lstStyle/>
          <a:p>
            <a:pPr marL="452438" indent="-452438" algn="just">
              <a:spcBef>
                <a:spcPts val="0"/>
              </a:spcBef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Приказ Минздрава  России от 10 февраля 2016 г. N 83н 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Об утверждении квалификационных требований к медицинским и фармацевтическим работникам со средним медицинским и фармацевтическим образованием»</a:t>
            </a:r>
          </a:p>
          <a:p>
            <a:pPr marL="452438" indent="-452438" algn="just">
              <a:spcBef>
                <a:spcPts val="0"/>
              </a:spcBef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Приказ Минздрава России от 25 февраля 2016 г. N 127н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Об утверждении сроков и этапов аккредитации специалистов, а также категорий лиц, имеющих медицинское, фармацевтическое или иное образование и подлежащих аккредитации специалистов» (Зарегистрировано в Минюсте России 14.03.2016 N 41401)</a:t>
            </a:r>
          </a:p>
          <a:p>
            <a:pPr marL="452438" indent="-452438" algn="just">
              <a:spcBef>
                <a:spcPts val="0"/>
              </a:spcBef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Приказ Минздрава России от 2 июня 2016 г. N 334 «Об утверждении Положения об аккредитации специалистов»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9672" y="116632"/>
            <a:ext cx="6710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 в нормативно-правовой базе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85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424936" cy="3888432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Минздрава России от 27 июня 2016 г. № 419н «Об утверждении Порядка допуска лиц, не завершивших освоение образовательных программ высшего медицинского или высшего фармацевтического образования, а также лиц с высшим медицинским или высшим фармацевтическим образованием к осуществлению медицинской деятельности или фармацевтической деятельности на должностях среднего медицинского или среднего фармацевтического персонала»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Минздрава России от 6 июля 2016 г.  № 486 «О методике расчета потребности в специалистах со средним профессиональным (медицинским) образованием»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Минздрава России от 15 июля 2016 г. № 520н «Об  утверждении критериев оценки качества медицинской помощи»</a:t>
            </a:r>
          </a:p>
          <a:p>
            <a:pPr algn="just">
              <a:lnSpc>
                <a:spcPct val="85000"/>
              </a:lnSpc>
              <a:spcBef>
                <a:spcPct val="30000"/>
              </a:spcBef>
              <a:buClr>
                <a:schemeClr val="accent3">
                  <a:lumMod val="75000"/>
                </a:schemeClr>
              </a:buClr>
              <a:buSzPct val="150000"/>
              <a:buFont typeface="Wingdings" pitchFamily="2" charset="2"/>
              <a:buChar char="4"/>
            </a:pPr>
            <a:endParaRPr lang="ru-RU" altLang="ru-RU" sz="15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16632"/>
            <a:ext cx="6710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 в нормативно-правовой базе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39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3780420"/>
          </a:xfrm>
        </p:spPr>
        <p:txBody>
          <a:bodyPr>
            <a:noAutofit/>
          </a:bodyPr>
          <a:lstStyle/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Сокращение кадрового дефицита (выполнение «дорожных карт»).</a:t>
            </a: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Завершение работы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над  профессиональными стандартами специалистов «Лечебного дела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Акушерского дела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«Сестринского дела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Продолжение распространения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опыта «пилотных» медицинских организаций по расширению функций среднего медицинского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персонала.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методического обеспечения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процедуры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аккредитации специалистов со средним медицинским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образованием в первую очередь  первичной.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Подготовка нормативно-правовой базы и методического обеспечения системы непрерывного медицинского образования специалистов среднего звена.</a:t>
            </a:r>
          </a:p>
          <a:p>
            <a:pPr marL="0" indent="542925" algn="just">
              <a:spcBef>
                <a:spcPts val="0"/>
              </a:spcBef>
              <a:buFont typeface="+mj-lt"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Разработка и внедрение новых программ дополнительного профессионального обучения специалистов со средним медицинским образованием.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896" y="134822"/>
            <a:ext cx="1471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9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402" y="5574558"/>
            <a:ext cx="58369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56" y="2138781"/>
            <a:ext cx="4404990" cy="3374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71800" y="1092341"/>
            <a:ext cx="44073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одиночку </a:t>
            </a:r>
            <a:endParaRPr lang="ru-RU" sz="2800" b="1" u="sng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38822" y="1615561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57469" y="2578598"/>
            <a:ext cx="24977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сколько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98847" y="3567531"/>
            <a:ext cx="2004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вместе!</a:t>
            </a:r>
            <a:endParaRPr lang="ru-RU" sz="2800" u="sng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42302" y="2034370"/>
            <a:ext cx="1593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мало,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14161" y="3047531"/>
            <a:ext cx="2844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сделать </a:t>
            </a:r>
          </a:p>
        </p:txBody>
      </p:sp>
    </p:spTree>
    <p:extLst>
      <p:ext uri="{BB962C8B-B14F-4D97-AF65-F5344CB8AC3E}">
        <p14:creationId xmlns:p14="http://schemas.microsoft.com/office/powerpoint/2010/main" val="39714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700808"/>
            <a:ext cx="4752528" cy="428447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егодня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назрела необходимость внедрения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новых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деятельность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среднего медицинского персонала с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дифференцированным расширением его функций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разных уровнях оказания медицинской помощи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профессиональной деятельности среднего медицинского персонала определено министерством как одно из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ключевых направлений кадровой политики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отрасли».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548300"/>
            <a:ext cx="3514725" cy="3514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205110" y="5229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Министр здравоохранения РФ 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В.И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Скворцова</a:t>
            </a:r>
          </a:p>
        </p:txBody>
      </p:sp>
    </p:spTree>
    <p:extLst>
      <p:ext uri="{BB962C8B-B14F-4D97-AF65-F5344CB8AC3E}">
        <p14:creationId xmlns:p14="http://schemas.microsoft.com/office/powerpoint/2010/main" val="398601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0037" y="667085"/>
            <a:ext cx="8721725" cy="168116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ru-RU" altLang="ko-KR" sz="2400" b="1" dirty="0" smtClean="0">
                <a:latin typeface="Times New Roman" pitchFamily="18" charset="0"/>
                <a:cs typeface="Times New Roman" pitchFamily="18" charset="0"/>
              </a:rPr>
              <a:t>В 201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ko-KR" sz="2400" b="1" dirty="0" smtClean="0">
                <a:latin typeface="Times New Roman" pitchFamily="18" charset="0"/>
                <a:cs typeface="Times New Roman" pitchFamily="18" charset="0"/>
              </a:rPr>
              <a:t> году в медицинских организациях Российской Федерации работали </a:t>
            </a:r>
            <a:r>
              <a:rPr lang="en-US" altLang="ko-K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ko-K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853</a:t>
            </a:r>
            <a:r>
              <a:rPr lang="ru-RU" altLang="ko-K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450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ko-KR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(в 2014г - 1 868,0 тыс.)</a:t>
            </a:r>
            <a:r>
              <a:rPr lang="ru-RU" altLang="ko-KR" sz="2400" b="1" dirty="0" smtClean="0">
                <a:latin typeface="Times New Roman" pitchFamily="18" charset="0"/>
                <a:cs typeface="Times New Roman" pitchFamily="18" charset="0"/>
              </a:rPr>
              <a:t> работников с высшим и средним медицинским образованием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12" descr="shadow_1_m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181725" y="6156325"/>
            <a:ext cx="27908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9" name="Group 13"/>
          <p:cNvGrpSpPr>
            <a:grpSpLocks/>
          </p:cNvGrpSpPr>
          <p:nvPr/>
        </p:nvGrpSpPr>
        <p:grpSpPr bwMode="auto">
          <a:xfrm>
            <a:off x="5594761" y="5402263"/>
            <a:ext cx="3358740" cy="1012825"/>
            <a:chOff x="2310" y="1872"/>
            <a:chExt cx="1901" cy="645"/>
          </a:xfrm>
        </p:grpSpPr>
        <p:sp>
          <p:nvSpPr>
            <p:cNvPr id="1042" name="Oval 14"/>
            <p:cNvSpPr>
              <a:spLocks noChangeArrowheads="1"/>
            </p:cNvSpPr>
            <p:nvPr/>
          </p:nvSpPr>
          <p:spPr bwMode="gray">
            <a:xfrm>
              <a:off x="2316" y="1872"/>
              <a:ext cx="1895" cy="645"/>
            </a:xfrm>
            <a:prstGeom prst="ellipse">
              <a:avLst/>
            </a:prstGeom>
            <a:gradFill rotWithShape="1">
              <a:gsLst>
                <a:gs pos="0">
                  <a:srgbClr val="7A7A7A"/>
                </a:gs>
                <a:gs pos="50000">
                  <a:srgbClr val="C0C0C0"/>
                </a:gs>
                <a:gs pos="100000">
                  <a:srgbClr val="7A7A7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r" eaLnBrk="1" hangingPunct="1"/>
              <a:endParaRPr lang="ru-RU" altLang="ru-RU" sz="2400" b="1" i="1"/>
            </a:p>
          </p:txBody>
        </p:sp>
        <p:sp>
          <p:nvSpPr>
            <p:cNvPr id="1043" name="Oval 15"/>
            <p:cNvSpPr>
              <a:spLocks noChangeArrowheads="1"/>
            </p:cNvSpPr>
            <p:nvPr/>
          </p:nvSpPr>
          <p:spPr bwMode="gray">
            <a:xfrm>
              <a:off x="2310" y="1872"/>
              <a:ext cx="1901" cy="555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algn="ctr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r" eaLnBrk="1" hangingPunct="1"/>
              <a:endParaRPr lang="ru-RU" altLang="ru-RU" sz="2400" b="1" i="1"/>
            </a:p>
          </p:txBody>
        </p:sp>
      </p:grpSp>
      <p:sp>
        <p:nvSpPr>
          <p:cNvPr id="1030" name="AutoShape 16"/>
          <p:cNvSpPr>
            <a:spLocks noChangeArrowheads="1"/>
          </p:cNvSpPr>
          <p:nvPr/>
        </p:nvSpPr>
        <p:spPr bwMode="ltGray">
          <a:xfrm rot="16200000" flipV="1">
            <a:off x="5373304" y="4484415"/>
            <a:ext cx="2460625" cy="4984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29314A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/>
            <a:endParaRPr lang="ru-RU" altLang="ru-RU" sz="2400" b="1" i="1"/>
          </a:p>
        </p:txBody>
      </p:sp>
      <p:sp>
        <p:nvSpPr>
          <p:cNvPr id="1031" name="AutoShape 17"/>
          <p:cNvSpPr>
            <a:spLocks noChangeArrowheads="1"/>
          </p:cNvSpPr>
          <p:nvPr/>
        </p:nvSpPr>
        <p:spPr bwMode="ltGray">
          <a:xfrm rot="16200000" flipV="1">
            <a:off x="6240677" y="4592172"/>
            <a:ext cx="2232922" cy="510664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6F2340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/>
            <a:endParaRPr lang="ru-RU" altLang="ru-RU" sz="2400" b="1" i="1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06204"/>
              </p:ext>
            </p:extLst>
          </p:nvPr>
        </p:nvGraphicFramePr>
        <p:xfrm>
          <a:off x="261386" y="2250645"/>
          <a:ext cx="5734050" cy="264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4" imgW="5736833" imgH="2651990" progId="Excel.Chart.8">
                  <p:embed/>
                </p:oleObj>
              </mc:Choice>
              <mc:Fallback>
                <p:oleObj r:id="rId4" imgW="5736833" imgH="265199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386" y="2250645"/>
                        <a:ext cx="5734050" cy="2649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080054"/>
              </p:ext>
            </p:extLst>
          </p:nvPr>
        </p:nvGraphicFramePr>
        <p:xfrm>
          <a:off x="2408480" y="3660941"/>
          <a:ext cx="1439862" cy="2228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862"/>
              </a:tblGrid>
              <a:tr h="2222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</a:rPr>
                        <a:t>   </a:t>
                      </a:r>
                      <a:r>
                        <a:rPr lang="ru-RU" sz="1400" b="1" u="none" strike="noStrike" dirty="0" smtClean="0">
                          <a:effectLst/>
                        </a:rPr>
                        <a:t>1 309 846</a:t>
                      </a:r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3" marR="9523" marT="9498" marB="0"/>
                </a:tc>
              </a:tr>
            </a:tbl>
          </a:graphicData>
        </a:graphic>
      </p:graphicFrame>
      <p:sp>
        <p:nvSpPr>
          <p:cNvPr id="4113" name="AutoShape 20"/>
          <p:cNvSpPr>
            <a:spLocks noChangeArrowheads="1"/>
          </p:cNvSpPr>
          <p:nvPr/>
        </p:nvSpPr>
        <p:spPr bwMode="auto">
          <a:xfrm>
            <a:off x="282326" y="4894991"/>
            <a:ext cx="5110971" cy="652462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ko-KR" b="1" dirty="0">
                <a:latin typeface="Times New Roman" pitchFamily="18" charset="0"/>
                <a:cs typeface="Times New Roman" pitchFamily="18" charset="0"/>
              </a:rPr>
              <a:t>Специалисты  с средним медицинским образованием </a:t>
            </a:r>
            <a:r>
              <a:rPr lang="ru-RU" altLang="ko-KR" b="1" dirty="0" smtClean="0">
                <a:latin typeface="Times New Roman" pitchFamily="18" charset="0"/>
                <a:cs typeface="Times New Roman" pitchFamily="18" charset="0"/>
              </a:rPr>
              <a:t>Мурманской </a:t>
            </a:r>
            <a:r>
              <a:rPr lang="ru-RU" altLang="ko-KR" b="1" dirty="0">
                <a:latin typeface="Times New Roman" pitchFamily="18" charset="0"/>
                <a:cs typeface="Times New Roman" pitchFamily="18" charset="0"/>
              </a:rPr>
              <a:t>области – </a:t>
            </a:r>
            <a:r>
              <a:rPr lang="ru-RU" altLang="ko-KR" b="1" dirty="0" smtClean="0">
                <a:latin typeface="Times New Roman" pitchFamily="18" charset="0"/>
                <a:cs typeface="Times New Roman" pitchFamily="18" charset="0"/>
              </a:rPr>
              <a:t>7 587 чел</a:t>
            </a:r>
            <a:r>
              <a:rPr lang="ru-RU" altLang="ko-KR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92253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обеспечение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ltGray">
          <a:xfrm rot="16200000" flipV="1">
            <a:off x="7053743" y="4701291"/>
            <a:ext cx="2080163" cy="445181"/>
          </a:xfrm>
          <a:prstGeom prst="cube">
            <a:avLst>
              <a:gd name="adj" fmla="val 23792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/>
            <a:endParaRPr lang="ru-RU" altLang="ru-RU" sz="2400" b="1" i="1"/>
          </a:p>
        </p:txBody>
      </p:sp>
      <p:sp>
        <p:nvSpPr>
          <p:cNvPr id="4" name="TextBox 3"/>
          <p:cNvSpPr txBox="1"/>
          <p:nvPr/>
        </p:nvSpPr>
        <p:spPr>
          <a:xfrm>
            <a:off x="6313517" y="3126313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8 122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9458" y="3361710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7 587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13934" y="3477675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7 207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271404" y="5792588"/>
            <a:ext cx="5175301" cy="652462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altLang="ko-KR" b="1" dirty="0">
                <a:latin typeface="Times New Roman" pitchFamily="18" charset="0"/>
                <a:cs typeface="Times New Roman" pitchFamily="18" charset="0"/>
              </a:rPr>
              <a:t>Специалисты  с средним медицинским образованием  </a:t>
            </a:r>
            <a:r>
              <a:rPr lang="ru-RU" altLang="ko-KR" b="1" dirty="0" smtClean="0">
                <a:latin typeface="Times New Roman" pitchFamily="18" charset="0"/>
                <a:cs typeface="Times New Roman" pitchFamily="18" charset="0"/>
              </a:rPr>
              <a:t>СЗФО– 125 190 чел</a:t>
            </a:r>
            <a:r>
              <a:rPr lang="ru-RU" altLang="ko-KR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34157" y="5929535"/>
            <a:ext cx="642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24312" y="5929534"/>
            <a:ext cx="642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13934" y="5929533"/>
            <a:ext cx="642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7649383" y="4530412"/>
            <a:ext cx="2364929" cy="310784"/>
          </a:xfrm>
          <a:prstGeom prst="rightArrow">
            <a:avLst>
              <a:gd name="adj1" fmla="val 50000"/>
              <a:gd name="adj2" fmla="val 22783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094867" y="2683759"/>
            <a:ext cx="2825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Мурманская обл.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1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714230"/>
              </p:ext>
            </p:extLst>
          </p:nvPr>
        </p:nvGraphicFramePr>
        <p:xfrm>
          <a:off x="4957763" y="2664296"/>
          <a:ext cx="3956050" cy="342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r:id="rId3" imgW="3956647" imgH="3426249" progId="Excel.Chart.8">
                  <p:embed/>
                </p:oleObj>
              </mc:Choice>
              <mc:Fallback>
                <p:oleObj r:id="rId3" imgW="3956647" imgH="342624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763" y="2664296"/>
                        <a:ext cx="3956050" cy="342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775226"/>
              </p:ext>
            </p:extLst>
          </p:nvPr>
        </p:nvGraphicFramePr>
        <p:xfrm>
          <a:off x="692150" y="2664296"/>
          <a:ext cx="395605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r:id="rId5" imgW="3956647" imgH="3432345" progId="Excel.Chart.8">
                  <p:embed/>
                </p:oleObj>
              </mc:Choice>
              <mc:Fallback>
                <p:oleObj r:id="rId5" imgW="3956647" imgH="343234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664296"/>
                        <a:ext cx="395605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48" name="AutoShape 4"/>
          <p:cNvSpPr>
            <a:spLocks noChangeArrowheads="1"/>
          </p:cNvSpPr>
          <p:nvPr/>
        </p:nvSpPr>
        <p:spPr bwMode="auto">
          <a:xfrm>
            <a:off x="496888" y="1807044"/>
            <a:ext cx="3954462" cy="973884"/>
          </a:xfrm>
          <a:prstGeom prst="roundRect">
            <a:avLst>
              <a:gd name="adj" fmla="val 16667"/>
            </a:avLst>
          </a:prstGeom>
          <a:solidFill>
            <a:srgbClr val="F2F3BB"/>
          </a:solidFill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Самая низкая обеспеченность</a:t>
            </a:r>
            <a:b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(менее 76 человек среднего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медицинского персонала </a:t>
            </a:r>
            <a:b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 10 тысяч населения):</a:t>
            </a:r>
          </a:p>
        </p:txBody>
      </p:sp>
      <p:sp>
        <p:nvSpPr>
          <p:cNvPr id="108549" name="AutoShape 5"/>
          <p:cNvSpPr>
            <a:spLocks noChangeArrowheads="1"/>
          </p:cNvSpPr>
          <p:nvPr/>
        </p:nvSpPr>
        <p:spPr bwMode="auto">
          <a:xfrm>
            <a:off x="4702050" y="1807044"/>
            <a:ext cx="4262438" cy="973884"/>
          </a:xfrm>
          <a:prstGeom prst="roundRect">
            <a:avLst>
              <a:gd name="adj" fmla="val 16667"/>
            </a:avLst>
          </a:prstGeom>
          <a:solidFill>
            <a:srgbClr val="F2F3BB"/>
          </a:solidFill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Самая высокая обеспеченность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(более 115 человек среднего медицинского персонала </a:t>
            </a:r>
            <a:b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 10 тысяч населения):</a:t>
            </a: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gray">
          <a:xfrm>
            <a:off x="4700588" y="2786533"/>
            <a:ext cx="549275" cy="2703513"/>
          </a:xfrm>
          <a:prstGeom prst="upArrow">
            <a:avLst>
              <a:gd name="adj1" fmla="val 50000"/>
              <a:gd name="adj2" fmla="val 91877"/>
            </a:avLst>
          </a:prstGeom>
          <a:gradFill rotWithShape="1">
            <a:gsLst>
              <a:gs pos="0">
                <a:srgbClr val="A92200"/>
              </a:gs>
              <a:gs pos="100000">
                <a:srgbClr val="FF3300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  <a:contourClr>
              <a:srgbClr val="A922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/>
            <a:endParaRPr lang="ru-RU" altLang="ru-RU" sz="2400" b="1" i="1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gray">
          <a:xfrm flipV="1">
            <a:off x="177800" y="2904008"/>
            <a:ext cx="585788" cy="2586038"/>
          </a:xfrm>
          <a:prstGeom prst="upArrow">
            <a:avLst>
              <a:gd name="adj1" fmla="val 50000"/>
              <a:gd name="adj2" fmla="val 82406"/>
            </a:avLst>
          </a:prstGeom>
          <a:gradFill rotWithShape="1">
            <a:gsLst>
              <a:gs pos="0">
                <a:srgbClr val="A92200"/>
              </a:gs>
              <a:gs pos="100000">
                <a:srgbClr val="FF3300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  <a:contourClr>
              <a:srgbClr val="A92200"/>
            </a:contourClr>
          </a:sp3d>
        </p:spPr>
        <p:txBody>
          <a:bodyPr rot="10800000"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r" eaLnBrk="1" hangingPunct="1"/>
            <a:endParaRPr lang="ru-RU" altLang="ru-RU" sz="2400" b="1" i="1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211013" y="811627"/>
            <a:ext cx="8763000" cy="97313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>
              <a:lnSpc>
                <a:spcPct val="95000"/>
              </a:lnSpc>
              <a:defRPr/>
            </a:pPr>
            <a: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  <a:t>В Российской Федерации–</a:t>
            </a:r>
            <a:r>
              <a:rPr lang="en-US" altLang="ko-KR" sz="18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 </a:t>
            </a:r>
            <a:r>
              <a:rPr lang="ru-RU" altLang="ko-KR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89,6 на 10 </a:t>
            </a:r>
            <a:r>
              <a:rPr lang="ru-RU" altLang="ko-KR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тыс.нас</a:t>
            </a:r>
            <a:r>
              <a:rPr lang="ru-RU" altLang="ko-KR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ko-KR" sz="1800" b="1" dirty="0" smtClean="0">
                <a:solidFill>
                  <a:srgbClr val="B5511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  <a:t>(2015г.)</a:t>
            </a:r>
            <a:b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  <a:t>В Мурманской обл. -</a:t>
            </a:r>
            <a:r>
              <a:rPr lang="ru-RU" altLang="ko-KR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ko-KR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ko-K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ko-KR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тыс.нас</a:t>
            </a:r>
            <a:r>
              <a:rPr lang="ru-RU" altLang="ko-K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ko-KR" sz="1800" b="1" dirty="0">
                <a:solidFill>
                  <a:srgbClr val="B5511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ko-KR" sz="1800" b="1" dirty="0">
                <a:latin typeface="Times New Roman" pitchFamily="18" charset="0"/>
                <a:cs typeface="Times New Roman" pitchFamily="18" charset="0"/>
              </a:rPr>
              <a:t>(2015г</a:t>
            </a:r>
            <a:r>
              <a:rPr lang="ru-RU" altLang="ko-KR" sz="18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>
          <a:xfrm>
            <a:off x="478632" y="-67903"/>
            <a:ext cx="8763000" cy="973137"/>
          </a:xfrm>
          <a:prstGeom prst="rect">
            <a:avLst/>
          </a:prstGeo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5000"/>
              </a:lnSpc>
              <a:defRPr/>
            </a:pPr>
            <a:r>
              <a:rPr lang="ru-RU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Обеспеченность средним медицинским персоналом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6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189458"/>
            <a:ext cx="8713787" cy="503238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ko-K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Укомплектованность </a:t>
            </a:r>
            <a:br>
              <a:rPr lang="ru-RU" altLang="ko-K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ko-K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средним медицинским персоналом</a:t>
            </a: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085634574"/>
              </p:ext>
            </p:extLst>
          </p:nvPr>
        </p:nvGraphicFramePr>
        <p:xfrm>
          <a:off x="1203245" y="153627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38611" y="5561510"/>
            <a:ext cx="1146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2014         2015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5949280"/>
            <a:ext cx="216024" cy="221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44376" y="5877272"/>
            <a:ext cx="875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СЗФО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5949280"/>
            <a:ext cx="216024" cy="221704"/>
          </a:xfrm>
          <a:prstGeom prst="rect">
            <a:avLst/>
          </a:prstGeom>
          <a:solidFill>
            <a:srgbClr val="ED7D3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191821" y="5871457"/>
            <a:ext cx="2045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Мурманская обл.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2211" y="5558454"/>
            <a:ext cx="1762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2014         2015        2016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6948263" y="3933057"/>
            <a:ext cx="2592289" cy="288032"/>
          </a:xfrm>
          <a:prstGeom prst="rightArrow">
            <a:avLst>
              <a:gd name="adj1" fmla="val 50000"/>
              <a:gd name="adj2" fmla="val 15979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37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3419" y="188640"/>
            <a:ext cx="8713787" cy="503238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ko-K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совместительства</a:t>
            </a: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903583532"/>
              </p:ext>
            </p:extLst>
          </p:nvPr>
        </p:nvGraphicFramePr>
        <p:xfrm>
          <a:off x="1691680" y="836712"/>
          <a:ext cx="561662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305819" y="4005882"/>
            <a:ext cx="8713787" cy="503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altLang="ko-KR" sz="28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врач/</a:t>
            </a:r>
            <a:r>
              <a:rPr lang="ru-RU" altLang="ko-KR" sz="2800" b="1" cap="all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ср.мед.персонал</a:t>
            </a:r>
            <a:r>
              <a:rPr lang="ru-RU" altLang="ko-KR" sz="28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755576" y="4731412"/>
            <a:ext cx="3079254" cy="16499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СЗФО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lvl="1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год 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2,7</a:t>
            </a:r>
            <a:endParaRPr lang="ru-RU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год 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/</a:t>
            </a:r>
            <a:r>
              <a:rPr lang="ru-RU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2,7</a:t>
            </a: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 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/</a:t>
            </a:r>
            <a:r>
              <a:rPr lang="ru-RU" b="1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2,6</a:t>
            </a:r>
          </a:p>
          <a:p>
            <a:pPr marL="342900" lvl="1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5004048" y="4731412"/>
            <a:ext cx="3079254" cy="1649916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Мурманская обл.</a:t>
            </a:r>
          </a:p>
          <a:p>
            <a:pPr marL="342900" lvl="1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2013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2,7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2,7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2,7</a:t>
            </a:r>
          </a:p>
          <a:p>
            <a:pPr marL="342900" lvl="1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год 1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2,6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None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7147198" y="2138039"/>
            <a:ext cx="1872208" cy="277665"/>
          </a:xfrm>
          <a:prstGeom prst="rightArrow">
            <a:avLst>
              <a:gd name="adj1" fmla="val 50000"/>
              <a:gd name="adj2" fmla="val 15979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8064280" y="5415032"/>
            <a:ext cx="1323175" cy="282676"/>
          </a:xfrm>
          <a:prstGeom prst="rightArrow">
            <a:avLst>
              <a:gd name="adj1" fmla="val 50000"/>
              <a:gd name="adj2" fmla="val 15979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99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947"/>
            <a:ext cx="7886700" cy="86266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Возрастной состав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85187989"/>
              </p:ext>
            </p:extLst>
          </p:nvPr>
        </p:nvGraphicFramePr>
        <p:xfrm>
          <a:off x="107504" y="1772655"/>
          <a:ext cx="511256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39180493"/>
              </p:ext>
            </p:extLst>
          </p:nvPr>
        </p:nvGraphicFramePr>
        <p:xfrm>
          <a:off x="5004048" y="1849976"/>
          <a:ext cx="3927110" cy="3415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131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7" descr="http://im4-tub-ru.yandex.net/i?id=187439105-4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61953"/>
            <a:ext cx="1584176" cy="273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841436353"/>
              </p:ext>
            </p:extLst>
          </p:nvPr>
        </p:nvGraphicFramePr>
        <p:xfrm>
          <a:off x="519662" y="4076268"/>
          <a:ext cx="3966064" cy="230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59632" y="68044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Динамика приема медицинских и фармацевтических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колледжей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техникумов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8336" y="1036638"/>
            <a:ext cx="363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877" y="1036638"/>
            <a:ext cx="379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СЗФО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580820953"/>
              </p:ext>
            </p:extLst>
          </p:nvPr>
        </p:nvGraphicFramePr>
        <p:xfrm>
          <a:off x="492877" y="1542145"/>
          <a:ext cx="3888432" cy="1988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249828156"/>
              </p:ext>
            </p:extLst>
          </p:nvPr>
        </p:nvGraphicFramePr>
        <p:xfrm>
          <a:off x="5194463" y="1590376"/>
          <a:ext cx="3744416" cy="2173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19662" y="3699376"/>
            <a:ext cx="396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Мурманская обл.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(чел.)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B1E6BC"/>
        </a:solidFill>
        <a:ln w="9525">
          <a:solidFill>
            <a:srgbClr val="B1E6BC"/>
          </a:solidFill>
          <a:miter lim="800000"/>
          <a:headEnd/>
          <a:tailEnd/>
        </a:ln>
        <a:effectLst>
          <a:prstShdw prst="shdw17" dist="17961" dir="2700000">
            <a:srgbClr val="CC9900">
              <a:gamma/>
              <a:shade val="60000"/>
              <a:invGamma/>
            </a:srgbClr>
          </a:prstShdw>
        </a:effectLst>
      </a:spPr>
      <a:bodyPr wrap="none" anchor="ctr"/>
      <a:lstStyle>
        <a:defPPr algn="ctr">
          <a:defRPr sz="2000" dirty="0" smtClean="0"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1319</TotalTime>
  <Words>1123</Words>
  <Application>Microsoft Office PowerPoint</Application>
  <PresentationFormat>Экран (4:3)</PresentationFormat>
  <Paragraphs>287</Paragraphs>
  <Slides>26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Gulim</vt:lpstr>
      <vt:lpstr>Malgun Gothic</vt:lpstr>
      <vt:lpstr>Arial</vt:lpstr>
      <vt:lpstr>Calibri</vt:lpstr>
      <vt:lpstr>Times New Roman</vt:lpstr>
      <vt:lpstr>Verdana</vt:lpstr>
      <vt:lpstr>Wingdings</vt:lpstr>
      <vt:lpstr>Custom Design</vt:lpstr>
      <vt:lpstr>Диаграмма Microsoft Excel</vt:lpstr>
      <vt:lpstr>Презентация PowerPoint</vt:lpstr>
      <vt:lpstr>Презентация PowerPoint</vt:lpstr>
      <vt:lpstr>Презентация PowerPoint</vt:lpstr>
      <vt:lpstr>В 2015 году в медицинских организациях Российской Федерации работали 1 853 450 (в 2014г - 1 868,0 тыс.) работников с высшим и средним медицинским образованием </vt:lpstr>
      <vt:lpstr>В Российской Федерации– 89,6 на 10 тыс.нас. (2015г.) В Мурманской обл. -99 на 10 тыс.нас. (2015г.)</vt:lpstr>
      <vt:lpstr>Укомплектованность  средним медицинским персоналом</vt:lpstr>
      <vt:lpstr>Коэффициент совместительства</vt:lpstr>
      <vt:lpstr>Возрастной состав</vt:lpstr>
      <vt:lpstr>Презентация PowerPoint</vt:lpstr>
      <vt:lpstr>Подготовка специалистов</vt:lpstr>
      <vt:lpstr>Презентация PowerPoint</vt:lpstr>
      <vt:lpstr>Презентация PowerPoint</vt:lpstr>
      <vt:lpstr>Презентация PowerPoint</vt:lpstr>
      <vt:lpstr>Принципы построения новых моделей деятельности медицинской сестры</vt:lpstr>
      <vt:lpstr>Презентация PowerPoint</vt:lpstr>
      <vt:lpstr>Перераспределение функций между медицинскими сестрами</vt:lpstr>
      <vt:lpstr>Презентация PowerPoint</vt:lpstr>
      <vt:lpstr>Введение новых должностей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Виктория</cp:lastModifiedBy>
  <cp:revision>78</cp:revision>
  <cp:lastPrinted>2017-03-01T07:38:03Z</cp:lastPrinted>
  <dcterms:created xsi:type="dcterms:W3CDTF">2014-04-01T16:35:38Z</dcterms:created>
  <dcterms:modified xsi:type="dcterms:W3CDTF">2017-03-01T09:20:05Z</dcterms:modified>
</cp:coreProperties>
</file>