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theme/themeOverride1.xml" ContentType="application/vnd.openxmlformats-officedocument.themeOverride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charts/chart10.xml" ContentType="application/vnd.openxmlformats-officedocument.drawingml.chart+xml"/>
  <Override PartName="/ppt/charts/chart11.xml" ContentType="application/vnd.openxmlformats-officedocument.drawingml.chart+xml"/>
  <Override PartName="/ppt/charts/chart12.xml" ContentType="application/vnd.openxmlformats-officedocument.drawingml.chart+xml"/>
  <Override PartName="/ppt/charts/chart13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74" r:id="rId5"/>
    <p:sldId id="273" r:id="rId6"/>
    <p:sldId id="260" r:id="rId7"/>
    <p:sldId id="277" r:id="rId8"/>
    <p:sldId id="278" r:id="rId9"/>
    <p:sldId id="279" r:id="rId10"/>
    <p:sldId id="281" r:id="rId11"/>
    <p:sldId id="261" r:id="rId12"/>
    <p:sldId id="275" r:id="rId13"/>
    <p:sldId id="270" r:id="rId14"/>
    <p:sldId id="262" r:id="rId15"/>
    <p:sldId id="263" r:id="rId16"/>
    <p:sldId id="271" r:id="rId17"/>
    <p:sldId id="268" r:id="rId18"/>
    <p:sldId id="269" r:id="rId19"/>
    <p:sldId id="282" r:id="rId20"/>
    <p:sldId id="283" r:id="rId21"/>
    <p:sldId id="276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0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1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2.xlsx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3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6.xlsx"/><Relationship Id="rId1" Type="http://schemas.openxmlformats.org/officeDocument/2006/relationships/themeOverride" Target="../theme/themeOverride1.xml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rgbClr val="7030A0"/>
              </a:solidFill>
            </c:spPr>
          </c:dPt>
          <c:dPt>
            <c:idx val="1"/>
            <c:invertIfNegative val="0"/>
            <c:bubble3D val="0"/>
            <c:spPr>
              <a:solidFill>
                <a:srgbClr val="C00000"/>
              </a:solidFill>
            </c:spPr>
          </c:dPt>
          <c:dPt>
            <c:idx val="2"/>
            <c:invertIfNegative val="0"/>
            <c:bubble3D val="0"/>
            <c:spPr>
              <a:solidFill>
                <a:srgbClr val="FFC000"/>
              </a:solidFill>
            </c:spPr>
          </c:dPt>
          <c:dPt>
            <c:idx val="3"/>
            <c:invertIfNegative val="0"/>
            <c:bubble3D val="0"/>
            <c:spPr>
              <a:solidFill>
                <a:srgbClr val="FF0000"/>
              </a:solidFill>
            </c:spPr>
          </c:dPt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Лист1!$A$2:$A$6</c:f>
              <c:strCache>
                <c:ptCount val="4"/>
                <c:pt idx="0">
                  <c:v>точность и полнота</c:v>
                </c:pt>
                <c:pt idx="1">
                  <c:v>отбраковано</c:v>
                </c:pt>
                <c:pt idx="2">
                  <c:v>противоречия</c:v>
                </c:pt>
                <c:pt idx="3">
                  <c:v>незаполненные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43</c:v>
                </c:pt>
                <c:pt idx="1">
                  <c:v>53</c:v>
                </c:pt>
                <c:pt idx="2">
                  <c:v>18</c:v>
                </c:pt>
                <c:pt idx="3">
                  <c:v>35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3166336"/>
        <c:axId val="80083712"/>
      </c:barChart>
      <c:catAx>
        <c:axId val="33166336"/>
        <c:scaling>
          <c:orientation val="minMax"/>
        </c:scaling>
        <c:delete val="0"/>
        <c:axPos val="l"/>
        <c:majorTickMark val="out"/>
        <c:minorTickMark val="none"/>
        <c:tickLblPos val="nextTo"/>
        <c:crossAx val="80083712"/>
        <c:crosses val="autoZero"/>
        <c:auto val="1"/>
        <c:lblAlgn val="ctr"/>
        <c:lblOffset val="100"/>
        <c:noMultiLvlLbl val="0"/>
      </c:catAx>
      <c:valAx>
        <c:axId val="80083712"/>
        <c:scaling>
          <c:orientation val="minMax"/>
        </c:scaling>
        <c:delete val="0"/>
        <c:axPos val="b"/>
        <c:majorGridlines/>
        <c:numFmt formatCode="General" sourceLinked="1"/>
        <c:majorTickMark val="out"/>
        <c:minorTickMark val="none"/>
        <c:tickLblPos val="nextTo"/>
        <c:crossAx val="33166336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rgbClr val="00B050"/>
              </a:solidFill>
            </c:spPr>
          </c:dPt>
          <c:dPt>
            <c:idx val="1"/>
            <c:invertIfNegative val="0"/>
            <c:bubble3D val="0"/>
            <c:spPr>
              <a:solidFill>
                <a:srgbClr val="00B050"/>
              </a:solidFill>
            </c:spPr>
          </c:dPt>
          <c:dPt>
            <c:idx val="2"/>
            <c:invertIfNegative val="0"/>
            <c:bubble3D val="0"/>
            <c:spPr>
              <a:solidFill>
                <a:srgbClr val="00B050"/>
              </a:solidFill>
            </c:spPr>
          </c:dPt>
          <c:dPt>
            <c:idx val="3"/>
            <c:invertIfNegative val="0"/>
            <c:bubble3D val="0"/>
            <c:spPr>
              <a:solidFill>
                <a:srgbClr val="00B050"/>
              </a:solidFill>
            </c:spPr>
          </c:dPt>
          <c:dPt>
            <c:idx val="4"/>
            <c:invertIfNegative val="0"/>
            <c:bubble3D val="0"/>
            <c:spPr>
              <a:solidFill>
                <a:srgbClr val="FF0000"/>
              </a:solidFill>
            </c:spPr>
          </c:dPt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Лист1!$A$2:$A$6</c:f>
              <c:strCache>
                <c:ptCount val="5"/>
                <c:pt idx="0">
                  <c:v>Медицинская организация</c:v>
                </c:pt>
                <c:pt idx="1">
                  <c:v>Областная НПК</c:v>
                </c:pt>
                <c:pt idx="2">
                  <c:v>Всероссийская НПК</c:v>
                </c:pt>
                <c:pt idx="3">
                  <c:v>Публикации</c:v>
                </c:pt>
                <c:pt idx="4">
                  <c:v>Не представляли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12</c:v>
                </c:pt>
                <c:pt idx="1">
                  <c:v>3</c:v>
                </c:pt>
                <c:pt idx="2">
                  <c:v>1</c:v>
                </c:pt>
                <c:pt idx="3">
                  <c:v>1</c:v>
                </c:pt>
                <c:pt idx="4">
                  <c:v>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40607744"/>
        <c:axId val="38574848"/>
      </c:barChart>
      <c:catAx>
        <c:axId val="40607744"/>
        <c:scaling>
          <c:orientation val="minMax"/>
        </c:scaling>
        <c:delete val="0"/>
        <c:axPos val="l"/>
        <c:majorTickMark val="out"/>
        <c:minorTickMark val="none"/>
        <c:tickLblPos val="nextTo"/>
        <c:crossAx val="38574848"/>
        <c:crosses val="autoZero"/>
        <c:auto val="1"/>
        <c:lblAlgn val="ctr"/>
        <c:lblOffset val="100"/>
        <c:noMultiLvlLbl val="0"/>
      </c:catAx>
      <c:valAx>
        <c:axId val="38574848"/>
        <c:scaling>
          <c:orientation val="minMax"/>
        </c:scaling>
        <c:delete val="0"/>
        <c:axPos val="b"/>
        <c:majorGridlines/>
        <c:numFmt formatCode="General" sourceLinked="1"/>
        <c:majorTickMark val="out"/>
        <c:minorTickMark val="none"/>
        <c:tickLblPos val="nextTo"/>
        <c:crossAx val="40607744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rgbClr val="FF0000"/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rgbClr val="00B0F0"/>
              </a:solidFill>
            </c:spPr>
          </c:dPt>
          <c:dPt>
            <c:idx val="1"/>
            <c:invertIfNegative val="0"/>
            <c:bubble3D val="0"/>
            <c:spPr>
              <a:solidFill>
                <a:srgbClr val="00B050"/>
              </a:solidFill>
            </c:spPr>
          </c:dPt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Памятки</c:v>
                </c:pt>
                <c:pt idx="1">
                  <c:v>Мероприятия</c:v>
                </c:pt>
                <c:pt idx="2">
                  <c:v>Не ответили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5</c:v>
                </c:pt>
                <c:pt idx="1">
                  <c:v>16</c:v>
                </c:pt>
                <c:pt idx="2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40609792"/>
        <c:axId val="39642240"/>
      </c:barChart>
      <c:catAx>
        <c:axId val="40609792"/>
        <c:scaling>
          <c:orientation val="minMax"/>
        </c:scaling>
        <c:delete val="0"/>
        <c:axPos val="l"/>
        <c:majorTickMark val="out"/>
        <c:minorTickMark val="none"/>
        <c:tickLblPos val="nextTo"/>
        <c:crossAx val="39642240"/>
        <c:crosses val="autoZero"/>
        <c:auto val="1"/>
        <c:lblAlgn val="ctr"/>
        <c:lblOffset val="100"/>
        <c:noMultiLvlLbl val="0"/>
      </c:catAx>
      <c:valAx>
        <c:axId val="39642240"/>
        <c:scaling>
          <c:orientation val="minMax"/>
        </c:scaling>
        <c:delete val="0"/>
        <c:axPos val="b"/>
        <c:majorGridlines/>
        <c:numFmt formatCode="General" sourceLinked="1"/>
        <c:majorTickMark val="out"/>
        <c:minorTickMark val="none"/>
        <c:tickLblPos val="nextTo"/>
        <c:crossAx val="40609792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bar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rgbClr val="FF9900"/>
            </a:solidFill>
          </c:spPr>
          <c:invertIfNegative val="0"/>
          <c:dLbls>
            <c:txPr>
              <a:bodyPr/>
              <a:lstStyle/>
              <a:p>
                <a:pPr>
                  <a:defRPr sz="12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Лист1!$A$2:$A$7</c:f>
              <c:strCache>
                <c:ptCount val="6"/>
                <c:pt idx="0">
                  <c:v>Большой объем</c:v>
                </c:pt>
                <c:pt idx="1">
                  <c:v>Загруженность</c:v>
                </c:pt>
                <c:pt idx="2">
                  <c:v>Недостаточность опыта</c:v>
                </c:pt>
                <c:pt idx="3">
                  <c:v>Мало возможностей участия</c:v>
                </c:pt>
                <c:pt idx="4">
                  <c:v>Невостребованность</c:v>
                </c:pt>
                <c:pt idx="5">
                  <c:v>Не владение методологией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2</c:v>
                </c:pt>
                <c:pt idx="1">
                  <c:v>12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Столбец2</c:v>
                </c:pt>
              </c:strCache>
            </c:strRef>
          </c:tx>
          <c:spPr>
            <a:solidFill>
              <a:srgbClr val="92D050"/>
            </a:solidFill>
          </c:spPr>
          <c:invertIfNegative val="0"/>
          <c:dLbls>
            <c:txPr>
              <a:bodyPr/>
              <a:lstStyle/>
              <a:p>
                <a:pPr>
                  <a:defRPr sz="12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Лист1!$A$2:$A$7</c:f>
              <c:strCache>
                <c:ptCount val="6"/>
                <c:pt idx="0">
                  <c:v>Большой объем</c:v>
                </c:pt>
                <c:pt idx="1">
                  <c:v>Загруженность</c:v>
                </c:pt>
                <c:pt idx="2">
                  <c:v>Недостаточность опыта</c:v>
                </c:pt>
                <c:pt idx="3">
                  <c:v>Мало возможностей участия</c:v>
                </c:pt>
                <c:pt idx="4">
                  <c:v>Невостребованность</c:v>
                </c:pt>
                <c:pt idx="5">
                  <c:v>Не владение методологией</c:v>
                </c:pt>
              </c:strCache>
            </c:strRef>
          </c:cat>
          <c:val>
            <c:numRef>
              <c:f>Лист1!$C$2:$C$7</c:f>
              <c:numCache>
                <c:formatCode>General</c:formatCode>
                <c:ptCount val="6"/>
                <c:pt idx="2">
                  <c:v>5</c:v>
                </c:pt>
                <c:pt idx="3">
                  <c:v>5</c:v>
                </c:pt>
                <c:pt idx="4">
                  <c:v>4</c:v>
                </c:pt>
                <c:pt idx="5">
                  <c:v>4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95"/>
        <c:gapDepth val="95"/>
        <c:shape val="box"/>
        <c:axId val="40625664"/>
        <c:axId val="39644544"/>
        <c:axId val="0"/>
      </c:bar3DChart>
      <c:catAx>
        <c:axId val="40625664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39644544"/>
        <c:crosses val="autoZero"/>
        <c:auto val="1"/>
        <c:lblAlgn val="ctr"/>
        <c:lblOffset val="100"/>
        <c:noMultiLvlLbl val="0"/>
      </c:catAx>
      <c:valAx>
        <c:axId val="39644544"/>
        <c:scaling>
          <c:orientation val="minMax"/>
        </c:scaling>
        <c:delete val="1"/>
        <c:axPos val="t"/>
        <c:numFmt formatCode="General" sourceLinked="1"/>
        <c:majorTickMark val="none"/>
        <c:minorTickMark val="none"/>
        <c:tickLblPos val="none"/>
        <c:crossAx val="4062566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bar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rgbClr val="92D050"/>
            </a:solidFill>
          </c:spPr>
          <c:invertIfNegative val="0"/>
          <c:dLbls>
            <c:txPr>
              <a:bodyPr/>
              <a:lstStyle/>
              <a:p>
                <a:pPr>
                  <a:defRPr sz="12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Лист1!$A$2:$A$8</c:f>
              <c:strCache>
                <c:ptCount val="7"/>
                <c:pt idx="0">
                  <c:v>В сотрудничестве</c:v>
                </c:pt>
                <c:pt idx="1">
                  <c:v>После обучения</c:v>
                </c:pt>
                <c:pt idx="2">
                  <c:v>Научный руководитель</c:v>
                </c:pt>
                <c:pt idx="3">
                  <c:v>В соавторстве</c:v>
                </c:pt>
                <c:pt idx="4">
                  <c:v>Не ответили</c:v>
                </c:pt>
                <c:pt idx="5">
                  <c:v>Доп. оплата</c:v>
                </c:pt>
                <c:pt idx="6">
                  <c:v>При актуальности</c:v>
                </c:pt>
              </c:strCache>
            </c:strRef>
          </c:cat>
          <c:val>
            <c:numRef>
              <c:f>Лист1!$B$2:$B$8</c:f>
              <c:numCache>
                <c:formatCode>General</c:formatCode>
                <c:ptCount val="7"/>
                <c:pt idx="0">
                  <c:v>23</c:v>
                </c:pt>
                <c:pt idx="3">
                  <c:v>11</c:v>
                </c:pt>
                <c:pt idx="5">
                  <c:v>0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Столбец2</c:v>
                </c:pt>
              </c:strCache>
            </c:strRef>
          </c:tx>
          <c:spPr>
            <a:solidFill>
              <a:srgbClr val="FF9900"/>
            </a:solidFill>
          </c:spPr>
          <c:invertIfNegative val="0"/>
          <c:dLbls>
            <c:txPr>
              <a:bodyPr/>
              <a:lstStyle/>
              <a:p>
                <a:pPr>
                  <a:defRPr sz="12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Лист1!$A$2:$A$8</c:f>
              <c:strCache>
                <c:ptCount val="7"/>
                <c:pt idx="0">
                  <c:v>В сотрудничестве</c:v>
                </c:pt>
                <c:pt idx="1">
                  <c:v>После обучения</c:v>
                </c:pt>
                <c:pt idx="2">
                  <c:v>Научный руководитель</c:v>
                </c:pt>
                <c:pt idx="3">
                  <c:v>В соавторстве</c:v>
                </c:pt>
                <c:pt idx="4">
                  <c:v>Не ответили</c:v>
                </c:pt>
                <c:pt idx="5">
                  <c:v>Доп. оплата</c:v>
                </c:pt>
                <c:pt idx="6">
                  <c:v>При актуальности</c:v>
                </c:pt>
              </c:strCache>
            </c:strRef>
          </c:cat>
          <c:val>
            <c:numRef>
              <c:f>Лист1!$C$2:$C$8</c:f>
              <c:numCache>
                <c:formatCode>General</c:formatCode>
                <c:ptCount val="7"/>
                <c:pt idx="1">
                  <c:v>15</c:v>
                </c:pt>
                <c:pt idx="4">
                  <c:v>4</c:v>
                </c:pt>
                <c:pt idx="5">
                  <c:v>1</c:v>
                </c:pt>
                <c:pt idx="6">
                  <c:v>1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Столбец3</c:v>
                </c:pt>
              </c:strCache>
            </c:strRef>
          </c:tx>
          <c:spPr>
            <a:solidFill>
              <a:srgbClr val="00B0F0"/>
            </a:solidFill>
          </c:spPr>
          <c:invertIfNegative val="0"/>
          <c:dLbls>
            <c:txPr>
              <a:bodyPr/>
              <a:lstStyle/>
              <a:p>
                <a:pPr>
                  <a:defRPr sz="12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Лист1!$A$2:$A$8</c:f>
              <c:strCache>
                <c:ptCount val="7"/>
                <c:pt idx="0">
                  <c:v>В сотрудничестве</c:v>
                </c:pt>
                <c:pt idx="1">
                  <c:v>После обучения</c:v>
                </c:pt>
                <c:pt idx="2">
                  <c:v>Научный руководитель</c:v>
                </c:pt>
                <c:pt idx="3">
                  <c:v>В соавторстве</c:v>
                </c:pt>
                <c:pt idx="4">
                  <c:v>Не ответили</c:v>
                </c:pt>
                <c:pt idx="5">
                  <c:v>Доп. оплата</c:v>
                </c:pt>
                <c:pt idx="6">
                  <c:v>При актуальности</c:v>
                </c:pt>
              </c:strCache>
            </c:strRef>
          </c:cat>
          <c:val>
            <c:numRef>
              <c:f>Лист1!$D$2:$D$8</c:f>
              <c:numCache>
                <c:formatCode>General</c:formatCode>
                <c:ptCount val="7"/>
                <c:pt idx="2">
                  <c:v>17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95"/>
        <c:gapDepth val="95"/>
        <c:shape val="box"/>
        <c:axId val="40610304"/>
        <c:axId val="39646848"/>
        <c:axId val="0"/>
      </c:bar3DChart>
      <c:catAx>
        <c:axId val="40610304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39646848"/>
        <c:crosses val="autoZero"/>
        <c:auto val="1"/>
        <c:lblAlgn val="ctr"/>
        <c:lblOffset val="100"/>
        <c:noMultiLvlLbl val="0"/>
      </c:catAx>
      <c:valAx>
        <c:axId val="39646848"/>
        <c:scaling>
          <c:orientation val="minMax"/>
        </c:scaling>
        <c:delete val="1"/>
        <c:axPos val="t"/>
        <c:numFmt formatCode="General" sourceLinked="1"/>
        <c:majorTickMark val="none"/>
        <c:minorTickMark val="none"/>
        <c:tickLblPos val="none"/>
        <c:crossAx val="4061030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rgbClr val="00B050"/>
              </a:solidFill>
            </c:spPr>
          </c:dPt>
          <c:dPt>
            <c:idx val="1"/>
            <c:invertIfNegative val="0"/>
            <c:bubble3D val="0"/>
            <c:spPr>
              <a:solidFill>
                <a:srgbClr val="00B050"/>
              </a:solidFill>
            </c:spPr>
          </c:dPt>
          <c:dPt>
            <c:idx val="2"/>
            <c:invertIfNegative val="0"/>
            <c:bubble3D val="0"/>
            <c:spPr>
              <a:solidFill>
                <a:srgbClr val="FF9900"/>
              </a:solidFill>
            </c:spPr>
          </c:dPt>
          <c:dPt>
            <c:idx val="3"/>
            <c:invertIfNegative val="0"/>
            <c:bubble3D val="0"/>
            <c:spPr>
              <a:solidFill>
                <a:srgbClr val="FF9900"/>
              </a:solidFill>
            </c:spPr>
          </c:dPt>
          <c:dPt>
            <c:idx val="4"/>
            <c:invertIfNegative val="0"/>
            <c:bubble3D val="0"/>
            <c:spPr>
              <a:solidFill>
                <a:srgbClr val="FF9900"/>
              </a:solidFill>
            </c:spPr>
          </c:dPt>
          <c:dPt>
            <c:idx val="5"/>
            <c:invertIfNegative val="0"/>
            <c:bubble3D val="0"/>
            <c:spPr>
              <a:solidFill>
                <a:srgbClr val="FF9900"/>
              </a:solidFill>
            </c:spPr>
          </c:dPt>
          <c:dPt>
            <c:idx val="6"/>
            <c:invertIfNegative val="0"/>
            <c:bubble3D val="0"/>
            <c:spPr>
              <a:solidFill>
                <a:srgbClr val="FF9900"/>
              </a:solidFill>
            </c:spPr>
          </c:dPt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Лист1!$A$2:$A$8</c:f>
              <c:strCache>
                <c:ptCount val="7"/>
                <c:pt idx="0">
                  <c:v>стационар</c:v>
                </c:pt>
                <c:pt idx="1">
                  <c:v>поликлиника</c:v>
                </c:pt>
                <c:pt idx="2">
                  <c:v>до 5 лет</c:v>
                </c:pt>
                <c:pt idx="3">
                  <c:v>от 5 до 10 </c:v>
                </c:pt>
                <c:pt idx="4">
                  <c:v>от 10 до 15</c:v>
                </c:pt>
                <c:pt idx="5">
                  <c:v>от 15 до  20 </c:v>
                </c:pt>
                <c:pt idx="6">
                  <c:v>более 20</c:v>
                </c:pt>
              </c:strCache>
            </c:strRef>
          </c:cat>
          <c:val>
            <c:numRef>
              <c:f>Лист1!$B$2:$B$8</c:f>
              <c:numCache>
                <c:formatCode>General</c:formatCode>
                <c:ptCount val="7"/>
                <c:pt idx="0">
                  <c:v>86</c:v>
                </c:pt>
                <c:pt idx="1">
                  <c:v>8</c:v>
                </c:pt>
                <c:pt idx="2">
                  <c:v>14</c:v>
                </c:pt>
                <c:pt idx="3">
                  <c:v>20</c:v>
                </c:pt>
                <c:pt idx="4">
                  <c:v>11</c:v>
                </c:pt>
                <c:pt idx="5">
                  <c:v>15</c:v>
                </c:pt>
                <c:pt idx="6">
                  <c:v>36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2"/>
        <c:overlap val="100"/>
        <c:axId val="33166848"/>
        <c:axId val="119448704"/>
      </c:barChart>
      <c:catAx>
        <c:axId val="33166848"/>
        <c:scaling>
          <c:orientation val="minMax"/>
        </c:scaling>
        <c:delete val="0"/>
        <c:axPos val="l"/>
        <c:majorTickMark val="out"/>
        <c:minorTickMark val="none"/>
        <c:tickLblPos val="nextTo"/>
        <c:crossAx val="119448704"/>
        <c:crosses val="autoZero"/>
        <c:auto val="1"/>
        <c:lblAlgn val="ctr"/>
        <c:lblOffset val="100"/>
        <c:noMultiLvlLbl val="0"/>
      </c:catAx>
      <c:valAx>
        <c:axId val="119448704"/>
        <c:scaling>
          <c:orientation val="minMax"/>
        </c:scaling>
        <c:delete val="0"/>
        <c:axPos val="b"/>
        <c:majorGridlines/>
        <c:numFmt formatCode="General" sourceLinked="1"/>
        <c:majorTickMark val="out"/>
        <c:minorTickMark val="none"/>
        <c:tickLblPos val="nextTo"/>
        <c:crossAx val="33166848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rgbClr val="00B050"/>
            </a:solidFill>
          </c:spPr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Лист1!$A$2:$A$6</c:f>
              <c:strCache>
                <c:ptCount val="4"/>
                <c:pt idx="0">
                  <c:v>повышение качества ухода</c:v>
                </c:pt>
                <c:pt idx="1">
                  <c:v>совершенствование профессионализма</c:v>
                </c:pt>
                <c:pt idx="2">
                  <c:v>неотъемлемая часть деятельности</c:v>
                </c:pt>
                <c:pt idx="3">
                  <c:v>повышение квалификации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50</c:v>
                </c:pt>
                <c:pt idx="1">
                  <c:v>44</c:v>
                </c:pt>
                <c:pt idx="2">
                  <c:v>32</c:v>
                </c:pt>
                <c:pt idx="3">
                  <c:v>29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3167360"/>
        <c:axId val="119451008"/>
      </c:barChart>
      <c:catAx>
        <c:axId val="33167360"/>
        <c:scaling>
          <c:orientation val="minMax"/>
        </c:scaling>
        <c:delete val="0"/>
        <c:axPos val="l"/>
        <c:majorTickMark val="out"/>
        <c:minorTickMark val="none"/>
        <c:tickLblPos val="nextTo"/>
        <c:crossAx val="119451008"/>
        <c:crosses val="autoZero"/>
        <c:auto val="1"/>
        <c:lblAlgn val="ctr"/>
        <c:lblOffset val="100"/>
        <c:noMultiLvlLbl val="0"/>
      </c:catAx>
      <c:valAx>
        <c:axId val="119451008"/>
        <c:scaling>
          <c:orientation val="minMax"/>
        </c:scaling>
        <c:delete val="0"/>
        <c:axPos val="b"/>
        <c:majorGridlines/>
        <c:numFmt formatCode="General" sourceLinked="1"/>
        <c:majorTickMark val="out"/>
        <c:minorTickMark val="none"/>
        <c:tickLblPos val="nextTo"/>
        <c:crossAx val="33167360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Есть затруднения</c:v>
                </c:pt>
              </c:strCache>
            </c:strRef>
          </c:tx>
          <c:spPr>
            <a:solidFill>
              <a:srgbClr val="0070C0"/>
            </a:solidFill>
          </c:spPr>
          <c:invertIfNegative val="0"/>
          <c:dLbls>
            <c:txPr>
              <a:bodyPr/>
              <a:lstStyle/>
              <a:p>
                <a:pPr>
                  <a:defRPr sz="12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Лист1!$A$2:$A$3</c:f>
              <c:strCache>
                <c:ptCount val="2"/>
                <c:pt idx="0">
                  <c:v>Технологии инф. поиска</c:v>
                </c:pt>
                <c:pt idx="1">
                  <c:v>Поиск и анализ информации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8</c:v>
                </c:pt>
                <c:pt idx="1">
                  <c:v>1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Затрудняюсь ответить</c:v>
                </c:pt>
              </c:strCache>
            </c:strRef>
          </c:tx>
          <c:spPr>
            <a:solidFill>
              <a:srgbClr val="FF0000"/>
            </a:solidFill>
          </c:spPr>
          <c:invertIfNegative val="0"/>
          <c:dLbls>
            <c:txPr>
              <a:bodyPr/>
              <a:lstStyle/>
              <a:p>
                <a:pPr>
                  <a:defRPr sz="12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Лист1!$A$2:$A$3</c:f>
              <c:strCache>
                <c:ptCount val="2"/>
                <c:pt idx="0">
                  <c:v>Технологии инф. поиска</c:v>
                </c:pt>
                <c:pt idx="1">
                  <c:v>Поиск и анализ информации</c:v>
                </c:pt>
              </c:strCache>
            </c:str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5</c:v>
                </c:pt>
                <c:pt idx="1">
                  <c:v>12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Нет затруднений</c:v>
                </c:pt>
              </c:strCache>
            </c:strRef>
          </c:tx>
          <c:spPr>
            <a:solidFill>
              <a:srgbClr val="92D050"/>
            </a:solidFill>
          </c:spPr>
          <c:invertIfNegative val="0"/>
          <c:dLbls>
            <c:txPr>
              <a:bodyPr/>
              <a:lstStyle/>
              <a:p>
                <a:pPr>
                  <a:defRPr sz="12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Лист1!$A$2:$A$3</c:f>
              <c:strCache>
                <c:ptCount val="2"/>
                <c:pt idx="0">
                  <c:v>Технологии инф. поиска</c:v>
                </c:pt>
                <c:pt idx="1">
                  <c:v>Поиск и анализ информации</c:v>
                </c:pt>
              </c:strCache>
            </c:strRef>
          </c:cat>
          <c:val>
            <c:numRef>
              <c:f>Лист1!$D$2:$D$3</c:f>
              <c:numCache>
                <c:formatCode>General</c:formatCode>
                <c:ptCount val="2"/>
                <c:pt idx="0">
                  <c:v>30</c:v>
                </c:pt>
                <c:pt idx="1">
                  <c:v>20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95"/>
        <c:gapDepth val="95"/>
        <c:shape val="box"/>
        <c:axId val="33168896"/>
        <c:axId val="119452160"/>
        <c:axId val="0"/>
      </c:bar3DChart>
      <c:catAx>
        <c:axId val="331688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12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19452160"/>
        <c:crosses val="autoZero"/>
        <c:auto val="1"/>
        <c:lblAlgn val="ctr"/>
        <c:lblOffset val="100"/>
        <c:noMultiLvlLbl val="0"/>
      </c:catAx>
      <c:valAx>
        <c:axId val="119452160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one"/>
        <c:crossAx val="33168896"/>
        <c:crosses val="autoZero"/>
        <c:crossBetween val="between"/>
      </c:valAx>
    </c:plotArea>
    <c:legend>
      <c:legendPos val="t"/>
      <c:layout>
        <c:manualLayout>
          <c:xMode val="edge"/>
          <c:yMode val="edge"/>
          <c:x val="0.18036023622047273"/>
          <c:y val="1.8518518518518545E-2"/>
          <c:w val="0.64594619422572175"/>
          <c:h val="5.0680123317918623E-2"/>
        </c:manualLayout>
      </c:layout>
      <c:overlay val="0"/>
      <c:txPr>
        <a:bodyPr/>
        <a:lstStyle/>
        <a:p>
          <a:pPr>
            <a:defRPr sz="120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bar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Есть затруднения</c:v>
                </c:pt>
              </c:strCache>
            </c:strRef>
          </c:tx>
          <c:spPr>
            <a:solidFill>
              <a:srgbClr val="0070C0"/>
            </a:solidFill>
          </c:spPr>
          <c:invertIfNegative val="0"/>
          <c:dLbls>
            <c:txPr>
              <a:bodyPr/>
              <a:lstStyle/>
              <a:p>
                <a:pPr>
                  <a:defRPr sz="12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Лист1!$A$2:$A$11</c:f>
              <c:strCache>
                <c:ptCount val="10"/>
                <c:pt idx="2">
                  <c:v>Гипотеза</c:v>
                </c:pt>
                <c:pt idx="3">
                  <c:v>Цели и задачи</c:v>
                </c:pt>
                <c:pt idx="4">
                  <c:v>План</c:v>
                </c:pt>
                <c:pt idx="5">
                  <c:v>Выбор методики</c:v>
                </c:pt>
                <c:pt idx="6">
                  <c:v>Исследование</c:v>
                </c:pt>
                <c:pt idx="7">
                  <c:v>Обработка и анализ материала</c:v>
                </c:pt>
                <c:pt idx="8">
                  <c:v>Применение результатов</c:v>
                </c:pt>
                <c:pt idx="9">
                  <c:v>Коррекция деятельности</c:v>
                </c:pt>
              </c:strCache>
            </c:strRef>
          </c:cat>
          <c:val>
            <c:numRef>
              <c:f>Лист1!$B$2:$B$11</c:f>
              <c:numCache>
                <c:formatCode>General</c:formatCode>
                <c:ptCount val="10"/>
                <c:pt idx="2">
                  <c:v>14</c:v>
                </c:pt>
                <c:pt idx="3">
                  <c:v>14</c:v>
                </c:pt>
                <c:pt idx="4">
                  <c:v>12</c:v>
                </c:pt>
                <c:pt idx="5">
                  <c:v>16</c:v>
                </c:pt>
                <c:pt idx="6">
                  <c:v>11</c:v>
                </c:pt>
                <c:pt idx="7">
                  <c:v>12</c:v>
                </c:pt>
                <c:pt idx="8">
                  <c:v>10</c:v>
                </c:pt>
                <c:pt idx="9">
                  <c:v>8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Затрудняюсь ответить</c:v>
                </c:pt>
              </c:strCache>
            </c:strRef>
          </c:tx>
          <c:spPr>
            <a:solidFill>
              <a:srgbClr val="FF0000"/>
            </a:solidFill>
          </c:spPr>
          <c:invertIfNegative val="0"/>
          <c:dLbls>
            <c:txPr>
              <a:bodyPr/>
              <a:lstStyle/>
              <a:p>
                <a:pPr>
                  <a:defRPr sz="12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Лист1!$A$2:$A$11</c:f>
              <c:strCache>
                <c:ptCount val="10"/>
                <c:pt idx="2">
                  <c:v>Гипотеза</c:v>
                </c:pt>
                <c:pt idx="3">
                  <c:v>Цели и задачи</c:v>
                </c:pt>
                <c:pt idx="4">
                  <c:v>План</c:v>
                </c:pt>
                <c:pt idx="5">
                  <c:v>Выбор методики</c:v>
                </c:pt>
                <c:pt idx="6">
                  <c:v>Исследование</c:v>
                </c:pt>
                <c:pt idx="7">
                  <c:v>Обработка и анализ материала</c:v>
                </c:pt>
                <c:pt idx="8">
                  <c:v>Применение результатов</c:v>
                </c:pt>
                <c:pt idx="9">
                  <c:v>Коррекция деятельности</c:v>
                </c:pt>
              </c:strCache>
            </c:strRef>
          </c:cat>
          <c:val>
            <c:numRef>
              <c:f>Лист1!$C$2:$C$11</c:f>
              <c:numCache>
                <c:formatCode>General</c:formatCode>
                <c:ptCount val="10"/>
                <c:pt idx="2">
                  <c:v>18</c:v>
                </c:pt>
                <c:pt idx="3">
                  <c:v>12</c:v>
                </c:pt>
                <c:pt idx="4">
                  <c:v>9</c:v>
                </c:pt>
                <c:pt idx="5">
                  <c:v>17</c:v>
                </c:pt>
                <c:pt idx="6">
                  <c:v>8</c:v>
                </c:pt>
                <c:pt idx="7">
                  <c:v>8</c:v>
                </c:pt>
                <c:pt idx="8">
                  <c:v>10</c:v>
                </c:pt>
                <c:pt idx="9">
                  <c:v>9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Нет затруднений</c:v>
                </c:pt>
              </c:strCache>
            </c:strRef>
          </c:tx>
          <c:spPr>
            <a:solidFill>
              <a:srgbClr val="92D050"/>
            </a:solidFill>
          </c:spPr>
          <c:invertIfNegative val="0"/>
          <c:dLbls>
            <c:txPr>
              <a:bodyPr/>
              <a:lstStyle/>
              <a:p>
                <a:pPr>
                  <a:defRPr sz="12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Лист1!$A$2:$A$11</c:f>
              <c:strCache>
                <c:ptCount val="10"/>
                <c:pt idx="2">
                  <c:v>Гипотеза</c:v>
                </c:pt>
                <c:pt idx="3">
                  <c:v>Цели и задачи</c:v>
                </c:pt>
                <c:pt idx="4">
                  <c:v>План</c:v>
                </c:pt>
                <c:pt idx="5">
                  <c:v>Выбор методики</c:v>
                </c:pt>
                <c:pt idx="6">
                  <c:v>Исследование</c:v>
                </c:pt>
                <c:pt idx="7">
                  <c:v>Обработка и анализ материала</c:v>
                </c:pt>
                <c:pt idx="8">
                  <c:v>Применение результатов</c:v>
                </c:pt>
                <c:pt idx="9">
                  <c:v>Коррекция деятельности</c:v>
                </c:pt>
              </c:strCache>
            </c:strRef>
          </c:cat>
          <c:val>
            <c:numRef>
              <c:f>Лист1!$D$2:$D$11</c:f>
              <c:numCache>
                <c:formatCode>General</c:formatCode>
                <c:ptCount val="10"/>
                <c:pt idx="2">
                  <c:v>9</c:v>
                </c:pt>
                <c:pt idx="3">
                  <c:v>16</c:v>
                </c:pt>
                <c:pt idx="4">
                  <c:v>21</c:v>
                </c:pt>
                <c:pt idx="5">
                  <c:v>10</c:v>
                </c:pt>
                <c:pt idx="6">
                  <c:v>24</c:v>
                </c:pt>
                <c:pt idx="7">
                  <c:v>24</c:v>
                </c:pt>
                <c:pt idx="8">
                  <c:v>20</c:v>
                </c:pt>
                <c:pt idx="9">
                  <c:v>24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95"/>
        <c:gapDepth val="95"/>
        <c:shape val="box"/>
        <c:axId val="6045696"/>
        <c:axId val="113937792"/>
        <c:axId val="0"/>
      </c:bar3DChart>
      <c:catAx>
        <c:axId val="6045696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113937792"/>
        <c:crosses val="autoZero"/>
        <c:auto val="1"/>
        <c:lblAlgn val="ctr"/>
        <c:lblOffset val="100"/>
        <c:noMultiLvlLbl val="0"/>
      </c:catAx>
      <c:valAx>
        <c:axId val="113937792"/>
        <c:scaling>
          <c:orientation val="minMax"/>
        </c:scaling>
        <c:delete val="1"/>
        <c:axPos val="t"/>
        <c:numFmt formatCode="General" sourceLinked="1"/>
        <c:majorTickMark val="none"/>
        <c:minorTickMark val="none"/>
        <c:tickLblPos val="none"/>
        <c:crossAx val="6045696"/>
        <c:crosses val="autoZero"/>
        <c:crossBetween val="between"/>
      </c:valAx>
    </c:plotArea>
    <c:legend>
      <c:legendPos val="t"/>
      <c:layout/>
      <c:overlay val="0"/>
      <c:txPr>
        <a:bodyPr/>
        <a:lstStyle/>
        <a:p>
          <a:pPr>
            <a:defRPr sz="120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Есть затруднения</c:v>
                </c:pt>
              </c:strCache>
            </c:strRef>
          </c:tx>
          <c:spPr>
            <a:solidFill>
              <a:srgbClr val="0070C0"/>
            </a:solidFill>
          </c:spPr>
          <c:invertIfNegative val="0"/>
          <c:dLbls>
            <c:txPr>
              <a:bodyPr/>
              <a:lstStyle/>
              <a:p>
                <a:pPr>
                  <a:defRPr sz="12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Лист1!$A$2:$A$5</c:f>
              <c:strCache>
                <c:ptCount val="4"/>
                <c:pt idx="0">
                  <c:v>Изложение и аргументация</c:v>
                </c:pt>
                <c:pt idx="1">
                  <c:v>Оформление результата</c:v>
                </c:pt>
                <c:pt idx="2">
                  <c:v>Публичные выступления</c:v>
                </c:pt>
                <c:pt idx="3">
                  <c:v>Диалог, дискуссия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17</c:v>
                </c:pt>
                <c:pt idx="1">
                  <c:v>12</c:v>
                </c:pt>
                <c:pt idx="2">
                  <c:v>19</c:v>
                </c:pt>
                <c:pt idx="3">
                  <c:v>18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Затрудняюсь ответить</c:v>
                </c:pt>
              </c:strCache>
            </c:strRef>
          </c:tx>
          <c:spPr>
            <a:solidFill>
              <a:srgbClr val="FF0000"/>
            </a:solidFill>
          </c:spPr>
          <c:invertIfNegative val="0"/>
          <c:dLbls>
            <c:txPr>
              <a:bodyPr/>
              <a:lstStyle/>
              <a:p>
                <a:pPr>
                  <a:defRPr sz="12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Лист1!$A$2:$A$5</c:f>
              <c:strCache>
                <c:ptCount val="4"/>
                <c:pt idx="0">
                  <c:v>Изложение и аргументация</c:v>
                </c:pt>
                <c:pt idx="1">
                  <c:v>Оформление результата</c:v>
                </c:pt>
                <c:pt idx="2">
                  <c:v>Публичные выступления</c:v>
                </c:pt>
                <c:pt idx="3">
                  <c:v>Диалог, дискуссия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8</c:v>
                </c:pt>
                <c:pt idx="1">
                  <c:v>14</c:v>
                </c:pt>
                <c:pt idx="2">
                  <c:v>1</c:v>
                </c:pt>
                <c:pt idx="3">
                  <c:v>8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Нет затруднений</c:v>
                </c:pt>
              </c:strCache>
            </c:strRef>
          </c:tx>
          <c:spPr>
            <a:solidFill>
              <a:srgbClr val="92D050"/>
            </a:solidFill>
          </c:spPr>
          <c:invertIfNegative val="0"/>
          <c:dLbls>
            <c:txPr>
              <a:bodyPr/>
              <a:lstStyle/>
              <a:p>
                <a:pPr>
                  <a:defRPr sz="12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Лист1!$A$2:$A$5</c:f>
              <c:strCache>
                <c:ptCount val="4"/>
                <c:pt idx="0">
                  <c:v>Изложение и аргументация</c:v>
                </c:pt>
                <c:pt idx="1">
                  <c:v>Оформление результата</c:v>
                </c:pt>
                <c:pt idx="2">
                  <c:v>Публичные выступления</c:v>
                </c:pt>
                <c:pt idx="3">
                  <c:v>Диалог, дискуссия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0">
                  <c:v>19</c:v>
                </c:pt>
                <c:pt idx="1">
                  <c:v>16</c:v>
                </c:pt>
                <c:pt idx="2">
                  <c:v>12</c:v>
                </c:pt>
                <c:pt idx="3">
                  <c:v>16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95"/>
        <c:gapDepth val="95"/>
        <c:shape val="box"/>
        <c:axId val="34280448"/>
        <c:axId val="113936064"/>
        <c:axId val="0"/>
      </c:bar3DChart>
      <c:catAx>
        <c:axId val="34280448"/>
        <c:scaling>
          <c:orientation val="minMax"/>
        </c:scaling>
        <c:delete val="0"/>
        <c:axPos val="b"/>
        <c:majorTickMark val="none"/>
        <c:minorTickMark val="none"/>
        <c:tickLblPos val="nextTo"/>
        <c:txPr>
          <a:bodyPr/>
          <a:lstStyle/>
          <a:p>
            <a:pPr>
              <a:defRPr sz="12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13936064"/>
        <c:crosses val="autoZero"/>
        <c:auto val="1"/>
        <c:lblAlgn val="ctr"/>
        <c:lblOffset val="100"/>
        <c:noMultiLvlLbl val="0"/>
      </c:catAx>
      <c:valAx>
        <c:axId val="113936064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one"/>
        <c:crossAx val="34280448"/>
        <c:crosses val="autoZero"/>
        <c:crossBetween val="between"/>
      </c:valAx>
    </c:plotArea>
    <c:legend>
      <c:legendPos val="t"/>
      <c:layout/>
      <c:overlay val="0"/>
      <c:txPr>
        <a:bodyPr/>
        <a:lstStyle/>
        <a:p>
          <a:pPr>
            <a:defRPr sz="120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2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rgbClr val="00B050"/>
              </a:solidFill>
            </c:spPr>
          </c:dPt>
          <c:dPt>
            <c:idx val="1"/>
            <c:invertIfNegative val="0"/>
            <c:bubble3D val="0"/>
            <c:spPr>
              <a:solidFill>
                <a:srgbClr val="00B050"/>
              </a:solidFill>
            </c:spPr>
          </c:dPt>
          <c:dPt>
            <c:idx val="2"/>
            <c:invertIfNegative val="0"/>
            <c:bubble3D val="0"/>
            <c:spPr>
              <a:solidFill>
                <a:srgbClr val="00B050"/>
              </a:solidFill>
            </c:spPr>
          </c:dPt>
          <c:dPt>
            <c:idx val="3"/>
            <c:invertIfNegative val="0"/>
            <c:bubble3D val="0"/>
            <c:spPr>
              <a:solidFill>
                <a:srgbClr val="00B050"/>
              </a:solidFill>
            </c:spPr>
          </c:dPt>
          <c:dPt>
            <c:idx val="4"/>
            <c:invertIfNegative val="0"/>
            <c:bubble3D val="0"/>
            <c:spPr>
              <a:solidFill>
                <a:srgbClr val="FF9900"/>
              </a:solidFill>
            </c:spPr>
          </c:dPt>
          <c:dPt>
            <c:idx val="5"/>
            <c:invertIfNegative val="0"/>
            <c:bubble3D val="0"/>
            <c:spPr>
              <a:solidFill>
                <a:srgbClr val="FF0000"/>
              </a:solidFill>
            </c:spPr>
          </c:dPt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Лист1!$A$2:$A$7</c:f>
              <c:strCache>
                <c:ptCount val="6"/>
                <c:pt idx="0">
                  <c:v>Научный руководитель</c:v>
                </c:pt>
                <c:pt idx="1">
                  <c:v>Самостоятельно</c:v>
                </c:pt>
                <c:pt idx="2">
                  <c:v>В соавторстве</c:v>
                </c:pt>
                <c:pt idx="3">
                  <c:v>Рецензент</c:v>
                </c:pt>
                <c:pt idx="4">
                  <c:v>Не ответил</c:v>
                </c:pt>
                <c:pt idx="5">
                  <c:v>Систематически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4</c:v>
                </c:pt>
                <c:pt idx="1">
                  <c:v>13</c:v>
                </c:pt>
                <c:pt idx="2">
                  <c:v>10</c:v>
                </c:pt>
                <c:pt idx="3">
                  <c:v>3</c:v>
                </c:pt>
                <c:pt idx="4">
                  <c:v>1</c:v>
                </c:pt>
                <c:pt idx="5">
                  <c:v>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9546368"/>
        <c:axId val="38559040"/>
      </c:barChart>
      <c:catAx>
        <c:axId val="39546368"/>
        <c:scaling>
          <c:orientation val="minMax"/>
        </c:scaling>
        <c:delete val="0"/>
        <c:axPos val="l"/>
        <c:majorTickMark val="out"/>
        <c:minorTickMark val="none"/>
        <c:tickLblPos val="nextTo"/>
        <c:crossAx val="38559040"/>
        <c:crosses val="autoZero"/>
        <c:auto val="1"/>
        <c:lblAlgn val="ctr"/>
        <c:lblOffset val="100"/>
        <c:noMultiLvlLbl val="0"/>
      </c:catAx>
      <c:valAx>
        <c:axId val="38559040"/>
        <c:scaling>
          <c:orientation val="minMax"/>
        </c:scaling>
        <c:delete val="0"/>
        <c:axPos val="b"/>
        <c:majorGridlines/>
        <c:numFmt formatCode="General" sourceLinked="1"/>
        <c:majorTickMark val="out"/>
        <c:minorTickMark val="none"/>
        <c:tickLblPos val="nextTo"/>
        <c:crossAx val="39546368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rgbClr val="00B050"/>
            </a:solidFill>
          </c:spPr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Лист1!$A$2:$A$8</c:f>
              <c:strCache>
                <c:ptCount val="6"/>
                <c:pt idx="0">
                  <c:v>Качество сестрнского ухода</c:v>
                </c:pt>
                <c:pt idx="1">
                  <c:v>Качество работы среднего м/п</c:v>
                </c:pt>
                <c:pt idx="2">
                  <c:v>Качество работы младшего м/п</c:v>
                </c:pt>
                <c:pt idx="3">
                  <c:v>уровень информированности м.с.</c:v>
                </c:pt>
                <c:pt idx="4">
                  <c:v>уровень информированности п.</c:v>
                </c:pt>
                <c:pt idx="5">
                  <c:v>выявление факторов риска</c:v>
                </c:pt>
              </c:strCache>
            </c:strRef>
          </c:cat>
          <c:val>
            <c:numRef>
              <c:f>Лист1!$B$2:$B$8</c:f>
              <c:numCache>
                <c:formatCode>General</c:formatCode>
                <c:ptCount val="7"/>
                <c:pt idx="0">
                  <c:v>25</c:v>
                </c:pt>
                <c:pt idx="1">
                  <c:v>13</c:v>
                </c:pt>
                <c:pt idx="2">
                  <c:v>4</c:v>
                </c:pt>
                <c:pt idx="3">
                  <c:v>5</c:v>
                </c:pt>
                <c:pt idx="4">
                  <c:v>4</c:v>
                </c:pt>
                <c:pt idx="5">
                  <c:v>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9543296"/>
        <c:axId val="38570240"/>
      </c:barChart>
      <c:catAx>
        <c:axId val="39543296"/>
        <c:scaling>
          <c:orientation val="minMax"/>
        </c:scaling>
        <c:delete val="0"/>
        <c:axPos val="l"/>
        <c:majorTickMark val="out"/>
        <c:minorTickMark val="none"/>
        <c:tickLblPos val="nextTo"/>
        <c:crossAx val="38570240"/>
        <c:crosses val="autoZero"/>
        <c:auto val="1"/>
        <c:lblAlgn val="ctr"/>
        <c:lblOffset val="100"/>
        <c:noMultiLvlLbl val="0"/>
      </c:catAx>
      <c:valAx>
        <c:axId val="38570240"/>
        <c:scaling>
          <c:orientation val="minMax"/>
        </c:scaling>
        <c:delete val="0"/>
        <c:axPos val="b"/>
        <c:majorGridlines/>
        <c:numFmt formatCode="General" sourceLinked="1"/>
        <c:majorTickMark val="out"/>
        <c:minorTickMark val="none"/>
        <c:tickLblPos val="nextTo"/>
        <c:crossAx val="39543296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rgbClr val="00B050"/>
            </a:solidFill>
          </c:spPr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Лист1!$A$2:$A$6</c:f>
              <c:strCache>
                <c:ptCount val="5"/>
                <c:pt idx="0">
                  <c:v>Анализ документов</c:v>
                </c:pt>
                <c:pt idx="1">
                  <c:v>Опрос</c:v>
                </c:pt>
                <c:pt idx="2">
                  <c:v>Наблюдение</c:v>
                </c:pt>
                <c:pt idx="3">
                  <c:v>Эксперимент</c:v>
                </c:pt>
                <c:pt idx="4">
                  <c:v>Тест, интервью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13</c:v>
                </c:pt>
                <c:pt idx="1">
                  <c:v>16</c:v>
                </c:pt>
                <c:pt idx="2">
                  <c:v>10</c:v>
                </c:pt>
                <c:pt idx="3">
                  <c:v>2</c:v>
                </c:pt>
                <c:pt idx="4">
                  <c:v>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9544832"/>
        <c:axId val="38572544"/>
      </c:barChart>
      <c:catAx>
        <c:axId val="39544832"/>
        <c:scaling>
          <c:orientation val="minMax"/>
        </c:scaling>
        <c:delete val="0"/>
        <c:axPos val="l"/>
        <c:majorTickMark val="out"/>
        <c:minorTickMark val="none"/>
        <c:tickLblPos val="nextTo"/>
        <c:crossAx val="38572544"/>
        <c:crosses val="autoZero"/>
        <c:auto val="1"/>
        <c:lblAlgn val="ctr"/>
        <c:lblOffset val="100"/>
        <c:noMultiLvlLbl val="0"/>
      </c:catAx>
      <c:valAx>
        <c:axId val="38572544"/>
        <c:scaling>
          <c:orientation val="minMax"/>
        </c:scaling>
        <c:delete val="0"/>
        <c:axPos val="b"/>
        <c:majorGridlines/>
        <c:numFmt formatCode="General" sourceLinked="1"/>
        <c:majorTickMark val="out"/>
        <c:minorTickMark val="none"/>
        <c:tickLblPos val="nextTo"/>
        <c:crossAx val="39544832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B97720-A223-4A66-A2C1-980724B6455D}" type="datetimeFigureOut">
              <a:rPr lang="ru-RU" smtClean="0"/>
              <a:pPr/>
              <a:t>02.03.2017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C98368-6ACA-4075-A2D4-A723F1DF488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B97720-A223-4A66-A2C1-980724B6455D}" type="datetimeFigureOut">
              <a:rPr lang="ru-RU" smtClean="0"/>
              <a:pPr/>
              <a:t>02.03.2017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C98368-6ACA-4075-A2D4-A723F1DF488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B97720-A223-4A66-A2C1-980724B6455D}" type="datetimeFigureOut">
              <a:rPr lang="ru-RU" smtClean="0"/>
              <a:pPr/>
              <a:t>02.03.2017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C98368-6ACA-4075-A2D4-A723F1DF488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B97720-A223-4A66-A2C1-980724B6455D}" type="datetimeFigureOut">
              <a:rPr lang="ru-RU" smtClean="0"/>
              <a:pPr/>
              <a:t>02.03.2017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C98368-6ACA-4075-A2D4-A723F1DF488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B97720-A223-4A66-A2C1-980724B6455D}" type="datetimeFigureOut">
              <a:rPr lang="ru-RU" smtClean="0"/>
              <a:pPr/>
              <a:t>02.03.2017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C98368-6ACA-4075-A2D4-A723F1DF488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B97720-A223-4A66-A2C1-980724B6455D}" type="datetimeFigureOut">
              <a:rPr lang="ru-RU" smtClean="0"/>
              <a:pPr/>
              <a:t>02.03.2017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C98368-6ACA-4075-A2D4-A723F1DF488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B97720-A223-4A66-A2C1-980724B6455D}" type="datetimeFigureOut">
              <a:rPr lang="ru-RU" smtClean="0"/>
              <a:pPr/>
              <a:t>02.03.2017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C98368-6ACA-4075-A2D4-A723F1DF488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B97720-A223-4A66-A2C1-980724B6455D}" type="datetimeFigureOut">
              <a:rPr lang="ru-RU" smtClean="0"/>
              <a:pPr/>
              <a:t>02.03.2017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C98368-6ACA-4075-A2D4-A723F1DF488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B97720-A223-4A66-A2C1-980724B6455D}" type="datetimeFigureOut">
              <a:rPr lang="ru-RU" smtClean="0"/>
              <a:pPr/>
              <a:t>02.03.2017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C98368-6ACA-4075-A2D4-A723F1DF488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B97720-A223-4A66-A2C1-980724B6455D}" type="datetimeFigureOut">
              <a:rPr lang="ru-RU" smtClean="0"/>
              <a:pPr/>
              <a:t>02.03.2017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C98368-6ACA-4075-A2D4-A723F1DF488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B97720-A223-4A66-A2C1-980724B6455D}" type="datetimeFigureOut">
              <a:rPr lang="ru-RU" smtClean="0"/>
              <a:pPr/>
              <a:t>02.03.2017</a:t>
            </a:fld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3C98368-6ACA-4075-A2D4-A723F1DF488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63C98368-6ACA-4075-A2D4-A723F1DF488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2AB97720-A223-4A66-A2C1-980724B6455D}" type="datetimeFigureOut">
              <a:rPr lang="ru-RU" smtClean="0"/>
              <a:pPr/>
              <a:t>02.03.2017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b="1" dirty="0" smtClean="0">
                <a:latin typeface="+mn-lt"/>
              </a:rPr>
              <a:t>ИССЛЕДОВАНИЕ КАК  ОДНО ИЗ НАПРАВЛЕНИЙ ПРОФЕССИОНАЛЬНОЙ </a:t>
            </a:r>
            <a:r>
              <a:rPr lang="ru-RU" sz="3200" b="1" smtClean="0">
                <a:latin typeface="+mn-lt"/>
              </a:rPr>
              <a:t>ДЕЯТЕЛЬНОСТИ </a:t>
            </a:r>
            <a:r>
              <a:rPr lang="ru-RU" sz="3200" b="1" smtClean="0">
                <a:latin typeface="+mn-lt"/>
              </a:rPr>
              <a:t>РУКОВОДИТЕЛЕЙ </a:t>
            </a:r>
            <a:r>
              <a:rPr lang="ru-RU" sz="3200" b="1" dirty="0" smtClean="0">
                <a:latin typeface="+mn-lt"/>
              </a:rPr>
              <a:t>СЕСТРИНСКОЙ СЛУЖБЫ</a:t>
            </a:r>
            <a:endParaRPr lang="ru-RU" sz="3200" b="1" dirty="0">
              <a:latin typeface="+mn-lt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62500" lnSpcReduction="20000"/>
          </a:bodyPr>
          <a:lstStyle/>
          <a:p>
            <a:pPr algn="r"/>
            <a:r>
              <a:rPr lang="ru-RU" dirty="0" smtClean="0">
                <a:solidFill>
                  <a:schemeClr val="tx1"/>
                </a:solidFill>
              </a:rPr>
              <a:t>Хохлова Г.Н., заместитель директора </a:t>
            </a:r>
          </a:p>
          <a:p>
            <a:pPr algn="r"/>
            <a:r>
              <a:rPr lang="ru-RU" dirty="0" smtClean="0">
                <a:solidFill>
                  <a:schemeClr val="tx1"/>
                </a:solidFill>
              </a:rPr>
              <a:t>по учебной работе</a:t>
            </a:r>
          </a:p>
          <a:p>
            <a:pPr algn="r"/>
            <a:r>
              <a:rPr lang="ru-RU" dirty="0" smtClean="0">
                <a:solidFill>
                  <a:schemeClr val="tx1"/>
                </a:solidFill>
              </a:rPr>
              <a:t>ГООАУ ДПО «МОЦПКСЗ»</a:t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dirty="0" smtClean="0">
                <a:solidFill>
                  <a:schemeClr val="tx1"/>
                </a:solidFill>
              </a:rPr>
              <a:t>Горелова Л.К., старший методист </a:t>
            </a:r>
          </a:p>
          <a:p>
            <a:pPr algn="r"/>
            <a:r>
              <a:rPr lang="ru-RU" dirty="0" smtClean="0">
                <a:solidFill>
                  <a:schemeClr val="tx1"/>
                </a:solidFill>
              </a:rPr>
              <a:t>ГООАУ ДПО «МОЦПКСЗ»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1627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+mn-lt"/>
              </a:rPr>
              <a:t>Коммуникативные</a:t>
            </a:r>
            <a:endParaRPr lang="ru-RU" b="1" dirty="0">
              <a:latin typeface="+mn-lt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42528672"/>
              </p:ext>
            </p:extLst>
          </p:nvPr>
        </p:nvGraphicFramePr>
        <p:xfrm>
          <a:off x="457200" y="1600200"/>
          <a:ext cx="7620000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279977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+mn-lt"/>
              </a:rPr>
              <a:t>Участие в исследовательской деятельности</a:t>
            </a:r>
            <a:endParaRPr lang="ru-RU" b="1" dirty="0">
              <a:latin typeface="+mn-lt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69945541"/>
              </p:ext>
            </p:extLst>
          </p:nvPr>
        </p:nvGraphicFramePr>
        <p:xfrm>
          <a:off x="457200" y="1600200"/>
          <a:ext cx="7620000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475060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+mn-lt"/>
              </a:rPr>
              <a:t>Темы</a:t>
            </a:r>
            <a:endParaRPr lang="ru-RU" b="1" dirty="0"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800" dirty="0" smtClean="0"/>
              <a:t>Выявление уровня информированности пациентов о сахарном диабете.</a:t>
            </a:r>
          </a:p>
          <a:p>
            <a:r>
              <a:rPr lang="ru-RU" sz="2800" dirty="0" smtClean="0"/>
              <a:t>Удовлетворенность медицинским обслуживанием.</a:t>
            </a:r>
          </a:p>
          <a:p>
            <a:r>
              <a:rPr lang="ru-RU" sz="2800" dirty="0" smtClean="0"/>
              <a:t>Безопасная среда для медицинской сестры при санации трахеобронхиального дерева.</a:t>
            </a:r>
          </a:p>
          <a:p>
            <a:r>
              <a:rPr lang="ru-RU" sz="2800" dirty="0" smtClean="0"/>
              <a:t>Роль медсестры в профилактике распространения ВБИ в условиях психиатрического стационара.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625917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+mn-lt"/>
              </a:rPr>
              <a:t>Цели</a:t>
            </a:r>
            <a:endParaRPr lang="ru-RU" b="1" dirty="0">
              <a:latin typeface="+mn-lt"/>
            </a:endParaRP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68823902"/>
              </p:ext>
            </p:extLst>
          </p:nvPr>
        </p:nvGraphicFramePr>
        <p:xfrm>
          <a:off x="457200" y="1600200"/>
          <a:ext cx="7620000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073083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+mn-lt"/>
              </a:rPr>
              <a:t>Методы</a:t>
            </a:r>
            <a:endParaRPr lang="ru-RU" b="1" dirty="0">
              <a:latin typeface="+mn-lt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67499758"/>
              </p:ext>
            </p:extLst>
          </p:nvPr>
        </p:nvGraphicFramePr>
        <p:xfrm>
          <a:off x="457200" y="1600200"/>
          <a:ext cx="7620000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969179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+mn-lt"/>
              </a:rPr>
              <a:t>Итоги</a:t>
            </a:r>
            <a:endParaRPr lang="ru-RU" b="1" dirty="0">
              <a:latin typeface="+mn-lt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28492968"/>
              </p:ext>
            </p:extLst>
          </p:nvPr>
        </p:nvGraphicFramePr>
        <p:xfrm>
          <a:off x="457200" y="1600200"/>
          <a:ext cx="7620000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482464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+mn-lt"/>
              </a:rPr>
              <a:t>Внедрено в практику</a:t>
            </a:r>
            <a:endParaRPr lang="ru-RU" b="1" dirty="0">
              <a:latin typeface="+mn-lt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66679791"/>
              </p:ext>
            </p:extLst>
          </p:nvPr>
        </p:nvGraphicFramePr>
        <p:xfrm>
          <a:off x="457200" y="1600200"/>
          <a:ext cx="7620000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153794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+mn-lt"/>
              </a:rPr>
              <a:t>Причины</a:t>
            </a:r>
            <a:endParaRPr lang="ru-RU" b="1" dirty="0">
              <a:latin typeface="+mn-lt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149405"/>
              </p:ext>
            </p:extLst>
          </p:nvPr>
        </p:nvGraphicFramePr>
        <p:xfrm>
          <a:off x="457200" y="1600200"/>
          <a:ext cx="7620000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237660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88640"/>
            <a:ext cx="7620000" cy="1143000"/>
          </a:xfrm>
        </p:spPr>
        <p:txBody>
          <a:bodyPr/>
          <a:lstStyle/>
          <a:p>
            <a:r>
              <a:rPr lang="ru-RU" b="1" dirty="0" smtClean="0">
                <a:latin typeface="+mn-lt"/>
              </a:rPr>
              <a:t>Условия проведения</a:t>
            </a:r>
            <a:endParaRPr lang="ru-RU" b="1" dirty="0">
              <a:latin typeface="+mn-lt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73060095"/>
              </p:ext>
            </p:extLst>
          </p:nvPr>
        </p:nvGraphicFramePr>
        <p:xfrm>
          <a:off x="457200" y="1600200"/>
          <a:ext cx="7620000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550152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+mn-lt"/>
              </a:rPr>
              <a:t>Выводы</a:t>
            </a:r>
            <a:endParaRPr lang="ru-RU" b="1" dirty="0"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ru-RU" sz="2800" dirty="0" smtClean="0"/>
              <a:t>1.Главные и старшие медицинские  сестры  понимают важность и необходимость проведения исследований в сестринском деле и  владеют методологическими знаниями и умениями на достаточном уровне.</a:t>
            </a:r>
          </a:p>
          <a:p>
            <a:pPr>
              <a:buNone/>
            </a:pPr>
            <a:r>
              <a:rPr lang="ru-RU" sz="2800" dirty="0" smtClean="0"/>
              <a:t>2.На основе самоанализа выявлены затруднения при постановке проблемы и  гипотезы, выделения объекта и предмета исследования, определения целей и задач, а также при представлении результатов исследования, ведении дискуссии.</a:t>
            </a:r>
          </a:p>
          <a:p>
            <a:pPr>
              <a:buNone/>
            </a:pPr>
            <a:r>
              <a:rPr lang="ru-RU" sz="2800" dirty="0" smtClean="0"/>
              <a:t>3. Одним из объективных факторов, влияющих на успешное осуществление исследовательской деятельности, является  наличие достаточного количества  времени на ее проведение.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2800" b="1" dirty="0" smtClean="0"/>
              <a:t>ИССЛЕДОВАНИЕ</a:t>
            </a:r>
            <a:r>
              <a:rPr lang="ru-RU" sz="2800" dirty="0" smtClean="0"/>
              <a:t>  </a:t>
            </a:r>
            <a:r>
              <a:rPr lang="en-US" sz="2800" dirty="0" smtClean="0"/>
              <a:t>-</a:t>
            </a:r>
            <a:r>
              <a:rPr lang="ru-RU" sz="2800" dirty="0" smtClean="0"/>
              <a:t> получение новых знаний, информации и изучение определенных проблем на основе специальных методов, за которым следует ее обобщение. </a:t>
            </a:r>
          </a:p>
          <a:p>
            <a:pPr>
              <a:buNone/>
            </a:pPr>
            <a:r>
              <a:rPr lang="ru-RU" sz="2800" b="1" dirty="0" smtClean="0"/>
              <a:t>ИССЛЕДОВАТЕЛЬСКАЯ ДЕЯТЕЛЬНОСТЬ</a:t>
            </a:r>
            <a:r>
              <a:rPr lang="en-US" sz="2800" b="1" dirty="0" smtClean="0"/>
              <a:t> </a:t>
            </a:r>
            <a:r>
              <a:rPr lang="ru-RU" sz="2800" dirty="0" smtClean="0"/>
              <a:t>– творческий процесс совместной деятельности по поиску решения неизвестного, результатом которого является формирование мировоззрения. 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3504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+mn-lt"/>
              </a:rPr>
              <a:t>Предложения</a:t>
            </a:r>
            <a:endParaRPr lang="ru-RU" b="1" dirty="0"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sz="2400" dirty="0" smtClean="0"/>
              <a:t>1.ГООАУ ДПО «МОЦПКСЗ»  готов оказывать методическую помощь и планировать работу обучающих семинаров и практикумов </a:t>
            </a:r>
            <a:r>
              <a:rPr lang="en-US" sz="2400" dirty="0" smtClean="0"/>
              <a:t> </a:t>
            </a:r>
            <a:r>
              <a:rPr lang="ru-RU" sz="2400" dirty="0" smtClean="0"/>
              <a:t>по актуальным проблемам организации и проведения исследований. </a:t>
            </a:r>
          </a:p>
          <a:p>
            <a:pPr>
              <a:buNone/>
            </a:pPr>
            <a:r>
              <a:rPr lang="ru-RU" sz="2400" dirty="0" smtClean="0"/>
              <a:t>2.Руководителям сестринских служб медицинских организаций города и области необходимо продумать совместную работу по вопросам организации и проведения сестринских научно-практических конференций,  а также работу по обмену опытом проведения исследований в области сестринского дела.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114300" indent="0" algn="ctr">
              <a:buNone/>
            </a:pPr>
            <a:r>
              <a:rPr lang="ru-RU" sz="5400" b="1" dirty="0" smtClean="0"/>
              <a:t>Спасибо за внимание!</a:t>
            </a:r>
            <a:endParaRPr lang="ru-RU" sz="5400" b="1" dirty="0"/>
          </a:p>
        </p:txBody>
      </p:sp>
    </p:spTree>
    <p:extLst>
      <p:ext uri="{BB962C8B-B14F-4D97-AF65-F5344CB8AC3E}">
        <p14:creationId xmlns:p14="http://schemas.microsoft.com/office/powerpoint/2010/main" val="3840503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332656"/>
            <a:ext cx="7931224" cy="619268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 smtClean="0"/>
              <a:t>Цель: оценить способность и готовность специалистов к выполнению исследования в сестринском деле.</a:t>
            </a:r>
          </a:p>
          <a:p>
            <a:pPr marL="0" indent="0">
              <a:buNone/>
            </a:pPr>
            <a:endParaRPr lang="ru-RU" sz="2400" dirty="0" smtClean="0"/>
          </a:p>
          <a:p>
            <a:pPr marL="0" indent="0">
              <a:buNone/>
            </a:pPr>
            <a:r>
              <a:rPr lang="ru-RU" sz="2400" dirty="0" smtClean="0"/>
              <a:t>Задачи:</a:t>
            </a:r>
          </a:p>
          <a:p>
            <a:pPr>
              <a:buNone/>
            </a:pPr>
            <a:r>
              <a:rPr lang="ru-RU" sz="2400" dirty="0" smtClean="0"/>
              <a:t>1.Определить значение   исследования в профессиональной деятельности главных и старших медицинских сестер. </a:t>
            </a:r>
          </a:p>
          <a:p>
            <a:pPr>
              <a:buNone/>
            </a:pPr>
            <a:r>
              <a:rPr lang="ru-RU" sz="2400" dirty="0" smtClean="0"/>
              <a:t>2. Оценить уровень умений по проведению и представлению</a:t>
            </a:r>
            <a:r>
              <a:rPr lang="en-US" sz="2400" dirty="0" smtClean="0"/>
              <a:t> </a:t>
            </a:r>
            <a:r>
              <a:rPr lang="ru-RU" sz="2400" dirty="0" smtClean="0"/>
              <a:t>исследования на основе самоанализа.</a:t>
            </a:r>
          </a:p>
          <a:p>
            <a:pPr>
              <a:buNone/>
            </a:pPr>
            <a:r>
              <a:rPr lang="ru-RU" sz="2400" dirty="0" smtClean="0"/>
              <a:t>3. Проанализировать  опыт  проведения исследования в сестринском деле.</a:t>
            </a:r>
          </a:p>
          <a:p>
            <a:pPr>
              <a:buNone/>
            </a:pPr>
            <a:r>
              <a:rPr lang="ru-RU" sz="2400" dirty="0" smtClean="0"/>
              <a:t>4.Выявить  проблемы в исследовательской работе медицинских сестер-руководителей.</a:t>
            </a:r>
          </a:p>
          <a:p>
            <a:pPr>
              <a:buNone/>
            </a:pPr>
            <a:r>
              <a:rPr lang="ru-RU" sz="2400" dirty="0" smtClean="0"/>
              <a:t>5.Определить условия эффективной исследовательской деятельности.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4302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latin typeface="+mn-lt"/>
              </a:rPr>
              <a:t>Анализ качества анкет</a:t>
            </a:r>
            <a:endParaRPr lang="ru-RU" b="1" dirty="0">
              <a:latin typeface="+mn-lt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41752815"/>
              </p:ext>
            </p:extLst>
          </p:nvPr>
        </p:nvGraphicFramePr>
        <p:xfrm>
          <a:off x="457200" y="1600200"/>
          <a:ext cx="7620000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979421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+mn-lt"/>
              </a:rPr>
              <a:t>Участники</a:t>
            </a:r>
            <a:endParaRPr lang="ru-RU" b="1" dirty="0">
              <a:latin typeface="+mn-lt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9825220"/>
              </p:ext>
            </p:extLst>
          </p:nvPr>
        </p:nvGraphicFramePr>
        <p:xfrm>
          <a:off x="457200" y="1600200"/>
          <a:ext cx="7620000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397407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latin typeface="+mn-lt"/>
              </a:rPr>
              <a:t>И</a:t>
            </a:r>
            <a:r>
              <a:rPr lang="ru-RU" b="1" dirty="0" smtClean="0">
                <a:latin typeface="+mn-lt"/>
              </a:rPr>
              <a:t>сследования </a:t>
            </a:r>
            <a:r>
              <a:rPr lang="ru-RU" b="1" dirty="0">
                <a:latin typeface="+mn-lt"/>
              </a:rPr>
              <a:t>в сестринском деле 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69692074"/>
              </p:ext>
            </p:extLst>
          </p:nvPr>
        </p:nvGraphicFramePr>
        <p:xfrm>
          <a:off x="457200" y="1600200"/>
          <a:ext cx="7620000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810776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+mn-lt"/>
              </a:rPr>
              <a:t>Умения</a:t>
            </a:r>
            <a:endParaRPr lang="ru-RU" b="1" dirty="0"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3600" dirty="0" smtClean="0"/>
              <a:t>1.Информационные.</a:t>
            </a:r>
          </a:p>
          <a:p>
            <a:pPr marL="0" indent="0">
              <a:buNone/>
            </a:pPr>
            <a:r>
              <a:rPr lang="ru-RU" sz="3600" dirty="0" smtClean="0"/>
              <a:t>2.Коммуникативные. </a:t>
            </a:r>
          </a:p>
          <a:p>
            <a:pPr marL="0" indent="0">
              <a:buNone/>
            </a:pPr>
            <a:r>
              <a:rPr lang="ru-RU" sz="3600" dirty="0" smtClean="0"/>
              <a:t>3.Практические.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+mn-lt"/>
              </a:rPr>
              <a:t>Информационные</a:t>
            </a:r>
            <a:endParaRPr lang="ru-RU" b="1" dirty="0">
              <a:latin typeface="+mn-lt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66323988"/>
              </p:ext>
            </p:extLst>
          </p:nvPr>
        </p:nvGraphicFramePr>
        <p:xfrm>
          <a:off x="457200" y="1600200"/>
          <a:ext cx="7620000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+mn-lt"/>
              </a:rPr>
              <a:t>Практические</a:t>
            </a:r>
            <a:endParaRPr lang="ru-RU" b="1" dirty="0">
              <a:latin typeface="+mn-lt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63374477"/>
              </p:ext>
            </p:extLst>
          </p:nvPr>
        </p:nvGraphicFramePr>
        <p:xfrm>
          <a:off x="457200" y="1600200"/>
          <a:ext cx="7620000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седство">
  <a:themeElements>
    <a:clrScheme name="Соседство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Стандартная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оседство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3709</TotalTime>
  <Words>319</Words>
  <Application>Microsoft Office PowerPoint</Application>
  <PresentationFormat>Экран (4:3)</PresentationFormat>
  <Paragraphs>45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Соседство</vt:lpstr>
      <vt:lpstr>ИССЛЕДОВАНИЕ КАК  ОДНО ИЗ НАПРАВЛЕНИЙ ПРОФЕССИОНАЛЬНОЙ ДЕЯТЕЛЬНОСТИ РУКОВОДИТЕЛЕЙ СЕСТРИНСКОЙ СЛУЖБЫ</vt:lpstr>
      <vt:lpstr>Презентация PowerPoint</vt:lpstr>
      <vt:lpstr>Презентация PowerPoint</vt:lpstr>
      <vt:lpstr>Анализ качества анкет</vt:lpstr>
      <vt:lpstr>Участники</vt:lpstr>
      <vt:lpstr>Исследования в сестринском деле </vt:lpstr>
      <vt:lpstr>Умения</vt:lpstr>
      <vt:lpstr>Информационные</vt:lpstr>
      <vt:lpstr>Практические</vt:lpstr>
      <vt:lpstr>Коммуникативные</vt:lpstr>
      <vt:lpstr>Участие в исследовательской деятельности</vt:lpstr>
      <vt:lpstr>Темы</vt:lpstr>
      <vt:lpstr>Цели</vt:lpstr>
      <vt:lpstr>Методы</vt:lpstr>
      <vt:lpstr>Итоги</vt:lpstr>
      <vt:lpstr>Внедрено в практику</vt:lpstr>
      <vt:lpstr>Причины</vt:lpstr>
      <vt:lpstr>Условия проведения</vt:lpstr>
      <vt:lpstr>Выводы</vt:lpstr>
      <vt:lpstr>Предложения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ИССЛЕДОВАНИЕ КАК  ОДНО ИЗ НАПРАВЛЕНИЙ ПРОФЕССИОНАЛЬНОЙ ДЕЯТЕЛЬНОСТИ РУКОВОДИТЕЛЯ СЕСТРИНСКОЙ СЛУЖБЫ</dc:title>
  <dc:creator>User</dc:creator>
  <cp:lastModifiedBy>M-konf2завалишини в.н.</cp:lastModifiedBy>
  <cp:revision>42</cp:revision>
  <dcterms:created xsi:type="dcterms:W3CDTF">2016-12-29T06:17:25Z</dcterms:created>
  <dcterms:modified xsi:type="dcterms:W3CDTF">2017-03-02T06:41:13Z</dcterms:modified>
</cp:coreProperties>
</file>