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0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  <p:sldMasterId id="2147484044" r:id="rId2"/>
    <p:sldMasterId id="2147484045" r:id="rId3"/>
    <p:sldMasterId id="2147489186" r:id="rId4"/>
    <p:sldMasterId id="2147489215" r:id="rId5"/>
    <p:sldMasterId id="2147489403" r:id="rId6"/>
    <p:sldMasterId id="2147489415" r:id="rId7"/>
    <p:sldMasterId id="2147489428" r:id="rId8"/>
    <p:sldMasterId id="2147489441" r:id="rId9"/>
    <p:sldMasterId id="2147489454" r:id="rId10"/>
    <p:sldMasterId id="2147489467" r:id="rId11"/>
  </p:sldMasterIdLst>
  <p:notesMasterIdLst>
    <p:notesMasterId r:id="rId63"/>
  </p:notesMasterIdLst>
  <p:sldIdLst>
    <p:sldId id="467" r:id="rId12"/>
    <p:sldId id="468" r:id="rId13"/>
    <p:sldId id="469" r:id="rId14"/>
    <p:sldId id="471" r:id="rId15"/>
    <p:sldId id="472" r:id="rId16"/>
    <p:sldId id="473" r:id="rId17"/>
    <p:sldId id="475" r:id="rId18"/>
    <p:sldId id="415" r:id="rId19"/>
    <p:sldId id="443" r:id="rId20"/>
    <p:sldId id="414" r:id="rId21"/>
    <p:sldId id="455" r:id="rId22"/>
    <p:sldId id="458" r:id="rId23"/>
    <p:sldId id="463" r:id="rId24"/>
    <p:sldId id="464" r:id="rId25"/>
    <p:sldId id="457" r:id="rId26"/>
    <p:sldId id="390" r:id="rId27"/>
    <p:sldId id="263" r:id="rId28"/>
    <p:sldId id="444" r:id="rId29"/>
    <p:sldId id="423" r:id="rId30"/>
    <p:sldId id="398" r:id="rId31"/>
    <p:sldId id="416" r:id="rId32"/>
    <p:sldId id="476" r:id="rId33"/>
    <p:sldId id="399" r:id="rId34"/>
    <p:sldId id="407" r:id="rId35"/>
    <p:sldId id="408" r:id="rId36"/>
    <p:sldId id="441" r:id="rId37"/>
    <p:sldId id="403" r:id="rId38"/>
    <p:sldId id="431" r:id="rId39"/>
    <p:sldId id="405" r:id="rId40"/>
    <p:sldId id="406" r:id="rId41"/>
    <p:sldId id="434" r:id="rId42"/>
    <p:sldId id="428" r:id="rId43"/>
    <p:sldId id="437" r:id="rId44"/>
    <p:sldId id="438" r:id="rId45"/>
    <p:sldId id="429" r:id="rId46"/>
    <p:sldId id="430" r:id="rId47"/>
    <p:sldId id="401" r:id="rId48"/>
    <p:sldId id="276" r:id="rId49"/>
    <p:sldId id="436" r:id="rId50"/>
    <p:sldId id="290" r:id="rId51"/>
    <p:sldId id="452" r:id="rId52"/>
    <p:sldId id="288" r:id="rId53"/>
    <p:sldId id="291" r:id="rId54"/>
    <p:sldId id="292" r:id="rId55"/>
    <p:sldId id="358" r:id="rId56"/>
    <p:sldId id="376" r:id="rId57"/>
    <p:sldId id="341" r:id="rId58"/>
    <p:sldId id="439" r:id="rId59"/>
    <p:sldId id="479" r:id="rId60"/>
    <p:sldId id="477" r:id="rId61"/>
    <p:sldId id="478" r:id="rId62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лег Евстигнеев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66FF99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34559" autoAdjust="0"/>
    <p:restoredTop sz="73094" autoAdjust="0"/>
  </p:normalViewPr>
  <p:slideViewPr>
    <p:cSldViewPr>
      <p:cViewPr varScale="1">
        <p:scale>
          <a:sx n="74" d="100"/>
          <a:sy n="74" d="100"/>
        </p:scale>
        <p:origin x="-186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77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1" d="50"/>
        <a:sy n="21" d="5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61" Type="http://schemas.openxmlformats.org/officeDocument/2006/relationships/slide" Target="slides/slide5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commentAuthors" Target="commentAuthor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theme" Target="theme/theme1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8509DC-245C-4A2B-B317-67EB80D6EBD4}" type="doc">
      <dgm:prSet loTypeId="urn:microsoft.com/office/officeart/2005/8/layout/hList9" loCatId="list" qsTypeId="urn:microsoft.com/office/officeart/2005/8/quickstyle/3d3" qsCatId="3D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C903A1B1-A2CF-480E-A03F-52609506E2D3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/>
            <a:t>ЭНТЕРОСГЕЛЬ (</a:t>
          </a:r>
          <a:r>
            <a:rPr lang="en-US" sz="1600" b="1" dirty="0" smtClean="0"/>
            <a:t>n = </a:t>
          </a:r>
          <a:r>
            <a:rPr lang="ru-RU" sz="1600" b="1" dirty="0" smtClean="0"/>
            <a:t>73)</a:t>
          </a:r>
          <a:endParaRPr lang="ru-RU" sz="1600" b="1" dirty="0"/>
        </a:p>
      </dgm:t>
    </dgm:pt>
    <dgm:pt modelId="{1ADFAF48-03B2-4FBA-A8ED-36F182C65E3B}" type="parTrans" cxnId="{BB2DCD64-C1F7-4F8B-B2A8-7A0CBBE0BD26}">
      <dgm:prSet/>
      <dgm:spPr/>
      <dgm:t>
        <a:bodyPr/>
        <a:lstStyle/>
        <a:p>
          <a:endParaRPr lang="ru-RU"/>
        </a:p>
      </dgm:t>
    </dgm:pt>
    <dgm:pt modelId="{4DEE7988-E55A-4B89-B609-ED7A863C1B92}" type="sibTrans" cxnId="{BB2DCD64-C1F7-4F8B-B2A8-7A0CBBE0BD26}">
      <dgm:prSet/>
      <dgm:spPr/>
      <dgm:t>
        <a:bodyPr/>
        <a:lstStyle/>
        <a:p>
          <a:endParaRPr lang="ru-RU"/>
        </a:p>
      </dgm:t>
    </dgm:pt>
    <dgm:pt modelId="{020B12F1-0F0E-4882-B6B7-1548D2A6A9B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Стандартная терапия +</a:t>
          </a:r>
          <a:r>
            <a:rPr lang="ru-RU" dirty="0" smtClean="0"/>
            <a:t> </a:t>
          </a:r>
          <a:r>
            <a:rPr lang="ru-RU" dirty="0" smtClean="0">
              <a:solidFill>
                <a:schemeClr val="tx1"/>
              </a:solidFill>
            </a:rPr>
            <a:t>ЭНТЕРОСГЕЛЬ</a:t>
          </a:r>
          <a:endParaRPr lang="ru-RU" dirty="0">
            <a:solidFill>
              <a:schemeClr val="tx1"/>
            </a:solidFill>
          </a:endParaRPr>
        </a:p>
      </dgm:t>
    </dgm:pt>
    <dgm:pt modelId="{6B2439B8-8921-4F6F-9760-EE002A78B1EB}" type="parTrans" cxnId="{EC25A90C-5A2C-428F-9020-DA467896683B}">
      <dgm:prSet/>
      <dgm:spPr/>
      <dgm:t>
        <a:bodyPr/>
        <a:lstStyle/>
        <a:p>
          <a:endParaRPr lang="ru-RU"/>
        </a:p>
      </dgm:t>
    </dgm:pt>
    <dgm:pt modelId="{A2BF1BCA-BC20-4FBC-9CC2-E042104DCD82}" type="sibTrans" cxnId="{EC25A90C-5A2C-428F-9020-DA467896683B}">
      <dgm:prSet/>
      <dgm:spPr/>
      <dgm:t>
        <a:bodyPr/>
        <a:lstStyle/>
        <a:p>
          <a:endParaRPr lang="ru-RU"/>
        </a:p>
      </dgm:t>
    </dgm:pt>
    <dgm:pt modelId="{8C1C2495-3C22-4352-A760-8D1C1F3B879D}">
      <dgm:prSet phldrT="[Текст]" custT="1"/>
      <dgm:spPr>
        <a:solidFill>
          <a:srgbClr val="FF7C80"/>
        </a:solidFill>
      </dgm:spPr>
      <dgm:t>
        <a:bodyPr/>
        <a:lstStyle/>
        <a:p>
          <a:r>
            <a:rPr lang="ru-RU" sz="2400" b="1" dirty="0" smtClean="0"/>
            <a:t>Контроль </a:t>
          </a:r>
          <a:endParaRPr lang="en-US" sz="2400" b="1" dirty="0" smtClean="0"/>
        </a:p>
        <a:p>
          <a:r>
            <a:rPr lang="ru-RU" sz="2400" b="1" dirty="0" smtClean="0"/>
            <a:t>(</a:t>
          </a:r>
          <a:r>
            <a:rPr lang="en-US" sz="2400" b="1" dirty="0" smtClean="0"/>
            <a:t>n = </a:t>
          </a:r>
          <a:r>
            <a:rPr lang="ru-RU" sz="2400" b="1" dirty="0" smtClean="0"/>
            <a:t>47</a:t>
          </a:r>
          <a:r>
            <a:rPr lang="en-US" sz="2400" b="1" dirty="0" smtClean="0"/>
            <a:t>)</a:t>
          </a:r>
          <a:endParaRPr lang="ru-RU" sz="2400" b="1" dirty="0"/>
        </a:p>
      </dgm:t>
    </dgm:pt>
    <dgm:pt modelId="{5DD70347-7002-42F4-84C4-653FBEFDAC4F}" type="parTrans" cxnId="{0F7FDB09-CEED-4341-9C98-8C234D4E1791}">
      <dgm:prSet/>
      <dgm:spPr/>
      <dgm:t>
        <a:bodyPr/>
        <a:lstStyle/>
        <a:p>
          <a:endParaRPr lang="ru-RU"/>
        </a:p>
      </dgm:t>
    </dgm:pt>
    <dgm:pt modelId="{839347CC-E022-4762-9F89-A7B817008032}" type="sibTrans" cxnId="{0F7FDB09-CEED-4341-9C98-8C234D4E1791}">
      <dgm:prSet/>
      <dgm:spPr/>
      <dgm:t>
        <a:bodyPr/>
        <a:lstStyle/>
        <a:p>
          <a:endParaRPr lang="ru-RU"/>
        </a:p>
      </dgm:t>
    </dgm:pt>
    <dgm:pt modelId="{A3518EAF-98F5-44B8-8DE8-F79AB43C8ECB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Стандартная терапия</a:t>
          </a:r>
          <a:endParaRPr lang="ru-RU" dirty="0">
            <a:solidFill>
              <a:schemeClr val="tx1"/>
            </a:solidFill>
          </a:endParaRPr>
        </a:p>
      </dgm:t>
    </dgm:pt>
    <dgm:pt modelId="{7CDDBA13-A701-4F33-A107-A93F1D4B62FF}" type="parTrans" cxnId="{A32D2BDB-6F41-48E5-B6D3-3C80EB4DE994}">
      <dgm:prSet/>
      <dgm:spPr/>
      <dgm:t>
        <a:bodyPr/>
        <a:lstStyle/>
        <a:p>
          <a:endParaRPr lang="ru-RU"/>
        </a:p>
      </dgm:t>
    </dgm:pt>
    <dgm:pt modelId="{30A1DFF9-EA54-44A8-A733-F8A802D97F7D}" type="sibTrans" cxnId="{A32D2BDB-6F41-48E5-B6D3-3C80EB4DE994}">
      <dgm:prSet/>
      <dgm:spPr/>
      <dgm:t>
        <a:bodyPr/>
        <a:lstStyle/>
        <a:p>
          <a:endParaRPr lang="ru-RU"/>
        </a:p>
      </dgm:t>
    </dgm:pt>
    <dgm:pt modelId="{7B4B9F7A-9ED6-4D15-9F63-8BD25B661094}" type="pres">
      <dgm:prSet presAssocID="{6B8509DC-245C-4A2B-B317-67EB80D6EBD4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DA737DF-9DA2-40E7-AD65-1527B845BA77}" type="pres">
      <dgm:prSet presAssocID="{C903A1B1-A2CF-480E-A03F-52609506E2D3}" presName="posSpace" presStyleCnt="0"/>
      <dgm:spPr/>
    </dgm:pt>
    <dgm:pt modelId="{0E8A06C8-C895-4BFD-99AF-0E212B9F52AA}" type="pres">
      <dgm:prSet presAssocID="{C903A1B1-A2CF-480E-A03F-52609506E2D3}" presName="vertFlow" presStyleCnt="0"/>
      <dgm:spPr/>
    </dgm:pt>
    <dgm:pt modelId="{D40F9A52-B6C4-4FF8-B8A0-EA3F89B3204E}" type="pres">
      <dgm:prSet presAssocID="{C903A1B1-A2CF-480E-A03F-52609506E2D3}" presName="topSpace" presStyleCnt="0"/>
      <dgm:spPr/>
    </dgm:pt>
    <dgm:pt modelId="{8BAE6E19-383A-426A-BAD2-B4E9D8A72B95}" type="pres">
      <dgm:prSet presAssocID="{C903A1B1-A2CF-480E-A03F-52609506E2D3}" presName="firstComp" presStyleCnt="0"/>
      <dgm:spPr/>
    </dgm:pt>
    <dgm:pt modelId="{2F29FD31-B7E4-4DBF-BC3E-6912D678887C}" type="pres">
      <dgm:prSet presAssocID="{C903A1B1-A2CF-480E-A03F-52609506E2D3}" presName="firstChild" presStyleLbl="bgAccFollowNode1" presStyleIdx="0" presStyleCnt="2" custLinFactNeighborX="9631" custLinFactNeighborY="-25575"/>
      <dgm:spPr/>
      <dgm:t>
        <a:bodyPr/>
        <a:lstStyle/>
        <a:p>
          <a:endParaRPr lang="ru-RU"/>
        </a:p>
      </dgm:t>
    </dgm:pt>
    <dgm:pt modelId="{13A3B34E-8777-41DC-8C90-59E5659D54C1}" type="pres">
      <dgm:prSet presAssocID="{C903A1B1-A2CF-480E-A03F-52609506E2D3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6621D-F4E3-444A-AEDA-D4B1AFD43D92}" type="pres">
      <dgm:prSet presAssocID="{C903A1B1-A2CF-480E-A03F-52609506E2D3}" presName="negSpace" presStyleCnt="0"/>
      <dgm:spPr/>
    </dgm:pt>
    <dgm:pt modelId="{B56E379E-B12B-4805-A7C9-657E5D85842A}" type="pres">
      <dgm:prSet presAssocID="{C903A1B1-A2CF-480E-A03F-52609506E2D3}" presName="circle" presStyleLbl="node1" presStyleIdx="0" presStyleCnt="2" custScaleX="121974" custScaleY="121782" custLinFactNeighborX="2545" custLinFactNeighborY="-56976"/>
      <dgm:spPr/>
      <dgm:t>
        <a:bodyPr/>
        <a:lstStyle/>
        <a:p>
          <a:endParaRPr lang="ru-RU"/>
        </a:p>
      </dgm:t>
    </dgm:pt>
    <dgm:pt modelId="{8659889A-0501-40D9-B4BB-7AD943AAE29C}" type="pres">
      <dgm:prSet presAssocID="{4DEE7988-E55A-4B89-B609-ED7A863C1B92}" presName="transSpace" presStyleCnt="0"/>
      <dgm:spPr/>
    </dgm:pt>
    <dgm:pt modelId="{3B6023AC-C411-40CB-81BE-EB46144705CC}" type="pres">
      <dgm:prSet presAssocID="{8C1C2495-3C22-4352-A760-8D1C1F3B879D}" presName="posSpace" presStyleCnt="0"/>
      <dgm:spPr/>
    </dgm:pt>
    <dgm:pt modelId="{4C724D52-AD6E-4FBC-93BE-B2E2B2047D05}" type="pres">
      <dgm:prSet presAssocID="{8C1C2495-3C22-4352-A760-8D1C1F3B879D}" presName="vertFlow" presStyleCnt="0"/>
      <dgm:spPr/>
    </dgm:pt>
    <dgm:pt modelId="{72E13856-3C07-47C8-B3DC-253D28FFBAE0}" type="pres">
      <dgm:prSet presAssocID="{8C1C2495-3C22-4352-A760-8D1C1F3B879D}" presName="topSpace" presStyleCnt="0"/>
      <dgm:spPr/>
    </dgm:pt>
    <dgm:pt modelId="{72AA5090-E420-4EE7-AE77-0A5A1BC98A41}" type="pres">
      <dgm:prSet presAssocID="{8C1C2495-3C22-4352-A760-8D1C1F3B879D}" presName="firstComp" presStyleCnt="0"/>
      <dgm:spPr/>
    </dgm:pt>
    <dgm:pt modelId="{5E4DAC7A-106A-4E4C-9266-4AADF20470D6}" type="pres">
      <dgm:prSet presAssocID="{8C1C2495-3C22-4352-A760-8D1C1F3B879D}" presName="firstChild" presStyleLbl="bgAccFollowNode1" presStyleIdx="1" presStyleCnt="2" custLinFactNeighborX="-762" custLinFactNeighborY="-33810"/>
      <dgm:spPr/>
      <dgm:t>
        <a:bodyPr/>
        <a:lstStyle/>
        <a:p>
          <a:endParaRPr lang="ru-RU"/>
        </a:p>
      </dgm:t>
    </dgm:pt>
    <dgm:pt modelId="{7BAC7061-A521-4247-8936-9CF210472D44}" type="pres">
      <dgm:prSet presAssocID="{8C1C2495-3C22-4352-A760-8D1C1F3B879D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5824BF-74A9-4DD5-A4E6-3FAE9D7A6189}" type="pres">
      <dgm:prSet presAssocID="{8C1C2495-3C22-4352-A760-8D1C1F3B879D}" presName="negSpace" presStyleCnt="0"/>
      <dgm:spPr/>
    </dgm:pt>
    <dgm:pt modelId="{05B53AE3-79B1-4877-B83E-3B5E86A7E189}" type="pres">
      <dgm:prSet presAssocID="{8C1C2495-3C22-4352-A760-8D1C1F3B879D}" presName="circle" presStyleLbl="node1" presStyleIdx="1" presStyleCnt="2" custScaleX="125464" custScaleY="118089" custLinFactNeighborX="-5543" custLinFactNeighborY="-58293"/>
      <dgm:spPr/>
      <dgm:t>
        <a:bodyPr/>
        <a:lstStyle/>
        <a:p>
          <a:endParaRPr lang="ru-RU"/>
        </a:p>
      </dgm:t>
    </dgm:pt>
  </dgm:ptLst>
  <dgm:cxnLst>
    <dgm:cxn modelId="{0F7FDB09-CEED-4341-9C98-8C234D4E1791}" srcId="{6B8509DC-245C-4A2B-B317-67EB80D6EBD4}" destId="{8C1C2495-3C22-4352-A760-8D1C1F3B879D}" srcOrd="1" destOrd="0" parTransId="{5DD70347-7002-42F4-84C4-653FBEFDAC4F}" sibTransId="{839347CC-E022-4762-9F89-A7B817008032}"/>
    <dgm:cxn modelId="{06E10B4B-7786-464D-97C6-845734457AEF}" type="presOf" srcId="{020B12F1-0F0E-4882-B6B7-1548D2A6A9BC}" destId="{2F29FD31-B7E4-4DBF-BC3E-6912D678887C}" srcOrd="0" destOrd="0" presId="urn:microsoft.com/office/officeart/2005/8/layout/hList9"/>
    <dgm:cxn modelId="{BB2DCD64-C1F7-4F8B-B2A8-7A0CBBE0BD26}" srcId="{6B8509DC-245C-4A2B-B317-67EB80D6EBD4}" destId="{C903A1B1-A2CF-480E-A03F-52609506E2D3}" srcOrd="0" destOrd="0" parTransId="{1ADFAF48-03B2-4FBA-A8ED-36F182C65E3B}" sibTransId="{4DEE7988-E55A-4B89-B609-ED7A863C1B92}"/>
    <dgm:cxn modelId="{1694D81E-AF41-4C77-98B6-404AACF65148}" type="presOf" srcId="{C903A1B1-A2CF-480E-A03F-52609506E2D3}" destId="{B56E379E-B12B-4805-A7C9-657E5D85842A}" srcOrd="0" destOrd="0" presId="urn:microsoft.com/office/officeart/2005/8/layout/hList9"/>
    <dgm:cxn modelId="{6B84241C-EF95-4E4C-88AD-47EECFC5D423}" type="presOf" srcId="{020B12F1-0F0E-4882-B6B7-1548D2A6A9BC}" destId="{13A3B34E-8777-41DC-8C90-59E5659D54C1}" srcOrd="1" destOrd="0" presId="urn:microsoft.com/office/officeart/2005/8/layout/hList9"/>
    <dgm:cxn modelId="{323FD4FA-F697-41EB-AE97-3A378010D82E}" type="presOf" srcId="{A3518EAF-98F5-44B8-8DE8-F79AB43C8ECB}" destId="{7BAC7061-A521-4247-8936-9CF210472D44}" srcOrd="1" destOrd="0" presId="urn:microsoft.com/office/officeart/2005/8/layout/hList9"/>
    <dgm:cxn modelId="{9F7547A3-4285-4ED8-BDE9-82955F72353C}" type="presOf" srcId="{6B8509DC-245C-4A2B-B317-67EB80D6EBD4}" destId="{7B4B9F7A-9ED6-4D15-9F63-8BD25B661094}" srcOrd="0" destOrd="0" presId="urn:microsoft.com/office/officeart/2005/8/layout/hList9"/>
    <dgm:cxn modelId="{D35461CD-23F5-4B30-B541-D5F7F25977CB}" type="presOf" srcId="{8C1C2495-3C22-4352-A760-8D1C1F3B879D}" destId="{05B53AE3-79B1-4877-B83E-3B5E86A7E189}" srcOrd="0" destOrd="0" presId="urn:microsoft.com/office/officeart/2005/8/layout/hList9"/>
    <dgm:cxn modelId="{EC25A90C-5A2C-428F-9020-DA467896683B}" srcId="{C903A1B1-A2CF-480E-A03F-52609506E2D3}" destId="{020B12F1-0F0E-4882-B6B7-1548D2A6A9BC}" srcOrd="0" destOrd="0" parTransId="{6B2439B8-8921-4F6F-9760-EE002A78B1EB}" sibTransId="{A2BF1BCA-BC20-4FBC-9CC2-E042104DCD82}"/>
    <dgm:cxn modelId="{807EA473-6FA9-461D-BF9B-35FB6EBB3C2D}" type="presOf" srcId="{A3518EAF-98F5-44B8-8DE8-F79AB43C8ECB}" destId="{5E4DAC7A-106A-4E4C-9266-4AADF20470D6}" srcOrd="0" destOrd="0" presId="urn:microsoft.com/office/officeart/2005/8/layout/hList9"/>
    <dgm:cxn modelId="{A32D2BDB-6F41-48E5-B6D3-3C80EB4DE994}" srcId="{8C1C2495-3C22-4352-A760-8D1C1F3B879D}" destId="{A3518EAF-98F5-44B8-8DE8-F79AB43C8ECB}" srcOrd="0" destOrd="0" parTransId="{7CDDBA13-A701-4F33-A107-A93F1D4B62FF}" sibTransId="{30A1DFF9-EA54-44A8-A733-F8A802D97F7D}"/>
    <dgm:cxn modelId="{BBD61477-B6C8-49F2-AA3B-0C329D32F8D9}" type="presParOf" srcId="{7B4B9F7A-9ED6-4D15-9F63-8BD25B661094}" destId="{DDA737DF-9DA2-40E7-AD65-1527B845BA77}" srcOrd="0" destOrd="0" presId="urn:microsoft.com/office/officeart/2005/8/layout/hList9"/>
    <dgm:cxn modelId="{D6F385A8-E292-49DE-B92D-1338ACB73976}" type="presParOf" srcId="{7B4B9F7A-9ED6-4D15-9F63-8BD25B661094}" destId="{0E8A06C8-C895-4BFD-99AF-0E212B9F52AA}" srcOrd="1" destOrd="0" presId="urn:microsoft.com/office/officeart/2005/8/layout/hList9"/>
    <dgm:cxn modelId="{CBFCD9FA-D09C-4A6C-98FE-E65CCE0B7771}" type="presParOf" srcId="{0E8A06C8-C895-4BFD-99AF-0E212B9F52AA}" destId="{D40F9A52-B6C4-4FF8-B8A0-EA3F89B3204E}" srcOrd="0" destOrd="0" presId="urn:microsoft.com/office/officeart/2005/8/layout/hList9"/>
    <dgm:cxn modelId="{D816EECB-B22B-410E-AF36-5945997ABCAB}" type="presParOf" srcId="{0E8A06C8-C895-4BFD-99AF-0E212B9F52AA}" destId="{8BAE6E19-383A-426A-BAD2-B4E9D8A72B95}" srcOrd="1" destOrd="0" presId="urn:microsoft.com/office/officeart/2005/8/layout/hList9"/>
    <dgm:cxn modelId="{83261DC4-06FD-4CC4-8735-F0006034FC65}" type="presParOf" srcId="{8BAE6E19-383A-426A-BAD2-B4E9D8A72B95}" destId="{2F29FD31-B7E4-4DBF-BC3E-6912D678887C}" srcOrd="0" destOrd="0" presId="urn:microsoft.com/office/officeart/2005/8/layout/hList9"/>
    <dgm:cxn modelId="{578BADC9-D821-440F-9647-6BA926D52C4B}" type="presParOf" srcId="{8BAE6E19-383A-426A-BAD2-B4E9D8A72B95}" destId="{13A3B34E-8777-41DC-8C90-59E5659D54C1}" srcOrd="1" destOrd="0" presId="urn:microsoft.com/office/officeart/2005/8/layout/hList9"/>
    <dgm:cxn modelId="{77F1556E-63BB-4C77-B027-E42119C214E7}" type="presParOf" srcId="{7B4B9F7A-9ED6-4D15-9F63-8BD25B661094}" destId="{0996621D-F4E3-444A-AEDA-D4B1AFD43D92}" srcOrd="2" destOrd="0" presId="urn:microsoft.com/office/officeart/2005/8/layout/hList9"/>
    <dgm:cxn modelId="{E2AAD28C-8081-403D-8905-43C8CDA7B313}" type="presParOf" srcId="{7B4B9F7A-9ED6-4D15-9F63-8BD25B661094}" destId="{B56E379E-B12B-4805-A7C9-657E5D85842A}" srcOrd="3" destOrd="0" presId="urn:microsoft.com/office/officeart/2005/8/layout/hList9"/>
    <dgm:cxn modelId="{11523E24-A190-43C1-A1F9-EC1966C38D2D}" type="presParOf" srcId="{7B4B9F7A-9ED6-4D15-9F63-8BD25B661094}" destId="{8659889A-0501-40D9-B4BB-7AD943AAE29C}" srcOrd="4" destOrd="0" presId="urn:microsoft.com/office/officeart/2005/8/layout/hList9"/>
    <dgm:cxn modelId="{2056CF32-61E2-4AF4-BC6A-7406298B8981}" type="presParOf" srcId="{7B4B9F7A-9ED6-4D15-9F63-8BD25B661094}" destId="{3B6023AC-C411-40CB-81BE-EB46144705CC}" srcOrd="5" destOrd="0" presId="urn:microsoft.com/office/officeart/2005/8/layout/hList9"/>
    <dgm:cxn modelId="{867A332E-4A87-4FDD-814B-6CBC52250594}" type="presParOf" srcId="{7B4B9F7A-9ED6-4D15-9F63-8BD25B661094}" destId="{4C724D52-AD6E-4FBC-93BE-B2E2B2047D05}" srcOrd="6" destOrd="0" presId="urn:microsoft.com/office/officeart/2005/8/layout/hList9"/>
    <dgm:cxn modelId="{399CB497-9AF1-4F1D-B8F3-DD6D887B8190}" type="presParOf" srcId="{4C724D52-AD6E-4FBC-93BE-B2E2B2047D05}" destId="{72E13856-3C07-47C8-B3DC-253D28FFBAE0}" srcOrd="0" destOrd="0" presId="urn:microsoft.com/office/officeart/2005/8/layout/hList9"/>
    <dgm:cxn modelId="{D11EF3EC-CD49-495B-82EA-9219DBBC71CB}" type="presParOf" srcId="{4C724D52-AD6E-4FBC-93BE-B2E2B2047D05}" destId="{72AA5090-E420-4EE7-AE77-0A5A1BC98A41}" srcOrd="1" destOrd="0" presId="urn:microsoft.com/office/officeart/2005/8/layout/hList9"/>
    <dgm:cxn modelId="{87DDE264-4082-49F1-A2F1-1282928AE63F}" type="presParOf" srcId="{72AA5090-E420-4EE7-AE77-0A5A1BC98A41}" destId="{5E4DAC7A-106A-4E4C-9266-4AADF20470D6}" srcOrd="0" destOrd="0" presId="urn:microsoft.com/office/officeart/2005/8/layout/hList9"/>
    <dgm:cxn modelId="{0E843F90-766F-4436-8A5E-CFE216BC1B3D}" type="presParOf" srcId="{72AA5090-E420-4EE7-AE77-0A5A1BC98A41}" destId="{7BAC7061-A521-4247-8936-9CF210472D44}" srcOrd="1" destOrd="0" presId="urn:microsoft.com/office/officeart/2005/8/layout/hList9"/>
    <dgm:cxn modelId="{FCD78831-00E7-47F9-B6A7-5CDD6AB57F6E}" type="presParOf" srcId="{7B4B9F7A-9ED6-4D15-9F63-8BD25B661094}" destId="{305824BF-74A9-4DD5-A4E6-3FAE9D7A6189}" srcOrd="7" destOrd="0" presId="urn:microsoft.com/office/officeart/2005/8/layout/hList9"/>
    <dgm:cxn modelId="{09F2F7F0-BC8F-4516-A924-17B929F75992}" type="presParOf" srcId="{7B4B9F7A-9ED6-4D15-9F63-8BD25B661094}" destId="{05B53AE3-79B1-4877-B83E-3B5E86A7E189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CAC4DA-9363-4214-9C78-90B417DAD8A9}" type="doc">
      <dgm:prSet loTypeId="urn:microsoft.com/office/officeart/2005/8/layout/radial4" loCatId="relationship" qsTypeId="urn:microsoft.com/office/officeart/2005/8/quickstyle/3d3" qsCatId="3D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F5F2479C-82F1-4DE3-82AC-25BFCC011B1D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/>
            <a:t>Повышение ЭФФЕКТА терапии</a:t>
          </a:r>
          <a:endParaRPr lang="ru-RU" sz="1600" b="1" dirty="0"/>
        </a:p>
      </dgm:t>
    </dgm:pt>
    <dgm:pt modelId="{0EC8F69E-5021-4C0C-8987-1D4ABBC52128}" type="parTrans" cxnId="{471C30F2-861C-46B9-9CB0-32EF295BB554}">
      <dgm:prSet/>
      <dgm:spPr/>
      <dgm:t>
        <a:bodyPr/>
        <a:lstStyle/>
        <a:p>
          <a:endParaRPr lang="ru-RU"/>
        </a:p>
      </dgm:t>
    </dgm:pt>
    <dgm:pt modelId="{4E930A40-E0C1-4B16-98A8-15D0B5D2C68F}" type="sibTrans" cxnId="{471C30F2-861C-46B9-9CB0-32EF295BB554}">
      <dgm:prSet/>
      <dgm:spPr/>
      <dgm:t>
        <a:bodyPr/>
        <a:lstStyle/>
        <a:p>
          <a:endParaRPr lang="ru-RU"/>
        </a:p>
      </dgm:t>
    </dgm:pt>
    <dgm:pt modelId="{4779B61B-601B-49CA-AFFF-4B951BE71476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b="1" dirty="0" smtClean="0"/>
            <a:t>Конвенциональная</a:t>
          </a:r>
          <a:r>
            <a:rPr lang="ru-RU" sz="2000" b="1" dirty="0" smtClean="0"/>
            <a:t>  терапия</a:t>
          </a:r>
          <a:endParaRPr lang="ru-RU" sz="2000" b="1" dirty="0"/>
        </a:p>
      </dgm:t>
    </dgm:pt>
    <dgm:pt modelId="{5DF10E9C-2462-47A7-81B4-7230A90B7EF6}" type="parTrans" cxnId="{1FE4FF2E-B513-4A00-B8FD-0D1AEA9C1DC4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30D909E-81C3-4F6A-B25A-F666D554CF85}" type="sibTrans" cxnId="{1FE4FF2E-B513-4A00-B8FD-0D1AEA9C1DC4}">
      <dgm:prSet/>
      <dgm:spPr/>
      <dgm:t>
        <a:bodyPr/>
        <a:lstStyle/>
        <a:p>
          <a:endParaRPr lang="ru-RU"/>
        </a:p>
      </dgm:t>
    </dgm:pt>
    <dgm:pt modelId="{CB648780-62EA-4A4E-9C50-F0F8BBC03362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/>
            <a:t>ЭНТЕРОСГЕЛЬ</a:t>
          </a:r>
          <a:endParaRPr lang="ru-RU" sz="2000" b="1" dirty="0"/>
        </a:p>
      </dgm:t>
    </dgm:pt>
    <dgm:pt modelId="{13773A14-05E0-4173-AE78-CF0E3E0E1CB2}" type="parTrans" cxnId="{1B929FD3-A387-4306-A6E3-1C42236BB53B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40E90B51-8BE7-4583-8E46-7D8620904CBF}" type="sibTrans" cxnId="{1B929FD3-A387-4306-A6E3-1C42236BB53B}">
      <dgm:prSet/>
      <dgm:spPr/>
      <dgm:t>
        <a:bodyPr/>
        <a:lstStyle/>
        <a:p>
          <a:endParaRPr lang="ru-RU"/>
        </a:p>
      </dgm:t>
    </dgm:pt>
    <dgm:pt modelId="{6AA23C84-A3FB-4C11-915A-8A6934E3F7B5}" type="pres">
      <dgm:prSet presAssocID="{9CCAC4DA-9363-4214-9C78-90B417DAD8A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AD4BE9-BDA6-48F1-B17D-8574AAE17DEF}" type="pres">
      <dgm:prSet presAssocID="{F5F2479C-82F1-4DE3-82AC-25BFCC011B1D}" presName="centerShape" presStyleLbl="node0" presStyleIdx="0" presStyleCnt="1" custScaleX="106075" custScaleY="135949" custLinFactNeighborX="2202" custLinFactNeighborY="874"/>
      <dgm:spPr/>
      <dgm:t>
        <a:bodyPr/>
        <a:lstStyle/>
        <a:p>
          <a:endParaRPr lang="ru-RU"/>
        </a:p>
      </dgm:t>
    </dgm:pt>
    <dgm:pt modelId="{8DAAA914-1916-4730-8C5B-F1AD6D5AB793}" type="pres">
      <dgm:prSet presAssocID="{5DF10E9C-2462-47A7-81B4-7230A90B7EF6}" presName="parTrans" presStyleLbl="bgSibTrans2D1" presStyleIdx="0" presStyleCnt="2"/>
      <dgm:spPr/>
      <dgm:t>
        <a:bodyPr/>
        <a:lstStyle/>
        <a:p>
          <a:endParaRPr lang="ru-RU"/>
        </a:p>
      </dgm:t>
    </dgm:pt>
    <dgm:pt modelId="{6C975BD1-576D-4DA6-869B-B23D0A397780}" type="pres">
      <dgm:prSet presAssocID="{4779B61B-601B-49CA-AFFF-4B951BE71476}" presName="node" presStyleLbl="node1" presStyleIdx="0" presStyleCnt="2" custScaleX="118892" custScaleY="82200" custRadScaleRad="72935" custRadScaleInc="-269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FE3F89-21C9-4989-B1F7-BA2C2C195E9D}" type="pres">
      <dgm:prSet presAssocID="{13773A14-05E0-4173-AE78-CF0E3E0E1CB2}" presName="parTrans" presStyleLbl="bgSibTrans2D1" presStyleIdx="1" presStyleCnt="2"/>
      <dgm:spPr/>
      <dgm:t>
        <a:bodyPr/>
        <a:lstStyle/>
        <a:p>
          <a:endParaRPr lang="ru-RU"/>
        </a:p>
      </dgm:t>
    </dgm:pt>
    <dgm:pt modelId="{F220A177-B6BD-49C3-9CBD-365E558C196E}" type="pres">
      <dgm:prSet presAssocID="{CB648780-62EA-4A4E-9C50-F0F8BBC03362}" presName="node" presStyleLbl="node1" presStyleIdx="1" presStyleCnt="2" custScaleX="123178" custScaleY="79865" custRadScaleRad="91579" custRadScaleInc="268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E7C31F-7593-4C6F-9287-A5640EF5D948}" type="presOf" srcId="{13773A14-05E0-4173-AE78-CF0E3E0E1CB2}" destId="{68FE3F89-21C9-4989-B1F7-BA2C2C195E9D}" srcOrd="0" destOrd="0" presId="urn:microsoft.com/office/officeart/2005/8/layout/radial4"/>
    <dgm:cxn modelId="{471C30F2-861C-46B9-9CB0-32EF295BB554}" srcId="{9CCAC4DA-9363-4214-9C78-90B417DAD8A9}" destId="{F5F2479C-82F1-4DE3-82AC-25BFCC011B1D}" srcOrd="0" destOrd="0" parTransId="{0EC8F69E-5021-4C0C-8987-1D4ABBC52128}" sibTransId="{4E930A40-E0C1-4B16-98A8-15D0B5D2C68F}"/>
    <dgm:cxn modelId="{9ABB6CF3-D026-4135-8F41-5B5F73C95F15}" type="presOf" srcId="{CB648780-62EA-4A4E-9C50-F0F8BBC03362}" destId="{F220A177-B6BD-49C3-9CBD-365E558C196E}" srcOrd="0" destOrd="0" presId="urn:microsoft.com/office/officeart/2005/8/layout/radial4"/>
    <dgm:cxn modelId="{1B929FD3-A387-4306-A6E3-1C42236BB53B}" srcId="{F5F2479C-82F1-4DE3-82AC-25BFCC011B1D}" destId="{CB648780-62EA-4A4E-9C50-F0F8BBC03362}" srcOrd="1" destOrd="0" parTransId="{13773A14-05E0-4173-AE78-CF0E3E0E1CB2}" sibTransId="{40E90B51-8BE7-4583-8E46-7D8620904CBF}"/>
    <dgm:cxn modelId="{F7A667A9-3B03-41E3-B40D-7C1533F65864}" type="presOf" srcId="{4779B61B-601B-49CA-AFFF-4B951BE71476}" destId="{6C975BD1-576D-4DA6-869B-B23D0A397780}" srcOrd="0" destOrd="0" presId="urn:microsoft.com/office/officeart/2005/8/layout/radial4"/>
    <dgm:cxn modelId="{1FE4FF2E-B513-4A00-B8FD-0D1AEA9C1DC4}" srcId="{F5F2479C-82F1-4DE3-82AC-25BFCC011B1D}" destId="{4779B61B-601B-49CA-AFFF-4B951BE71476}" srcOrd="0" destOrd="0" parTransId="{5DF10E9C-2462-47A7-81B4-7230A90B7EF6}" sibTransId="{C30D909E-81C3-4F6A-B25A-F666D554CF85}"/>
    <dgm:cxn modelId="{641E6F39-0BF8-40BD-9B6A-5AB98A547B3C}" type="presOf" srcId="{5DF10E9C-2462-47A7-81B4-7230A90B7EF6}" destId="{8DAAA914-1916-4730-8C5B-F1AD6D5AB793}" srcOrd="0" destOrd="0" presId="urn:microsoft.com/office/officeart/2005/8/layout/radial4"/>
    <dgm:cxn modelId="{7B54A007-CA79-48AB-BE2D-7962004FD80A}" type="presOf" srcId="{9CCAC4DA-9363-4214-9C78-90B417DAD8A9}" destId="{6AA23C84-A3FB-4C11-915A-8A6934E3F7B5}" srcOrd="0" destOrd="0" presId="urn:microsoft.com/office/officeart/2005/8/layout/radial4"/>
    <dgm:cxn modelId="{0A0E0DB3-D4FA-4CA9-91D0-828124D0BC3B}" type="presOf" srcId="{F5F2479C-82F1-4DE3-82AC-25BFCC011B1D}" destId="{BBAD4BE9-BDA6-48F1-B17D-8574AAE17DEF}" srcOrd="0" destOrd="0" presId="urn:microsoft.com/office/officeart/2005/8/layout/radial4"/>
    <dgm:cxn modelId="{8DB1DBF4-E669-4B46-8F81-B69868F1BA59}" type="presParOf" srcId="{6AA23C84-A3FB-4C11-915A-8A6934E3F7B5}" destId="{BBAD4BE9-BDA6-48F1-B17D-8574AAE17DEF}" srcOrd="0" destOrd="0" presId="urn:microsoft.com/office/officeart/2005/8/layout/radial4"/>
    <dgm:cxn modelId="{AE12C2CA-7352-4BAF-AAF5-0DF955776444}" type="presParOf" srcId="{6AA23C84-A3FB-4C11-915A-8A6934E3F7B5}" destId="{8DAAA914-1916-4730-8C5B-F1AD6D5AB793}" srcOrd="1" destOrd="0" presId="urn:microsoft.com/office/officeart/2005/8/layout/radial4"/>
    <dgm:cxn modelId="{819462A8-47FA-4D29-B1D8-AF629FFCF252}" type="presParOf" srcId="{6AA23C84-A3FB-4C11-915A-8A6934E3F7B5}" destId="{6C975BD1-576D-4DA6-869B-B23D0A397780}" srcOrd="2" destOrd="0" presId="urn:microsoft.com/office/officeart/2005/8/layout/radial4"/>
    <dgm:cxn modelId="{2565BB89-8F22-4B68-85DD-EC0D6E541C51}" type="presParOf" srcId="{6AA23C84-A3FB-4C11-915A-8A6934E3F7B5}" destId="{68FE3F89-21C9-4989-B1F7-BA2C2C195E9D}" srcOrd="3" destOrd="0" presId="urn:microsoft.com/office/officeart/2005/8/layout/radial4"/>
    <dgm:cxn modelId="{4D174140-7C82-4A8A-96C5-74D7BA997DE6}" type="presParOf" srcId="{6AA23C84-A3FB-4C11-915A-8A6934E3F7B5}" destId="{F220A177-B6BD-49C3-9CBD-365E558C196E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29FD31-B7E4-4DBF-BC3E-6912D678887C}">
      <dsp:nvSpPr>
        <dsp:cNvPr id="0" name=""/>
        <dsp:cNvSpPr/>
      </dsp:nvSpPr>
      <dsp:spPr>
        <a:xfrm>
          <a:off x="1656180" y="1656187"/>
          <a:ext cx="2621980" cy="17488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4912" rIns="184912" bIns="184912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Стандартная терапия +</a:t>
          </a:r>
          <a:r>
            <a:rPr lang="ru-RU" sz="2600" kern="1200" dirty="0" smtClean="0"/>
            <a:t> </a:t>
          </a:r>
          <a:r>
            <a:rPr lang="ru-RU" sz="2600" kern="1200" dirty="0" smtClean="0">
              <a:solidFill>
                <a:schemeClr val="tx1"/>
              </a:solidFill>
            </a:rPr>
            <a:t>ЭНТЕРОСГЕЛЬ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2075697" y="1656187"/>
        <a:ext cx="2202463" cy="1748861"/>
      </dsp:txXfrm>
    </dsp:sp>
    <dsp:sp modelId="{B56E379E-B12B-4805-A7C9-657E5D85842A}">
      <dsp:nvSpPr>
        <dsp:cNvPr id="0" name=""/>
        <dsp:cNvSpPr/>
      </dsp:nvSpPr>
      <dsp:spPr>
        <a:xfrm>
          <a:off x="71996" y="408330"/>
          <a:ext cx="2132089" cy="2128733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chemeClr val="accent1">
              <a:hueOff val="0"/>
              <a:satOff val="0"/>
              <a:lumOff val="0"/>
              <a:alphaOff val="0"/>
              <a:alpha val="3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ЭНТЕРОСГЕЛЬ (</a:t>
          </a:r>
          <a:r>
            <a:rPr lang="en-US" sz="1600" b="1" kern="1200" dirty="0" smtClean="0"/>
            <a:t>n = </a:t>
          </a:r>
          <a:r>
            <a:rPr lang="ru-RU" sz="1600" b="1" kern="1200" dirty="0" smtClean="0"/>
            <a:t>73)</a:t>
          </a:r>
          <a:endParaRPr lang="ru-RU" sz="1600" b="1" kern="1200" dirty="0"/>
        </a:p>
      </dsp:txBody>
      <dsp:txXfrm>
        <a:off x="384233" y="720076"/>
        <a:ext cx="1507615" cy="1505241"/>
      </dsp:txXfrm>
    </dsp:sp>
    <dsp:sp modelId="{5E4DAC7A-106A-4E4C-9266-4AADF20470D6}">
      <dsp:nvSpPr>
        <dsp:cNvPr id="0" name=""/>
        <dsp:cNvSpPr/>
      </dsp:nvSpPr>
      <dsp:spPr>
        <a:xfrm>
          <a:off x="6137748" y="1512168"/>
          <a:ext cx="2621980" cy="17488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4912" rIns="184912" bIns="184912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Стандартная терапия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6557265" y="1512168"/>
        <a:ext cx="2202463" cy="1748861"/>
      </dsp:txXfrm>
    </dsp:sp>
    <dsp:sp modelId="{05B53AE3-79B1-4877-B83E-3B5E86A7E189}">
      <dsp:nvSpPr>
        <dsp:cNvPr id="0" name=""/>
        <dsp:cNvSpPr/>
      </dsp:nvSpPr>
      <dsp:spPr>
        <a:xfrm>
          <a:off x="4536488" y="385309"/>
          <a:ext cx="2193094" cy="2064180"/>
        </a:xfrm>
        <a:prstGeom prst="ellipse">
          <a:avLst/>
        </a:prstGeom>
        <a:solidFill>
          <a:srgbClr val="FF7C80"/>
        </a:solidFill>
        <a:ln>
          <a:noFill/>
        </a:ln>
        <a:effectLst>
          <a:outerShdw blurRad="40000" dist="23000" dir="5400000" rotWithShape="0">
            <a:schemeClr val="accent1">
              <a:hueOff val="0"/>
              <a:satOff val="0"/>
              <a:lumOff val="0"/>
              <a:alphaOff val="0"/>
              <a:alpha val="3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Контроль </a:t>
          </a:r>
          <a:endParaRPr lang="en-US" sz="2400" b="1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(</a:t>
          </a:r>
          <a:r>
            <a:rPr lang="en-US" sz="2400" b="1" kern="1200" dirty="0" smtClean="0"/>
            <a:t>n = </a:t>
          </a:r>
          <a:r>
            <a:rPr lang="ru-RU" sz="2400" b="1" kern="1200" dirty="0" smtClean="0"/>
            <a:t>47</a:t>
          </a:r>
          <a:r>
            <a:rPr lang="en-US" sz="2400" b="1" kern="1200" dirty="0" smtClean="0"/>
            <a:t>)</a:t>
          </a:r>
          <a:endParaRPr lang="ru-RU" sz="2400" b="1" kern="1200" dirty="0"/>
        </a:p>
      </dsp:txBody>
      <dsp:txXfrm>
        <a:off x="4857659" y="687601"/>
        <a:ext cx="1550752" cy="14595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AD4BE9-BDA6-48F1-B17D-8574AAE17DEF}">
      <dsp:nvSpPr>
        <dsp:cNvPr id="0" name=""/>
        <dsp:cNvSpPr/>
      </dsp:nvSpPr>
      <dsp:spPr>
        <a:xfrm>
          <a:off x="2016229" y="852077"/>
          <a:ext cx="1938617" cy="2484591"/>
        </a:xfrm>
        <a:prstGeom prst="ellipse">
          <a:avLst/>
        </a:prstGeom>
        <a:gradFill rotWithShape="1">
          <a:gsLst>
            <a:gs pos="0">
              <a:schemeClr val="accent1">
                <a:tint val="98000"/>
                <a:shade val="25000"/>
                <a:satMod val="250000"/>
              </a:schemeClr>
            </a:gs>
            <a:gs pos="68000">
              <a:schemeClr val="accent1">
                <a:tint val="86000"/>
                <a:satMod val="115000"/>
              </a:schemeClr>
            </a:gs>
            <a:gs pos="100000">
              <a:schemeClr val="accent1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Повышение ЭФФЕКТА терапии</a:t>
          </a:r>
          <a:endParaRPr lang="ru-RU" sz="1600" b="1" kern="1200" dirty="0"/>
        </a:p>
      </dsp:txBody>
      <dsp:txXfrm>
        <a:off x="2300133" y="1215937"/>
        <a:ext cx="1370809" cy="1756871"/>
      </dsp:txXfrm>
    </dsp:sp>
    <dsp:sp modelId="{8DAAA914-1916-4730-8C5B-F1AD6D5AB793}">
      <dsp:nvSpPr>
        <dsp:cNvPr id="0" name=""/>
        <dsp:cNvSpPr/>
      </dsp:nvSpPr>
      <dsp:spPr>
        <a:xfrm rot="11486136">
          <a:off x="1095272" y="1541674"/>
          <a:ext cx="890833" cy="520863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tint val="98000"/>
                <a:shade val="25000"/>
                <a:satMod val="250000"/>
              </a:schemeClr>
            </a:gs>
            <a:gs pos="68000">
              <a:schemeClr val="accent1">
                <a:tint val="86000"/>
                <a:satMod val="115000"/>
              </a:schemeClr>
            </a:gs>
            <a:gs pos="100000">
              <a:schemeClr val="accent1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6C975BD1-576D-4DA6-869B-B23D0A397780}">
      <dsp:nvSpPr>
        <dsp:cNvPr id="0" name=""/>
        <dsp:cNvSpPr/>
      </dsp:nvSpPr>
      <dsp:spPr>
        <a:xfrm>
          <a:off x="72006" y="1142929"/>
          <a:ext cx="2064216" cy="114173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98000"/>
                <a:shade val="25000"/>
                <a:satMod val="250000"/>
              </a:schemeClr>
            </a:gs>
            <a:gs pos="68000">
              <a:schemeClr val="accent1">
                <a:tint val="86000"/>
                <a:satMod val="115000"/>
              </a:schemeClr>
            </a:gs>
            <a:gs pos="100000">
              <a:schemeClr val="accent1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Конвенциональная</a:t>
          </a:r>
          <a:r>
            <a:rPr lang="ru-RU" sz="2000" b="1" kern="1200" dirty="0" smtClean="0"/>
            <a:t>  терапия</a:t>
          </a:r>
          <a:endParaRPr lang="ru-RU" sz="2000" b="1" kern="1200" dirty="0"/>
        </a:p>
      </dsp:txBody>
      <dsp:txXfrm>
        <a:off x="105446" y="1176369"/>
        <a:ext cx="1997336" cy="1074852"/>
      </dsp:txXfrm>
    </dsp:sp>
    <dsp:sp modelId="{68FE3F89-21C9-4989-B1F7-BA2C2C195E9D}">
      <dsp:nvSpPr>
        <dsp:cNvPr id="0" name=""/>
        <dsp:cNvSpPr/>
      </dsp:nvSpPr>
      <dsp:spPr>
        <a:xfrm rot="20775688">
          <a:off x="3977337" y="1476658"/>
          <a:ext cx="939133" cy="520863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tint val="98000"/>
                <a:shade val="25000"/>
                <a:satMod val="250000"/>
              </a:schemeClr>
            </a:gs>
            <a:gs pos="68000">
              <a:schemeClr val="accent1">
                <a:tint val="86000"/>
                <a:satMod val="115000"/>
              </a:schemeClr>
            </a:gs>
            <a:gs pos="100000">
              <a:schemeClr val="accent1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F220A177-B6BD-49C3-9CBD-365E558C196E}">
      <dsp:nvSpPr>
        <dsp:cNvPr id="0" name=""/>
        <dsp:cNvSpPr/>
      </dsp:nvSpPr>
      <dsp:spPr>
        <a:xfrm>
          <a:off x="3833720" y="1070921"/>
          <a:ext cx="2138630" cy="11093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98000"/>
                <a:shade val="25000"/>
                <a:satMod val="250000"/>
              </a:schemeClr>
            </a:gs>
            <a:gs pos="68000">
              <a:schemeClr val="accent1">
                <a:tint val="86000"/>
                <a:satMod val="115000"/>
              </a:schemeClr>
            </a:gs>
            <a:gs pos="100000">
              <a:schemeClr val="accent1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ЭНТЕРОСГЕЛЬ</a:t>
          </a:r>
          <a:endParaRPr lang="ru-RU" sz="2000" b="1" kern="1200" dirty="0"/>
        </a:p>
      </dsp:txBody>
      <dsp:txXfrm>
        <a:off x="3866210" y="1103411"/>
        <a:ext cx="2073650" cy="1044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96240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27" name="Дата 2"/>
          <p:cNvSpPr>
            <a:spLocks noGrp="1"/>
          </p:cNvSpPr>
          <p:nvPr>
            <p:ph type="dt" idx="1"/>
          </p:nvPr>
        </p:nvSpPr>
        <p:spPr bwMode="auto">
          <a:xfrm>
            <a:off x="5180013" y="0"/>
            <a:ext cx="396240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68E72AA-A7E3-4267-A5A4-976ADDD2CDB6}" type="datetimeFigureOut">
              <a:rPr lang="ru-RU"/>
              <a:pPr>
                <a:defRPr/>
              </a:pPr>
              <a:t>01.03.2017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03430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6513513"/>
            <a:ext cx="3962400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31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5180013" y="6513513"/>
            <a:ext cx="3962400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5AB74C3-88F2-4612-8D7A-910DFB666A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3538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khovanoff\Desktop\%25D0%259F%25D1%2583%25D0%25BB%25D1%258C%25D0%25BC%25D0%25BE%25D0%25BD%25D0%25BE%25D0%25BB%25D0%25BE%25D0%25B3%25D0%25B8%25D1%258F,%20%25D0%25A1%25D0%259F%25D0%25B1,%202015\&#1069;&#1085;&#1090;&#1077;&#1088;&#1086;&#1089;&#1075;&#1077;&#1083;&#1100;%20&#1074;%20&#1090;&#1077;&#1088;&#1072;&#1087;&#1080;&#1080;%20&#1086;&#1089;&#1090;&#1088;&#1086;&#1081;%20&#1087;&#1085;&#1077;&#1074;&#1084;&#1086;&#1085;&#1080;&#1080;%20&#1080;%20&#1073;&#1088;&#1086;&#1085;&#1093;&#1080;&#1072;&#1083;&#1100;&#1085;&#1086;&#1081;%20&#1072;&#1089;&#1090;&#1084;&#1099;%20%20%20&#1054;&#1089;&#1090;&#1072;&#1085;&#1086;&#1074;&#1080;&#1084;%20&#1090;&#1091;&#1073;&#1077;&#1088;&#1082;&#1091;&#1083;&#1077;&#1079;!!!_files\&#1069;&#1085;&#1090;&#1077;&#1088;&#1086;&#1089;&#1075;&#1077;&#1083;&#1100;%20&#1074;%20&#1090;&#1077;&#1088;&#1072;&#1087;&#1080;&#1080;%20&#1086;&#1089;&#1090;&#1088;&#1086;&#1081;%20&#1087;&#1085;&#1077;&#1074;&#1084;&#1086;&#1085;&#1080;&#1080;%20&#1080;%20&#1073;&#1088;&#1086;&#1085;&#1093;&#1080;&#1072;&#1083;&#1100;&#1085;&#1086;&#1081;%20&#1072;&#1089;&#1090;&#1084;&#1099;%20%20%20&#1054;&#1089;&#1090;&#1072;&#1085;&#1086;&#1074;&#1080;&#1084;%20&#1090;&#1091;&#1073;&#1077;&#1088;&#1082;&#1091;&#1083;&#1077;&#1079;!!!.html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tb.org.ua/pub/materialy-konferencij/enterosgel-v-terapii-ostroj-pnevmonii-i-bronxialnoj-astmy.html" TargetMode="External"/><Relationship Id="rId4" Type="http://schemas.openxmlformats.org/officeDocument/2006/relationships/hyperlink" Target="http://tb.org.ua/category/pub/materialy-konferencij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vikent.ru/enc/4480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3" Type="http://schemas.openxmlformats.org/officeDocument/2006/relationships/hyperlink" Target="http://immunitet.ru/netcat_files/File/avtoreferat_yakovlev.htm" TargetMode="External"/><Relationship Id="rId18" Type="http://schemas.openxmlformats.org/officeDocument/2006/relationships/hyperlink" Target="http://immunitet.ru/netcat_files/File/anih_avtoref.htm" TargetMode="External"/><Relationship Id="rId26" Type="http://schemas.openxmlformats.org/officeDocument/2006/relationships/hyperlink" Target="http://immunitet.ru/netcat_files/File/bifbak_et_agr.htm" TargetMode="External"/><Relationship Id="rId39" Type="http://schemas.openxmlformats.org/officeDocument/2006/relationships/hyperlink" Target="http://immunitet.ru/netcat_files/File/hir-meshkov2006.htm" TargetMode="External"/><Relationship Id="rId21" Type="http://schemas.openxmlformats.org/officeDocument/2006/relationships/hyperlink" Target="http://immunitet.ru/netcat_files/File/et_v_krovi.htm" TargetMode="External"/><Relationship Id="rId34" Type="http://schemas.openxmlformats.org/officeDocument/2006/relationships/hyperlink" Target="http://immunitet.ru/netcat_files/File/et_ag_gin.htm" TargetMode="External"/><Relationship Id="rId42" Type="http://schemas.openxmlformats.org/officeDocument/2006/relationships/hyperlink" Target="http://immunitet.ru/netcat_files/File/vichegurov_kich_etn_iric_2.htm" TargetMode="External"/><Relationship Id="rId47" Type="http://schemas.openxmlformats.org/officeDocument/2006/relationships/hyperlink" Target="http://immunitet.ru/netcat_files/File/esorb_et_ag.htm" TargetMode="External"/><Relationship Id="rId50" Type="http://schemas.openxmlformats.org/officeDocument/2006/relationships/hyperlink" Target="http://immunitet.ru/netcat_files/File/intestinal_endotoxin_in_regulation_of_hemostasis_activity.htm" TargetMode="External"/><Relationship Id="rId55" Type="http://schemas.openxmlformats.org/officeDocument/2006/relationships/hyperlink" Target="http://www.immunitet.ru/netcat_files/File/73.doc" TargetMode="External"/><Relationship Id="rId63" Type="http://schemas.openxmlformats.org/officeDocument/2006/relationships/hyperlink" Target="http://www.immunitet.ru/netcat_files/File/81.pdf" TargetMode="External"/><Relationship Id="rId7" Type="http://schemas.openxmlformats.org/officeDocument/2006/relationships/hyperlink" Target="http://immunitet.ru/netcat_files/File/poch_ned.htm" TargetMode="External"/><Relationship Id="rId2" Type="http://schemas.openxmlformats.org/officeDocument/2006/relationships/slide" Target="../slides/slide15.xml"/><Relationship Id="rId16" Type="http://schemas.openxmlformats.org/officeDocument/2006/relationships/hyperlink" Target="http://immunitet.ru/netcat_files/File/et_ag_ito.htm" TargetMode="External"/><Relationship Id="rId29" Type="http://schemas.openxmlformats.org/officeDocument/2006/relationships/hyperlink" Target="http://immunitet.ru/netcat_files/File/fiz_chel_oparina2004.htm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immunitet.ru/netcat_files/File/ord_etsh.htm" TargetMode="External"/><Relationship Id="rId11" Type="http://schemas.openxmlformats.org/officeDocument/2006/relationships/hyperlink" Target="http://immunitet.ru/netcat_files/File/makrofagi_pat_leg.htm" TargetMode="External"/><Relationship Id="rId24" Type="http://schemas.openxmlformats.org/officeDocument/2006/relationships/hyperlink" Target="http://immunitet.ru/netcat_files/File/fiziologiya_cheloveka.htm" TargetMode="External"/><Relationship Id="rId32" Type="http://schemas.openxmlformats.org/officeDocument/2006/relationships/hyperlink" Target="http://immunitet.ru/netcat_files/File/kish_lipp_sir.htm" TargetMode="External"/><Relationship Id="rId37" Type="http://schemas.openxmlformats.org/officeDocument/2006/relationships/hyperlink" Target="http://immunitet.ru/netcat_files/File/urologiya2006_meshkov.htm" TargetMode="External"/><Relationship Id="rId40" Type="http://schemas.openxmlformats.org/officeDocument/2006/relationships/hyperlink" Target="http://immunitet.ru/netcat_files/File/et_agr_iridocikl.htm" TargetMode="External"/><Relationship Id="rId45" Type="http://schemas.openxmlformats.org/officeDocument/2006/relationships/hyperlink" Target="http://immunitet.ru/netcat_files/File/etiologi_et_aggres5.pdf" TargetMode="External"/><Relationship Id="rId53" Type="http://schemas.openxmlformats.org/officeDocument/2006/relationships/hyperlink" Target="http://www.immunitet.ru/netcat_files/File/intestinal_endotoxin_diabet_eng.pdf" TargetMode="External"/><Relationship Id="rId58" Type="http://schemas.openxmlformats.org/officeDocument/2006/relationships/hyperlink" Target="http://www.immunitet.ru/netcat_files/File/76.pdf" TargetMode="External"/><Relationship Id="rId66" Type="http://schemas.openxmlformats.org/officeDocument/2006/relationships/hyperlink" Target="http://www.immunitet.ru/netcat_files/File/84.pdf" TargetMode="External"/><Relationship Id="rId5" Type="http://schemas.openxmlformats.org/officeDocument/2006/relationships/hyperlink" Target="http://immunitet.ru/netcat_files/File/kish_flora_kaz_t5.htm" TargetMode="External"/><Relationship Id="rId15" Type="http://schemas.openxmlformats.org/officeDocument/2006/relationships/hyperlink" Target="http://immunitet.ru/netcat_files/File/aet_inf_miok.htm" TargetMode="External"/><Relationship Id="rId23" Type="http://schemas.openxmlformats.org/officeDocument/2006/relationships/hyperlink" Target="http://immunitet.ru/netcat_files/File/et_agressiya.htm" TargetMode="External"/><Relationship Id="rId28" Type="http://schemas.openxmlformats.org/officeDocument/2006/relationships/hyperlink" Target="http://immunitet.ru/netcat_files/File/vrogdenn_immunitet.htm" TargetMode="External"/><Relationship Id="rId36" Type="http://schemas.openxmlformats.org/officeDocument/2006/relationships/hyperlink" Target="http://immunitet.ru/netcat_files/File/inc_titers2.pdf" TargetMode="External"/><Relationship Id="rId49" Type="http://schemas.openxmlformats.org/officeDocument/2006/relationships/hyperlink" Target="http://immunitet.ru/netcat_files/File/aet_gen_bespl.htm" TargetMode="External"/><Relationship Id="rId57" Type="http://schemas.openxmlformats.org/officeDocument/2006/relationships/hyperlink" Target="http://www.immunitet.ru/netcat_files/File/75.pdf" TargetMode="External"/><Relationship Id="rId61" Type="http://schemas.openxmlformats.org/officeDocument/2006/relationships/hyperlink" Target="http://www.immunitet.ru/netcat_files/File/79.pdf" TargetMode="External"/><Relationship Id="rId10" Type="http://schemas.openxmlformats.org/officeDocument/2006/relationships/hyperlink" Target="http://immunitet.ru/netcat_files/File/et_sist_krovi.htm" TargetMode="External"/><Relationship Id="rId19" Type="http://schemas.openxmlformats.org/officeDocument/2006/relationships/hyperlink" Target="http://immunitet.ru/netcat_files/File/antifosfolip_sindrom.htm" TargetMode="External"/><Relationship Id="rId31" Type="http://schemas.openxmlformats.org/officeDocument/2006/relationships/hyperlink" Target="http://immunitet.ru/netcat_files/File/patfiz_exp_teor_meshkov2005.htm" TargetMode="External"/><Relationship Id="rId44" Type="http://schemas.openxmlformats.org/officeDocument/2006/relationships/hyperlink" Target="http://immunitet.ru/netcat_files/File/et_aggres4.pdf" TargetMode="External"/><Relationship Id="rId52" Type="http://schemas.openxmlformats.org/officeDocument/2006/relationships/hyperlink" Target="http://www.immunitet.ru/netcat_files/File/intestinal_endotoxin_diabet_rus.pdf" TargetMode="External"/><Relationship Id="rId60" Type="http://schemas.openxmlformats.org/officeDocument/2006/relationships/hyperlink" Target="http://www.immunitet.ru/netcat_files/File/78.pdf" TargetMode="External"/><Relationship Id="rId65" Type="http://schemas.openxmlformats.org/officeDocument/2006/relationships/hyperlink" Target="http://www.immunitet.ru/netcat_files/File/83.pdf" TargetMode="External"/><Relationship Id="rId4" Type="http://schemas.openxmlformats.org/officeDocument/2006/relationships/hyperlink" Target="http://immunitet.ru/netcat_files/File/et-chok_kaz_t3.htm" TargetMode="External"/><Relationship Id="rId9" Type="http://schemas.openxmlformats.org/officeDocument/2006/relationships/hyperlink" Target="http://immunitet.ru/netcat_files/File/serdce_et_shok.htm" TargetMode="External"/><Relationship Id="rId14" Type="http://schemas.openxmlformats.org/officeDocument/2006/relationships/hyperlink" Target="http://immunitet.ru/netcat_files/File/aspekt_et_shoka.htm" TargetMode="External"/><Relationship Id="rId22" Type="http://schemas.openxmlformats.org/officeDocument/2006/relationships/hyperlink" Target="http://immunitet.ru/netcat_files/File/et_kish_ishemii.htm" TargetMode="External"/><Relationship Id="rId27" Type="http://schemas.openxmlformats.org/officeDocument/2006/relationships/hyperlink" Target="http://immunitet.ru/netcat_files/File/et_agr_uv.htm" TargetMode="External"/><Relationship Id="rId30" Type="http://schemas.openxmlformats.org/officeDocument/2006/relationships/hyperlink" Target="http://immunitet.ru/netcat_files/File/det_hir_meshkov2005.htm" TargetMode="External"/><Relationship Id="rId35" Type="http://schemas.openxmlformats.org/officeDocument/2006/relationships/hyperlink" Target="http://immunitet.ru/netcat_files/File/bulleten2005.htm" TargetMode="External"/><Relationship Id="rId43" Type="http://schemas.openxmlformats.org/officeDocument/2006/relationships/hyperlink" Target="http://immunitet.ru/netcat_files/File/int_et3.pdf" TargetMode="External"/><Relationship Id="rId48" Type="http://schemas.openxmlformats.org/officeDocument/2006/relationships/hyperlink" Target="http://immunitet.ru/netcat_files/File/mechkov_et_agr_det_2.htm" TargetMode="External"/><Relationship Id="rId56" Type="http://schemas.openxmlformats.org/officeDocument/2006/relationships/hyperlink" Target="http://www.immunitet.ru/netcat_files/File/74.pdf" TargetMode="External"/><Relationship Id="rId64" Type="http://schemas.openxmlformats.org/officeDocument/2006/relationships/hyperlink" Target="http://www.immunitet.ru/netcat_files/File/82.pdf" TargetMode="External"/><Relationship Id="rId8" Type="http://schemas.openxmlformats.org/officeDocument/2006/relationships/hyperlink" Target="http://immunitet.ru/netcat_files/File/pat_org_pich.htm" TargetMode="External"/><Relationship Id="rId51" Type="http://schemas.openxmlformats.org/officeDocument/2006/relationships/hyperlink" Target="http://immunitet.ru/netcat_files/File/posleoper_osl_det_urop1.htm" TargetMode="External"/><Relationship Id="rId3" Type="http://schemas.openxmlformats.org/officeDocument/2006/relationships/hyperlink" Target="http://www.immunitet.ru/sois/" TargetMode="External"/><Relationship Id="rId12" Type="http://schemas.openxmlformats.org/officeDocument/2006/relationships/hyperlink" Target="http://immunitet.ru/netcat_files/File/etn_nov.htm" TargetMode="External"/><Relationship Id="rId17" Type="http://schemas.openxmlformats.org/officeDocument/2006/relationships/hyperlink" Target="http://immunitet.ru/netcat_files/File/aet_imm_in.htm" TargetMode="External"/><Relationship Id="rId25" Type="http://schemas.openxmlformats.org/officeDocument/2006/relationships/hyperlink" Target="http://immunitet.ru/netcat_files/File/el_etteor1.pdf" TargetMode="External"/><Relationship Id="rId33" Type="http://schemas.openxmlformats.org/officeDocument/2006/relationships/hyperlink" Target="http://immunitet.ru/netcat_files/File/kish_et_gomeostaz.htm" TargetMode="External"/><Relationship Id="rId38" Type="http://schemas.openxmlformats.org/officeDocument/2006/relationships/hyperlink" Target="http://immunitet.ru/netcat_files/File/kish_et_adap.htm" TargetMode="External"/><Relationship Id="rId46" Type="http://schemas.openxmlformats.org/officeDocument/2006/relationships/hyperlink" Target="http://immunitet.ru/netcat_files/File/kich_et_patog_glaz.htm" TargetMode="External"/><Relationship Id="rId59" Type="http://schemas.openxmlformats.org/officeDocument/2006/relationships/hyperlink" Target="http://www.immunitet.ru/netcat_files/File/77.pdf" TargetMode="External"/><Relationship Id="rId67" Type="http://schemas.openxmlformats.org/officeDocument/2006/relationships/hyperlink" Target="http://www.immunitet.ru/netcat_files/File/85.pdf" TargetMode="External"/><Relationship Id="rId20" Type="http://schemas.openxmlformats.org/officeDocument/2006/relationships/hyperlink" Target="http://immunitet.ru/netcat_files/File/toksik_sept_sost.htm" TargetMode="External"/><Relationship Id="rId41" Type="http://schemas.openxmlformats.org/officeDocument/2006/relationships/hyperlink" Target="http://immunitet.ru/netcat_files/File/siezd_patologoanatomov1.htm" TargetMode="External"/><Relationship Id="rId54" Type="http://schemas.openxmlformats.org/officeDocument/2006/relationships/hyperlink" Target="http://www.immunitet.ru/netcat_files/File/kish_et_vosp2(1).pdf" TargetMode="External"/><Relationship Id="rId62" Type="http://schemas.openxmlformats.org/officeDocument/2006/relationships/hyperlink" Target="http://www.immunitet.ru/netcat_files/File/80.pdf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24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FDE9BC-8B50-4693-8F1F-86044FC3FFC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 smtClean="0">
                <a:hlinkClick r:id="rId3" action="ppaction://hlinkfile" tooltip="Permanent Link to Энтеросгель в терапии острой пневмонии и бронхиальной астмы"/>
              </a:rPr>
              <a:t>Энтеросгель</a:t>
            </a:r>
            <a:r>
              <a:rPr lang="ru-RU" dirty="0" smtClean="0">
                <a:hlinkClick r:id="rId3" action="ppaction://hlinkfile" tooltip="Permanent Link to Энтеросгель в терапии острой пневмонии и бронхиальной астмы"/>
              </a:rPr>
              <a:t> в терапии острой пневмонии и бронхиальной астмы</a:t>
            </a: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cap="all" dirty="0" smtClean="0">
                <a:hlinkClick r:id="rId4" tooltip="Просмотреть все записи в рубрике «Материалы конференций»"/>
              </a:rPr>
              <a:t>МАТЕРИАЛЫ КОНФЕРЕНЦИЙ</a:t>
            </a:r>
            <a:r>
              <a:rPr lang="ru-RU" dirty="0" smtClean="0"/>
              <a:t> </a:t>
            </a:r>
            <a:r>
              <a:rPr lang="en-US" cap="all" dirty="0" smtClean="0">
                <a:hlinkClick r:id="rId5" tooltip="Jump to the comments"/>
              </a:rPr>
              <a:t>NO COMMENTS</a:t>
            </a:r>
            <a:r>
              <a:rPr lang="en-US" dirty="0" smtClean="0"/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/>
              <a:t>Джугостран</a:t>
            </a:r>
            <a:r>
              <a:rPr lang="ru-RU" b="1" dirty="0" smtClean="0"/>
              <a:t> В.Я., Злепка В.Д., Антипа В.А., Шевченко Ю.Н., </a:t>
            </a:r>
            <a:r>
              <a:rPr lang="ru-RU" b="1" dirty="0" err="1" smtClean="0"/>
              <a:t>Нигуляну</a:t>
            </a:r>
            <a:r>
              <a:rPr lang="ru-RU" b="1" dirty="0" smtClean="0"/>
              <a:t> А.В.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НИИ </a:t>
            </a:r>
            <a:r>
              <a:rPr lang="ru-RU" i="1" dirty="0" err="1" smtClean="0"/>
              <a:t>фтизиотевмологии</a:t>
            </a:r>
            <a:r>
              <a:rPr lang="ru-RU" i="1" dirty="0" smtClean="0"/>
              <a:t> М3 Республики Молдова, г. Кишинев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http://tb.org.ua/pub/materialy-konferencij/enterosgel-v-terapii-ostroj-pnevmonii-i-bronxialnoj-astmy.html</a:t>
            </a: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022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19BEE7-49B6-418F-B37C-400676FCCB3B}" type="slidenum">
              <a:rPr lang="ru-RU" smtClean="0"/>
              <a:pPr/>
              <a:t>31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2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40F57D-5C41-4F30-BA96-C43AB95670A1}" type="slidenum">
              <a:rPr lang="ru-RU" smtClean="0"/>
              <a:pPr/>
              <a:t>32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944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1B6028-F079-4D8B-85E5-456E01E478C9}" type="slidenum">
              <a:rPr lang="ru-RU" smtClean="0"/>
              <a:pPr/>
              <a:t>35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251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AC9157-C253-4D5D-894C-209CD9BEEB05}" type="slidenum">
              <a:rPr lang="ru-RU" smtClean="0"/>
              <a:pPr/>
              <a:t>36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i="1" smtClean="0">
                <a:solidFill>
                  <a:srgbClr val="0F6FC6"/>
                </a:solidFill>
              </a:rPr>
              <a:t>Гебеш В.В., Сухов Ю.А., Голуб А.П. Влияние Энтеросгеля на уровень провоспалительных цитокинов при лечении больных острыми кишечными инфекциями и корью. Национальная медицинская академия последипломного образования им. П.Л. Шупика, Киев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6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22EABC-776C-4487-BBEC-5EADE073128C}" type="slidenum">
              <a:rPr lang="ru-RU" smtClean="0"/>
              <a:pPr/>
              <a:t>37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96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968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862557-5FF1-4ED1-AB1A-02681B5506C2}" type="slidenum">
              <a:rPr lang="ru-RU" smtClean="0"/>
              <a:pPr/>
              <a:t>41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0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0A2121-C011-4255-9561-9FAF2FBCA2FE}" type="slidenum">
              <a:rPr lang="ru-RU" smtClean="0"/>
              <a:pPr/>
              <a:t>45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68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Нахашова В.Е. - Дисбаланс системного и мукозального антиэндотоксинового иммунитета у больных хроническим панкреатитом. – Украинский медицинский альманах. – 2008. – Т.11. - № 5. – С.109-113.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 исследованиях В.Е.Нахашовой рассматривается положение о том, что в развитии </a:t>
            </a:r>
            <a:r>
              <a:rPr lang="ru-RU" b="1" smtClean="0"/>
              <a:t>хронических панкреатитов</a:t>
            </a:r>
            <a:r>
              <a:rPr lang="ru-RU" smtClean="0"/>
              <a:t> немалую роль играет эндотоксикоз, которых вызван дисфункцией антиэндотоксиновой реактивности организма. Всего под наблюдением находилось 122 человека, больных ХП в возрасте от 27 до 76 лет. Все пациенты были распределены на 8 групп, 2 из которых в комплексном лечении получали ЭНТЕРОСГЕЛЬ по 15 г три раза в сутки в течение 7 дней. Об изменениях иммунитета судили по определению уровней антиэндотоксиновых иммуноглобулинов (</a:t>
            </a:r>
            <a:r>
              <a:rPr lang="en-US" smtClean="0"/>
              <a:t>Ig</a:t>
            </a:r>
            <a:r>
              <a:rPr lang="ru-RU" smtClean="0"/>
              <a:t>) </a:t>
            </a:r>
            <a:r>
              <a:rPr lang="en-US" smtClean="0"/>
              <a:t>G</a:t>
            </a:r>
            <a:r>
              <a:rPr lang="ru-RU" smtClean="0"/>
              <a:t>, </a:t>
            </a:r>
            <a:r>
              <a:rPr lang="en-US" smtClean="0"/>
              <a:t>M</a:t>
            </a:r>
            <a:r>
              <a:rPr lang="ru-RU" smtClean="0"/>
              <a:t> и А в крови и слюне (только </a:t>
            </a:r>
            <a:r>
              <a:rPr lang="en-US" smtClean="0"/>
              <a:t>IgA</a:t>
            </a:r>
            <a:r>
              <a:rPr lang="ru-RU" smtClean="0"/>
              <a:t>) в твердофазном иммуноферментном анализе на 0, 11-14 дни лечения. Контрольную группу составили 97 клинически здоровых людей.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Исследования показали клиническую эффективность применения пробиотика Линекс и энтеросорбента ЭНТЕРОСГЕЛЬ в комплексном лечении хронических панкреатитов, которая проявляется у 93,8% больных в отсутствии обострений в последующие 3 месяца после окончания лечения. В группе сравнения эффективность традиционного лечения зарегистрирована лишь у 75% больных. Установлено, что применение пробиотика Линекс и энтеросорбента ЭНТЕРОСГЕЛЬ приводит к улучшению состояния мукозального антиэндотоксинового иммунитета в на протяжении до 3 месяцев после проведенного курса лечения. Рекомендовано проведение профилактических курсов пробиотиков и энтеросорбента 3-4 раза в год </a:t>
            </a:r>
          </a:p>
        </p:txBody>
      </p:sp>
      <p:sp>
        <p:nvSpPr>
          <p:cNvPr id="20685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7CD928-C315-4397-877B-7DCE23A6FD5C}" type="slidenum">
              <a:rPr lang="ru-RU" smtClean="0"/>
              <a:pPr/>
              <a:t>46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0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427EDF-3B92-4C26-905B-070E03D17457}" type="slidenum">
              <a:rPr lang="ru-RU">
                <a:solidFill>
                  <a:prstClr val="black"/>
                </a:solidFill>
              </a:rPr>
              <a:pPr/>
              <a:t>51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81CD57E-FBC6-4A97-A9D1-65B7AA5F064B}" type="slidenum">
              <a:rPr lang="ru-RU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524000" y="514350"/>
            <a:ext cx="60960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14400" y="3257550"/>
            <a:ext cx="7315200" cy="30861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И.И. Мечников в своей книге: «Этюды оптимизма» проследил проявления старости. «Изучение сравнительной долговечности привело его к выводу, что существует несомненная связь между продолжительностью жизни и кишечной флорой. Чем короче кишечник и чем в нём меньше микробов, тем больше относительная долговечность.</a:t>
            </a:r>
            <a:r>
              <a:rPr lang="ru-RU" smtClean="0">
                <a:hlinkClick r:id="rId3"/>
              </a:rPr>
              <a:t> http://vikent.ru/enc/4480/</a:t>
            </a:r>
            <a:r>
              <a:rPr lang="ru-RU" b="1" smtClean="0"/>
              <a:t> </a:t>
            </a:r>
          </a:p>
          <a:p>
            <a:pPr>
              <a:spcBef>
                <a:spcPct val="0"/>
              </a:spcBef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Источник: </a:t>
            </a:r>
            <a:r>
              <a:rPr lang="ru-RU" smtClean="0">
                <a:hlinkClick r:id="rId3"/>
              </a:rPr>
              <a:t>http://vikent.ru/enc/4480/</a:t>
            </a: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>
          <a:xfrm>
            <a:off x="5179484" y="6513910"/>
            <a:ext cx="3962400" cy="34290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fld id="{A70819CD-0C4C-4487-BC1D-F898D8D0E235}" type="slidenum">
              <a:rPr lang="ru-RU" sz="1200">
                <a:solidFill>
                  <a:prstClr val="black"/>
                </a:solidFill>
                <a:latin typeface="Verdana" pitchFamily="34" charset="0"/>
              </a:rPr>
              <a:pPr algn="r">
                <a:defRPr/>
              </a:pPr>
              <a:t>7</a:t>
            </a:fld>
            <a:endParaRPr lang="ru-RU" sz="1200">
              <a:solidFill>
                <a:prstClr val="black"/>
              </a:solidFill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ru-RU" sz="800" b="1" smtClean="0"/>
              <a:t>С</a:t>
            </a:r>
            <a:r>
              <a:rPr lang="ru-RU" sz="800" smtClean="0"/>
              <a:t>писок основных научных работ, определивших приоритет отечественных ученых в области создания «эндотоксиновой теории», диагностической и лечебно-профилактической </a:t>
            </a:r>
            <a:r>
              <a:rPr lang="ru-RU" sz="800" smtClean="0">
                <a:hlinkClick r:id="rId3"/>
              </a:rPr>
              <a:t>«СОИС-технологии»</a:t>
            </a:r>
            <a:endParaRPr lang="ru-RU" sz="800" smtClean="0"/>
          </a:p>
          <a:p>
            <a:pPr>
              <a:lnSpc>
                <a:spcPct val="80000"/>
              </a:lnSpc>
            </a:pPr>
            <a:r>
              <a:rPr lang="ru-RU" sz="800" smtClean="0"/>
              <a:t>1</a:t>
            </a:r>
            <a:r>
              <a:rPr lang="ru-RU" sz="800" smtClean="0">
                <a:hlinkClick r:id="rId4"/>
              </a:rPr>
              <a:t>Эндотоксиновый шок</a:t>
            </a:r>
            <a:r>
              <a:rPr lang="ru-RU" sz="800" smtClean="0"/>
              <a:t>Казанский мед.ж.-1987.-№3.-С.207-211М.Ю.Яковлев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2</a:t>
            </a:r>
            <a:r>
              <a:rPr lang="ru-RU" sz="800" smtClean="0">
                <a:hlinkClick r:id="rId5"/>
              </a:rPr>
              <a:t>Роль кишечной микрофлоры и недостаточности барьерной функции печени в развитии эндотоксинемии и воспаления</a:t>
            </a:r>
            <a:r>
              <a:rPr lang="ru-RU" sz="800" smtClean="0"/>
              <a:t>Казанский мед.ж.-1988-№5.-С.353-358М.Ю.Яковлев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3Ятрогения в урологииАрхив патологии.-1988.-№5. С.31-34.А.Н.Крупник, М.Э.Ситдикова,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4</a:t>
            </a:r>
            <a:r>
              <a:rPr lang="ru-RU" sz="800" smtClean="0">
                <a:hlinkClick r:id="rId6"/>
              </a:rPr>
              <a:t>Острый респираторный дистресс-синдром при эндотоксиновом шоке</a:t>
            </a:r>
            <a:r>
              <a:rPr lang="ru-RU" sz="800" smtClean="0"/>
              <a:t>Архив патологии-1988.-№11.-С.81-89М.Ю.Яковлев, В.Н.Галанкин, А.И.Ипатов и др.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5Эндотоксин кишечной микрофлоры в патологии печениАрхив патологии.-1989.-№9.-С.3-9Н.К.Пермяков,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6</a:t>
            </a:r>
            <a:r>
              <a:rPr lang="ru-RU" sz="800" smtClean="0">
                <a:hlinkClick r:id="rId7"/>
              </a:rPr>
              <a:t>Острая почечная недостаточность (участие эндотоксина в патогенезе)</a:t>
            </a:r>
            <a:r>
              <a:rPr lang="ru-RU" sz="800" smtClean="0"/>
              <a:t>Пат.физ.экспер.тер.-1989.-№6.С.77-80Н.К.Пермяков, М.Ю.Яковлев, В.В.Шляпников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7     Эндотоксин и система полиморфноядерных лейкоцитовАрхив патологии.-1989.-№5.С.3-11Н.К.Пермяков, М.Ю.Яковлев, В.Н.Галанкин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8    </a:t>
            </a:r>
            <a:r>
              <a:rPr lang="ru-RU" sz="800" smtClean="0">
                <a:hlinkClick r:id="rId8"/>
              </a:rPr>
              <a:t>Патология органов пищеварения и системная эндотоксинемия</a:t>
            </a:r>
            <a:r>
              <a:rPr lang="ru-RU" sz="800" smtClean="0"/>
              <a:t>Архив патологии.-1989.-№12.-С.74-79Н.К.Пермяков,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 9     </a:t>
            </a:r>
            <a:r>
              <a:rPr lang="ru-RU" sz="800" smtClean="0">
                <a:hlinkClick r:id="rId9"/>
              </a:rPr>
              <a:t>Сердце при эндотоксиновом шоке</a:t>
            </a:r>
            <a:r>
              <a:rPr lang="ru-RU" sz="800" smtClean="0"/>
              <a:t>Пат.физ.экспер.тер.-1990.-№2.-С.45-48Н.К.Пермяков,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10     </a:t>
            </a:r>
            <a:r>
              <a:rPr lang="ru-RU" sz="800" smtClean="0">
                <a:hlinkClick r:id="rId10"/>
              </a:rPr>
              <a:t>Эндотоксинсвязывающие системы крови</a:t>
            </a:r>
            <a:r>
              <a:rPr lang="ru-RU" sz="800" smtClean="0"/>
              <a:t>Журнал микробиологии.-1990.-№11-С.100-106А.В.Аполлонин, В.Г.Лиходед,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11  </a:t>
            </a:r>
            <a:r>
              <a:rPr lang="ru-RU" sz="800" smtClean="0">
                <a:hlinkClick r:id="rId11"/>
              </a:rPr>
              <a:t>Альвеолярные макрофаги в физиологии и патологии легких</a:t>
            </a:r>
            <a:r>
              <a:rPr lang="ru-RU" sz="800" smtClean="0"/>
              <a:t>Архив патологии.-1991.-№4.-С-3-8М.Ю.Яковлев, Л.Д.Зубаирова, А.Н.Крупник, Н.К.Пермяков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12      </a:t>
            </a:r>
            <a:r>
              <a:rPr lang="ru-RU" sz="800" smtClean="0">
                <a:hlinkClick r:id="rId12"/>
              </a:rPr>
              <a:t>Эндотоксинемия в раннем периоде адаптации новорожденных и их матерей</a:t>
            </a:r>
            <a:r>
              <a:rPr lang="ru-RU" sz="800" smtClean="0"/>
              <a:t>Казанский мед.ж.-1992.-№2.-С.114-118.Р.А.Уразаев, А.Н.Крупник,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13     Способ обнаружения эндотоксинов грамотрицательных бактерийАвторское свидетельство на изобретение.-№1749758 от 22.03.92.М.Ю.Яковлев, А.Н.Крупник, В.Г.Лиходед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14 Способ оценки резистентности организма «СОИС-ИФА»Патент РФ № 2011993 1993Р.А.Уразаев, И.А.Аниховская, М.Ю.Яковлев и др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15  </a:t>
            </a:r>
            <a:r>
              <a:rPr lang="ru-RU" sz="800" smtClean="0">
                <a:hlinkClick r:id="rId13"/>
              </a:rPr>
              <a:t>Системная эндотоксинемия в физиологии и патологии человека</a:t>
            </a:r>
            <a:r>
              <a:rPr lang="ru-RU" sz="800" smtClean="0"/>
              <a:t>Автореферат докт.дисс. М. 1993, 56сМ.Ю.Яковлев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16   Иммуноморфологическая оценка резервов связывания эндотоксина полиморфноядерными лейкоцитамиАрхив патологии.- 1995.-№2.-С.4-7Н.К.Пермяков, И.А.Аниховская, В.Г.Лиходед,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17   Эндотоксининдуцированные повреждения эндотелияАрхив патологии.-1996.- №2,С.41-46.М.Ю.Яковлев, Н.К.Пермяков, В.Г.Лиходед и др.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1 8       Cпособ оценки антиэндотоксинового иммунитета в отношении грамотрицательных бактерий («ЛПС-тест-ИФА»)Патент РФ № 2088936 1997М.Ю.Яковлев, В.Г.Лиходед, А.Н.Крупник и др.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19  Способ определения пирогенных свойств фармацевтических препаратовПатент РФ N 2093825 1997М.Ю.Яковлев, В.Г.Лиходед, А.Н.Крупник и др.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20    </a:t>
            </a:r>
            <a:r>
              <a:rPr lang="ru-RU" sz="800" smtClean="0">
                <a:hlinkClick r:id="rId14"/>
              </a:rPr>
              <a:t>Современные аспекты патогенеза эндотоксинового шока</a:t>
            </a:r>
            <a:r>
              <a:rPr lang="ru-RU" sz="800" smtClean="0"/>
              <a:t>Успехи сов.биологии.-1998.-№1.-С.33-49И.М.Салахов, А.И.Ипатов, Ю.В.Конев,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21    </a:t>
            </a:r>
            <a:r>
              <a:rPr lang="ru-RU" sz="800" smtClean="0">
                <a:hlinkClick r:id="rId15"/>
              </a:rPr>
              <a:t>Взаимосвязь состояния антиэндотоксинового иммунитета с некоторыми показателями переферической гемодинамики больных с острым инфарктом миокарда</a:t>
            </a:r>
            <a:r>
              <a:rPr lang="ru-RU" sz="800" smtClean="0"/>
              <a:t>Мед. журнал, Россия 1998, С. 149-152А.И. Ипатов,</a:t>
            </a:r>
            <a:br>
              <a:rPr lang="ru-RU" sz="800" smtClean="0"/>
            </a:br>
            <a:r>
              <a:rPr lang="ru-RU" sz="800" smtClean="0"/>
              <a:t>Г. Новиков,</a:t>
            </a:r>
            <a:br>
              <a:rPr lang="ru-RU" sz="800" smtClean="0"/>
            </a:br>
            <a:r>
              <a:rPr lang="ru-RU" sz="800" smtClean="0"/>
              <a:t>И.А. Аниховская,</a:t>
            </a:r>
            <a:br>
              <a:rPr lang="ru-RU" sz="800" smtClean="0"/>
            </a:br>
            <a:r>
              <a:rPr lang="ru-RU" sz="800" smtClean="0"/>
              <a:t>Н.В. Маркелова, Л.Л. Орлов,</a:t>
            </a:r>
            <a:br>
              <a:rPr lang="ru-RU" sz="800" smtClean="0"/>
            </a:br>
            <a:r>
              <a:rPr lang="ru-RU" sz="800" smtClean="0"/>
              <a:t>И.М. Салахов,</a:t>
            </a:r>
            <a:br>
              <a:rPr lang="ru-RU" sz="800" smtClean="0"/>
            </a:br>
            <a:r>
              <a:rPr lang="ru-RU" sz="800" smtClean="0"/>
              <a:t>М.Ю. 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22      </a:t>
            </a:r>
            <a:r>
              <a:rPr lang="ru-RU" sz="800" smtClean="0">
                <a:hlinkClick r:id="rId16"/>
              </a:rPr>
              <a:t>Однократная эндотоксиновая агрессия вызывает дозонезависимую обратимую активацию клеток Ито печени крыс без трансдифференцировки их в миофибробласты</a:t>
            </a:r>
            <a:r>
              <a:rPr lang="ru-RU" sz="800" smtClean="0"/>
              <a:t>Бюлл. Экспер. Биол. и Медицины.-2000.-№10.-С.449-452И.М.Салахов, А.С.Созинов, С.Р.Абдулхаков, А.П.Киясов,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23    Elements of Endotoxin Theory of Human Physiolo-gy and Pathology: «Systemic Endotoxinemiya», «Endotoxin Agression» and «Endotoxin Insuficiancy?»J. of Endotoxin Research.-2000.-Vol.6 .-№2.-P.120M.Yakovlev24Screening Endotoxin Test-System «SOIS-IFA» in Differential Diagnostics Hidden Diseases and Choice of Therapy TacticsJ. of Endotoxin Research.-2000.-Vol.6 .-№2.-P.121I.Anikhovskaya, M.Yakovlev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25 </a:t>
            </a:r>
            <a:r>
              <a:rPr lang="ru-RU" sz="800" smtClean="0">
                <a:hlinkClick r:id="rId17"/>
              </a:rPr>
              <a:t>О возможном прогностическом значении показателей антиэндотоксинового иммунитета при остром инфаркте миокарда</a:t>
            </a:r>
            <a:r>
              <a:rPr lang="ru-RU" sz="800" smtClean="0"/>
              <a:t>Клиническая медицина, 4, 2000, С.19-22А.И. Ипатов,</a:t>
            </a:r>
            <a:br>
              <a:rPr lang="ru-RU" sz="800" smtClean="0"/>
            </a:br>
            <a:r>
              <a:rPr lang="ru-RU" sz="800" smtClean="0"/>
              <a:t>И.Г. Новикова,</a:t>
            </a:r>
            <a:br>
              <a:rPr lang="ru-RU" sz="800" smtClean="0"/>
            </a:br>
            <a:r>
              <a:rPr lang="ru-RU" sz="800" smtClean="0"/>
              <a:t>Л.Л. Орлов,</a:t>
            </a:r>
            <a:br>
              <a:rPr lang="ru-RU" sz="800" smtClean="0"/>
            </a:br>
            <a:r>
              <a:rPr lang="ru-RU" sz="800" smtClean="0"/>
              <a:t>Н.В. Маркелова,</a:t>
            </a:r>
            <a:br>
              <a:rPr lang="ru-RU" sz="800" smtClean="0"/>
            </a:br>
            <a:r>
              <a:rPr lang="ru-RU" sz="800" smtClean="0"/>
              <a:t>М.Ю. Яковлев,</a:t>
            </a:r>
            <a:br>
              <a:rPr lang="ru-RU" sz="800" smtClean="0"/>
            </a:br>
            <a:r>
              <a:rPr lang="ru-RU" sz="800" smtClean="0"/>
              <a:t>И.М. Салахов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26     </a:t>
            </a:r>
            <a:r>
              <a:rPr lang="ru-RU" sz="800" smtClean="0">
                <a:hlinkClick r:id="rId18"/>
              </a:rPr>
              <a:t>Выявление групп риска, выбор тактики обследования и оценка эффективности лечения различных заболеваний по показателям антиэндотоксинового иммунитета</a:t>
            </a:r>
            <a:r>
              <a:rPr lang="ru-RU" sz="800" smtClean="0"/>
              <a:t>Автореферат канд.дисс. М.2001, 18сИ.А.Аниховская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27      Способ определения активности эндотоксина (варианты)Патент РФ № 2093825, 2001О.Д.Зинкевич, И.А.Аниховская, М.Ю.Яковлев и др.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28</a:t>
            </a:r>
            <a:r>
              <a:rPr lang="ru-RU" sz="800" smtClean="0">
                <a:hlinkClick r:id="rId19"/>
              </a:rPr>
              <a:t>Антифосфолипидный синдром: возможная роль эндотоксиновой агрессии в патогенезе</a:t>
            </a:r>
            <a:r>
              <a:rPr lang="ru-RU" sz="800" smtClean="0"/>
              <a:t>Педиатрия.-М.-2001.-№5.-С.80-84.В.А.Таболин, С.И.Лазарева,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29Системная эндотоксинемия в патогенезе атеросклерозаУспехи сов.биологии.-2001.-№3.-С.266-274Н.В.Чижиков, И.А.Аниховская, В.Г.Лиходед и др.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30Способ лечения гиперэндотоксинемииПатент РФ № 2177319 2001Ю.В.Конев, И.А.Аниховская,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31Роль эндотоксина грамотрицательных бактерий в патогенезе атеросклерозаЖурнал Микробиологии.-2001.-№6.-С.105-109В.Г.Лиходед,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32</a:t>
            </a:r>
            <a:r>
              <a:rPr lang="ru-RU" sz="800" smtClean="0">
                <a:hlinkClick r:id="rId20"/>
              </a:rPr>
              <a:t>Современные подходы к лечению токсико-септических состояний у новорожденных детей</a:t>
            </a:r>
            <a:r>
              <a:rPr lang="ru-RU" sz="800" smtClean="0"/>
              <a:t>Педиатрия.-.2002.-№1.-С.31-35В.А.Таболин, Ю.Ф.Бельчик, М.Ю.Яковлев и др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.33</a:t>
            </a:r>
            <a:r>
              <a:rPr lang="ru-RU" sz="800" smtClean="0">
                <a:hlinkClick r:id="rId21"/>
              </a:rPr>
              <a:t>Определение эндотоксина грамотрицательных бактерий в крови человека</a:t>
            </a:r>
            <a:r>
              <a:rPr lang="ru-RU" sz="800" smtClean="0"/>
              <a:t>Журнал Микробиологии.-2002.-№2.-С.83-89В.М.Бондаренко, В.Г.Лиходед,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34</a:t>
            </a:r>
            <a:r>
              <a:rPr lang="ru-RU" sz="800" smtClean="0">
                <a:hlinkClick r:id="rId22"/>
              </a:rPr>
              <a:t>Эндотоксин кишечной микрофлоры в клинике и патогенезе хронической ишемии нижних конечностей</a:t>
            </a:r>
            <a:r>
              <a:rPr lang="ru-RU" sz="800" smtClean="0"/>
              <a:t>Монография.-Пенза.-2002.–Издательство ПГПУ, 150с.Н.В.Чижиков, В.Г.Лиходед, А.М.Святухин,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35</a:t>
            </a:r>
            <a:r>
              <a:rPr lang="ru-RU" sz="800" smtClean="0">
                <a:hlinkClick r:id="rId23"/>
              </a:rPr>
              <a:t>«Эндотоксиновая агрессия» как предболезнь или универсальный фактор патогенеза заболеваний человека и животных</a:t>
            </a:r>
            <a:r>
              <a:rPr lang="ru-RU" sz="800" smtClean="0"/>
              <a:t>Успехи сов. биологии.-2003.-№1.-С.31-40.М.Ю.Яковлев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36Роль эндотоксина кишечной микрофлоры в развитии антифосфолипидного синдромаДетская больница.-2003.-№3.С.39-43В.А.Таболин, С.И.Лазарева, В.Г.Лиходед,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37</a:t>
            </a:r>
            <a:r>
              <a:rPr lang="ru-RU" sz="800" smtClean="0">
                <a:hlinkClick r:id="rId24"/>
              </a:rPr>
              <a:t>Элементы эндотоксиновой теории физиологии и патологии человека</a:t>
            </a:r>
            <a:r>
              <a:rPr lang="ru-RU" sz="800" smtClean="0"/>
              <a:t>Физиология человека.-2003.-№4.-С.154-164М.Ю.Яковлев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38</a:t>
            </a:r>
            <a:r>
              <a:rPr lang="ru-RU" sz="800" smtClean="0">
                <a:hlinkClick r:id="rId25"/>
              </a:rPr>
              <a:t>Elements of the Endotoxin Theory of Human Physiology and Pathology</a:t>
            </a:r>
            <a:r>
              <a:rPr lang="ru-RU" sz="800" smtClean="0"/>
              <a:t>Human Physiology, Vol.29, № 4, 2003, pp. 476-485</a:t>
            </a:r>
            <a:br>
              <a:rPr lang="ru-RU" sz="800" smtClean="0"/>
            </a:br>
            <a:r>
              <a:rPr lang="ru-RU" sz="800" smtClean="0"/>
              <a:t>Translated from Fiziologiya Cheloveka, Vol. 29, № 4, 2003, pp. 98-109M. Yu. Yakovlev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39Состояние гемостаза у детей с урологической патологиейДетская хирургия.-2004.-№3.-С.26-28М.В.Мешков, А.П.Ерохин, Л.Н.Якунина,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40</a:t>
            </a:r>
            <a:r>
              <a:rPr lang="ru-RU" sz="800" smtClean="0">
                <a:hlinkClick r:id="rId26"/>
              </a:rPr>
              <a:t>Бифидобактерии как средство профилактики и лечения эндотоксиновой агрессии пациентов с хроническими заболеваниями в стадии ремиссии и обострения</a:t>
            </a:r>
            <a:r>
              <a:rPr lang="ru-RU" sz="800" smtClean="0"/>
              <a:t>Физиология человека.-2004.-№6.-С.125-127И.А.Аниховская, Я.Х.Вышегуров, И.А.Усов,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41</a:t>
            </a:r>
            <a:r>
              <a:rPr lang="ru-RU" sz="800" smtClean="0">
                <a:hlinkClick r:id="rId27"/>
              </a:rPr>
              <a:t>Эндотоксиновая агрессия в патогенезе увеитов неясной этиологии</a:t>
            </a:r>
            <a:r>
              <a:rPr lang="ru-RU" sz="800" smtClean="0"/>
              <a:t>Успехи совр.биол.-2004.-№6.-С.581-588Я.Х.Вышегуров,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42</a:t>
            </a:r>
            <a:r>
              <a:rPr lang="ru-RU" sz="800" smtClean="0">
                <a:hlinkClick r:id="rId28"/>
              </a:rPr>
              <a:t>Врожденный иммунитет</a:t>
            </a:r>
            <a:r>
              <a:rPr lang="ru-RU" sz="800" smtClean="0"/>
              <a:t>Казанский медицинский журнал. - май-июнь, 2004, том LXXXV №3, с. 161-167.Руслан Меджитов, Чарльз Джанавей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43</a:t>
            </a:r>
            <a:r>
              <a:rPr lang="ru-RU" sz="800" smtClean="0">
                <a:hlinkClick r:id="rId29"/>
              </a:rPr>
              <a:t>Показатели активности антиэндотоксинового иммунитета и концентрации липополисахарида кишечной микрофлоры в крови человека при физических нагрузках</a:t>
            </a:r>
            <a:r>
              <a:rPr lang="ru-RU" sz="800" smtClean="0"/>
              <a:t>Физиология человека,  2004, том 30, №1, с. 135-138О. Н. Опарина</a:t>
            </a:r>
            <a:br>
              <a:rPr lang="ru-RU" sz="800" smtClean="0"/>
            </a:br>
            <a:r>
              <a:rPr lang="ru-RU" sz="800" smtClean="0"/>
              <a:t>И. А. Аниховская</a:t>
            </a:r>
            <a:br>
              <a:rPr lang="ru-RU" sz="800" smtClean="0"/>
            </a:br>
            <a:r>
              <a:rPr lang="ru-RU" sz="800" smtClean="0"/>
              <a:t>А. М. Девятаев</a:t>
            </a:r>
            <a:br>
              <a:rPr lang="ru-RU" sz="800" smtClean="0"/>
            </a:br>
            <a:r>
              <a:rPr lang="ru-RU" sz="800" smtClean="0"/>
              <a:t>М. М. Яковлева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44</a:t>
            </a:r>
            <a:r>
              <a:rPr lang="ru-RU" sz="800" smtClean="0">
                <a:hlinkClick r:id="rId30"/>
              </a:rPr>
              <a:t>Показатели эндотоксин-антиэндотоксиновой сиситемы и гемостаза как критерии оценки состояния здоровья детей с "плановой" хирургической патологией</a:t>
            </a:r>
            <a:r>
              <a:rPr lang="ru-RU" sz="800" smtClean="0"/>
              <a:t>Детская хирургия, №6, 2005М.В. Мешков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45</a:t>
            </a:r>
            <a:r>
              <a:rPr lang="ru-RU" sz="800" smtClean="0">
                <a:hlinkClick r:id="rId31"/>
              </a:rPr>
              <a:t>Эндотоксиновая агрессия в патогенезе ДВС-синдрома у детей с ургентной хирургической патологией органов брюшной полости</a:t>
            </a:r>
            <a:r>
              <a:rPr lang="ru-RU" sz="800" smtClean="0"/>
              <a:t>Патфиз и эксп. теория Мешков 2005М.В. Мешков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46Повышенные титры антител к бифидобактериям как маркер дисбактериоза кишечникаФизиология человека.-2005.-№2.-С.192-194.И.А.Аниховская, Я.Х.Вышегуров, В.Г.Лиходед,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47</a:t>
            </a:r>
            <a:r>
              <a:rPr lang="ru-RU" sz="800" smtClean="0">
                <a:hlinkClick r:id="rId32"/>
              </a:rPr>
              <a:t>Кишечный липополисахарид: системная эндотоксинемия – эндотоксиновая агрессия – SIR-синдром и полиорганная недостаточность, как звенья одной цепи</a:t>
            </a:r>
            <a:r>
              <a:rPr lang="ru-RU" sz="800" smtClean="0"/>
              <a:t>Бюлл.ВНЦ РАМН.-2005.-№1.-С.15-18М.Ю.Яковлев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48</a:t>
            </a:r>
            <a:r>
              <a:rPr lang="ru-RU" sz="800" smtClean="0">
                <a:hlinkClick r:id="rId33"/>
              </a:rPr>
              <a:t>Кишечный эндотоксин в регуляции активности системы гемостаза и патогенезе ДВС-синдрома</a:t>
            </a:r>
            <a:r>
              <a:rPr lang="ru-RU" sz="800" smtClean="0"/>
              <a:t>Физиология человека.-2005.-№6.-С.91-96М.В.Мешков, И.А.Аниховская, М.М.Яковлева,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49</a:t>
            </a:r>
            <a:r>
              <a:rPr lang="ru-RU" sz="800" smtClean="0">
                <a:hlinkClick r:id="rId34"/>
              </a:rPr>
              <a:t>Эндотоксиновая агрессия в патогенезе хронических неспецифических заболеваний органов малого таза или антиэндотоксиновое направление их терапии</a:t>
            </a:r>
            <a:r>
              <a:rPr lang="ru-RU" sz="800" smtClean="0"/>
              <a:t>Акушерство и гинекология.-2005.-№3.-С.42-45Г.Г.Энукидзе, И.А.Аниховская, А.А.Марачев,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50</a:t>
            </a:r>
            <a:r>
              <a:rPr lang="ru-RU" sz="800" smtClean="0">
                <a:hlinkClick r:id="rId35"/>
              </a:rPr>
              <a:t>Кишечный липополисахарид: системная эндотоксинемия - эндотоксиновая агрессия - SIR-синдром и полиорганная недостаточность, как звенья одной цепи</a:t>
            </a:r>
            <a:r>
              <a:rPr lang="ru-RU" sz="800" smtClean="0"/>
              <a:t>Бюлл.ВНЦ РАМН.-2005М.Ю. 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51</a:t>
            </a:r>
            <a:r>
              <a:rPr lang="ru-RU" sz="800" smtClean="0">
                <a:hlinkClick r:id="rId36"/>
              </a:rPr>
              <a:t>Increased Titers of Antibodies to Bifidobacteria As a Marker of Intestinal Dysbacteriosis</a:t>
            </a:r>
            <a:r>
              <a:rPr lang="ru-RU" sz="800" smtClean="0"/>
              <a:t>Human Physiology, Vol. 31, № 2, 2005, pp. 235-236</a:t>
            </a:r>
            <a:br>
              <a:rPr lang="ru-RU" sz="800" smtClean="0"/>
            </a:br>
            <a:r>
              <a:rPr lang="ru-RU" sz="800" smtClean="0"/>
              <a:t>Translated from Fiziologiya Cheloveka, Vol. 31, № 2, 2005, pp. 132-134A. Anikhovskaya,</a:t>
            </a:r>
            <a:br>
              <a:rPr lang="ru-RU" sz="800" smtClean="0"/>
            </a:br>
            <a:r>
              <a:rPr lang="ru-RU" sz="800" smtClean="0"/>
              <a:t>Ya.Kh. Vyshegurov,</a:t>
            </a:r>
            <a:br>
              <a:rPr lang="ru-RU" sz="800" smtClean="0"/>
            </a:br>
            <a:r>
              <a:rPr lang="ru-RU" sz="800" smtClean="0"/>
              <a:t>V.G. Likhoded,</a:t>
            </a:r>
            <a:br>
              <a:rPr lang="ru-RU" sz="800" smtClean="0"/>
            </a:br>
            <a:r>
              <a:rPr lang="ru-RU" sz="800" smtClean="0"/>
              <a:t>M.Yu. Yakovlev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52</a:t>
            </a:r>
            <a:r>
              <a:rPr lang="ru-RU" sz="800" smtClean="0">
                <a:hlinkClick r:id="rId37"/>
              </a:rPr>
              <a:t>Эндотоксиновая агрессия как универсальный фактор патогенеза расстройства гемостаза у детей с урологической патологией</a:t>
            </a:r>
            <a:r>
              <a:rPr lang="ru-RU" sz="800" smtClean="0"/>
              <a:t>Урология.-2006.-№1.-С.15-19М.В.Мешков, И.А.Аниховская, Ю.К.Гатауллин,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53</a:t>
            </a:r>
            <a:r>
              <a:rPr lang="ru-RU" sz="800" smtClean="0">
                <a:hlinkClick r:id="rId38"/>
              </a:rPr>
              <a:t>Кишечный эндотоксин как универсальный фактор адаптации и патогенеза общего адаптационного синдрома</a:t>
            </a:r>
            <a:r>
              <a:rPr lang="ru-RU" sz="800" smtClean="0"/>
              <a:t>Физиология человека.-2006.-№2.С.87-91И.А.Аниховская, О.Н.Опарина, М.М.Яковлева,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54</a:t>
            </a:r>
            <a:r>
              <a:rPr lang="ru-RU" sz="800" smtClean="0">
                <a:hlinkClick r:id="rId39"/>
              </a:rPr>
              <a:t>Эндотоксиновая агрессия в развитии нарушений гемостаза у детей с хирургической патологией инфекционного и неинфекционного генеза</a:t>
            </a:r>
            <a:r>
              <a:rPr lang="ru-RU" sz="800" smtClean="0"/>
              <a:t>Хирургия.-2006.-№3.-С.32-37М.В.Мешков, И.А.Аниховская, Р.А.Уразаев,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55Планшет для определения бактериальных эндотоксинов с использованием…Патент РФ № 58383, 2006О.Д.Зинкевич, Ю.К..Гатауллин, М.Ю.Яковлев и др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56</a:t>
            </a:r>
            <a:r>
              <a:rPr lang="ru-RU" sz="800" smtClean="0">
                <a:hlinkClick r:id="rId40"/>
              </a:rPr>
              <a:t>Эндотоксиновая агрессия как облигатный фактор патогенеза иридоциклитов различного происхождения и ее этиология</a:t>
            </a:r>
            <a:r>
              <a:rPr lang="ru-RU" sz="800" smtClean="0"/>
              <a:t>Физиология.-2006.-№6.-С.117-119Я.Х.Вышегуров, И.А.Аниховская, А.Ю.Расческов,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57</a:t>
            </a:r>
            <a:r>
              <a:rPr lang="ru-RU" sz="800" smtClean="0">
                <a:hlinkClick r:id="rId41"/>
              </a:rPr>
              <a:t>Кишечный эндотоксин – SIRS – полиорганная недостаточность</a:t>
            </a:r>
            <a:r>
              <a:rPr lang="ru-RU" sz="800" smtClean="0"/>
              <a:t>Труды РОП.-2006.-Том 1.-С.437-440М.Ю.Яковлев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58</a:t>
            </a:r>
            <a:r>
              <a:rPr lang="ru-RU" sz="800" smtClean="0">
                <a:hlinkClick r:id="rId42"/>
              </a:rPr>
              <a:t>Кишечный эндотоксин как облигатный фактор патогенеза эндогенных иридоциклидов и эндофтальмитов неясной этиологии.</a:t>
            </a:r>
            <a:r>
              <a:rPr lang="ru-RU" sz="800" smtClean="0"/>
              <a:t>Монография.-Московские учебники-СиДиПресс.-Новые лечебно-диагности-ческие технологии.-Книга 1.-2006.-133сЯ.Х.Вышегуров, Д.З.Закирова, А.Ю.Расческов,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59</a:t>
            </a:r>
            <a:r>
              <a:rPr lang="ru-RU" sz="800" smtClean="0">
                <a:hlinkClick r:id="rId43"/>
              </a:rPr>
              <a:t>Intestinal Endotoxin as a Universal Factor of Adaptation and Pathogenesis of General Adaptation Syndrome</a:t>
            </a:r>
            <a:r>
              <a:rPr lang="ru-RU" sz="800" smtClean="0"/>
              <a:t>ISSN 0362-1197, Human Physiology, 2006, Vol.32, № 2, pp. 200-203A. Anikhovskaya, O.N. Oparina, M.M. Yakovleva, M.Yu. Yakovlev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60</a:t>
            </a:r>
            <a:r>
              <a:rPr lang="ru-RU" sz="800" smtClean="0">
                <a:hlinkClick r:id="rId44"/>
              </a:rPr>
              <a:t>Endotoxin Aggression in the Pathogenesis of Chronic Inflammatory Diseases of Small Pelvis Organs and Infertility, or an Antiendotoxin Approach to Their Treatment</a:t>
            </a:r>
            <a:r>
              <a:rPr lang="ru-RU" sz="800" smtClean="0"/>
              <a:t>ISSN 0362-1197, Human Physiology, 2006, Vol.32, № 3, pp. 351-356G.G. Enukidze, I.A. Anikhovskaya, A.A. Marachev, M.Yu. Yakovlev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61</a:t>
            </a:r>
            <a:r>
              <a:rPr lang="ru-RU" sz="800" smtClean="0">
                <a:hlinkClick r:id="rId45"/>
              </a:rPr>
              <a:t>Etiology of Endotoxin Aggression and Its Role as an Obligate Pathogenetic Factor in Iridocyclites of Different Origins</a:t>
            </a:r>
            <a:r>
              <a:rPr lang="ru-RU" sz="800" smtClean="0"/>
              <a:t>ISSN 0362-1197, Human Physiology, 2006, Vol.32, № 6, pp. 726-730Ya.Kh.Vyshegurov,</a:t>
            </a:r>
            <a:br>
              <a:rPr lang="ru-RU" sz="800" smtClean="0"/>
            </a:br>
            <a:r>
              <a:rPr lang="ru-RU" sz="800" smtClean="0"/>
              <a:t>I.A. Anikhovskaya,</a:t>
            </a:r>
            <a:br>
              <a:rPr lang="ru-RU" sz="800" smtClean="0"/>
            </a:br>
            <a:r>
              <a:rPr lang="ru-RU" sz="800" smtClean="0"/>
              <a:t>A.Yu.Rascheskov,</a:t>
            </a:r>
            <a:br>
              <a:rPr lang="ru-RU" sz="800" smtClean="0"/>
            </a:br>
            <a:r>
              <a:rPr lang="ru-RU" sz="800" smtClean="0"/>
              <a:t>I.A. Usov,</a:t>
            </a:r>
            <a:br>
              <a:rPr lang="ru-RU" sz="800" smtClean="0"/>
            </a:br>
            <a:r>
              <a:rPr lang="ru-RU" sz="800" smtClean="0"/>
              <a:t>M.Yu. Yakovlev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62</a:t>
            </a:r>
            <a:r>
              <a:rPr lang="ru-RU" sz="800" smtClean="0">
                <a:hlinkClick r:id="rId46"/>
              </a:rPr>
              <a:t>Кишечный эндотоксин в патогенезе воспалительной патологии глаза и антиэндотоксиновая составляющая ее лечения</a:t>
            </a:r>
            <a:r>
              <a:rPr lang="ru-RU" sz="800" smtClean="0"/>
              <a:t>Пат.физ. и экспер. терапия.–2007.-№1.-С.12-14Я.Х.Вышегуоров, И.А.Аниховская, Ю.Е.Батманов,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63Способ лечения увеитов неясной и/или вирусной этиологииПатент РФ № 2301672, 2007Я.Х.Вышегуров, Ю.Е.Батманов,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64</a:t>
            </a:r>
            <a:r>
              <a:rPr lang="ru-RU" sz="800" smtClean="0">
                <a:hlinkClick r:id="rId47"/>
              </a:rPr>
              <a:t>Энтеросорбция как средство устранения хронической эндотоксиновой агрессии</a:t>
            </a:r>
            <a:r>
              <a:rPr lang="ru-RU" sz="800" smtClean="0"/>
              <a:t>Физиология человека.-2007.-№3.-С.135-136Е.А.Чернихова, И.А.Аниховская, Ю.К.Гатауллин, Д.З.Закирова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65</a:t>
            </a:r>
            <a:r>
              <a:rPr lang="ru-RU" sz="800" smtClean="0">
                <a:hlinkClick r:id="rId48"/>
              </a:rPr>
              <a:t>Эндотоксиновая агрессия как причина послеоперационных осложнений в детской хирургии (новые перспективы профилактики).</a:t>
            </a:r>
            <a:r>
              <a:rPr lang="ru-RU" sz="800" smtClean="0"/>
              <a:t>Монография.-Московские учебники-СиДиПресс.-Новые лечебно-диагности-ческие технологии.-Книга 2.-2007.–144с.М.В.Мешков, Ю.К.Гатауллин, В.Б.Иванов,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66</a:t>
            </a:r>
            <a:r>
              <a:rPr lang="ru-RU" sz="800" smtClean="0">
                <a:hlinkClick r:id="rId49"/>
              </a:rPr>
              <a:t>Антиэндотоксиновое направление в лечении хронического воспаления и женского бесплодия.</a:t>
            </a:r>
            <a:r>
              <a:rPr lang="ru-RU" sz="800" smtClean="0"/>
              <a:t>Монография.-Московские учебники-СиДиПресс.-Новые лечебно-диагности-ческие технологии.Книга 3.-2007.-80с.Г.Г.Энукидзе, И.А.Аниховская, А.А.Марачев,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67Способ определения содержания бактериальных эндотоксинов с использованием ТАЛ-теста, в котором регистрацию образования полимера коагулогена производят по структуре образующихся белковых фракталовПатент РФ №2325645, 2008И.А.Аниховская, Ю.К.Гатауллин, В.Б.Иванов, Р.У.Хабриев, 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68</a:t>
            </a:r>
            <a:r>
              <a:rPr lang="ru-RU" sz="800" smtClean="0">
                <a:hlinkClick r:id="rId50"/>
              </a:rPr>
              <a:t>Intestinal Endotoxin in Regulation of Hemostasis Activity and in Pathogenesis of the DIC Syndrome</a:t>
            </a:r>
            <a:r>
              <a:rPr lang="ru-RU" sz="800" smtClean="0"/>
              <a:t> ISSN 0362-1197, Human Physiology, 2005, Vol.31, № 6, pp. 91-96M. V. Meshkov</a:t>
            </a:r>
            <a:br>
              <a:rPr lang="ru-RU" sz="800" smtClean="0"/>
            </a:br>
            <a:r>
              <a:rPr lang="ru-RU" sz="800" smtClean="0"/>
              <a:t>I.A. Anikhovskaya</a:t>
            </a:r>
            <a:br>
              <a:rPr lang="ru-RU" sz="800" smtClean="0"/>
            </a:br>
            <a:r>
              <a:rPr lang="ru-RU" sz="800" smtClean="0"/>
              <a:t>M.M. Yakovleva</a:t>
            </a:r>
            <a:br>
              <a:rPr lang="ru-RU" sz="800" smtClean="0"/>
            </a:br>
            <a:r>
              <a:rPr lang="ru-RU" sz="800" smtClean="0"/>
              <a:t>M.Yu. Yakovlev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69</a:t>
            </a:r>
            <a:r>
              <a:rPr lang="ru-RU" sz="800" smtClean="0">
                <a:hlinkClick r:id="rId51"/>
              </a:rPr>
              <a:t>Современный взгляд на профилактику послеоперационных осложнений у детей с обструктивными уропатиями</a:t>
            </a:r>
            <a:r>
              <a:rPr lang="ru-RU" sz="800" smtClean="0"/>
              <a:t>АНДРОЛОГИЯ И ГЕНИТАЛЬНАЯ ХИРУРГИЯ / № 1 - 2011М.В. Мешков,</a:t>
            </a:r>
            <a:br>
              <a:rPr lang="ru-RU" sz="800" smtClean="0"/>
            </a:br>
            <a:r>
              <a:rPr lang="ru-RU" sz="800" smtClean="0"/>
              <a:t>Ю.К. Гатауллин,</a:t>
            </a:r>
            <a:br>
              <a:rPr lang="ru-RU" sz="800" smtClean="0"/>
            </a:br>
            <a:r>
              <a:rPr lang="ru-RU" sz="800" smtClean="0"/>
              <a:t>А.К. Файзулин,</a:t>
            </a:r>
            <a:br>
              <a:rPr lang="ru-RU" sz="800" smtClean="0"/>
            </a:br>
            <a:r>
              <a:rPr lang="ru-RU" sz="800" smtClean="0"/>
              <a:t>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70</a:t>
            </a:r>
            <a:r>
              <a:rPr lang="ru-RU" sz="800" smtClean="0">
                <a:hlinkClick r:id="rId52"/>
              </a:rPr>
              <a:t>Кишечный эндотоксин в индукции сахарного диабета первого типа</a:t>
            </a:r>
            <a:r>
              <a:rPr lang="ru-RU" sz="800" smtClean="0"/>
              <a:t>ФИЗИОЛОГИЯ ЧЕЛОВЕКА, 2011, том 37, № 2, с. 138–141П.Л.Окороков,</a:t>
            </a:r>
            <a:br>
              <a:rPr lang="ru-RU" sz="800" smtClean="0"/>
            </a:br>
            <a:r>
              <a:rPr lang="ru-RU" sz="800" smtClean="0"/>
              <a:t>И.А.Аниховская,</a:t>
            </a:r>
            <a:br>
              <a:rPr lang="ru-RU" sz="800" smtClean="0"/>
            </a:br>
            <a:r>
              <a:rPr lang="ru-RU" sz="800" smtClean="0"/>
              <a:t>И.Э.Волков,</a:t>
            </a:r>
            <a:br>
              <a:rPr lang="ru-RU" sz="800" smtClean="0"/>
            </a:br>
            <a:r>
              <a:rPr lang="ru-RU" sz="800" smtClean="0"/>
              <a:t>М.Ю.Яковлев71</a:t>
            </a:r>
            <a:r>
              <a:rPr lang="ru-RU" sz="800" smtClean="0">
                <a:hlinkClick r:id="rId53"/>
              </a:rPr>
              <a:t>Intestinal Endotoxin as a Trigger of Type 1 Diabetes Mellitus</a:t>
            </a:r>
            <a:r>
              <a:rPr lang="ru-RU" sz="800" smtClean="0"/>
              <a:t>ISSN 03621197, Human Physiology, 2011, Vol. 37, No. 2, pp. 247–249.P.L.Okorokov,</a:t>
            </a:r>
            <a:br>
              <a:rPr lang="ru-RU" sz="800" smtClean="0"/>
            </a:br>
            <a:r>
              <a:rPr lang="ru-RU" sz="800" smtClean="0"/>
              <a:t>I.A.Anikhovskaya,</a:t>
            </a:r>
            <a:br>
              <a:rPr lang="ru-RU" sz="800" smtClean="0"/>
            </a:br>
            <a:r>
              <a:rPr lang="ru-RU" sz="800" smtClean="0"/>
              <a:t>I.E.Volkov,</a:t>
            </a:r>
            <a:br>
              <a:rPr lang="ru-RU" sz="800" smtClean="0"/>
            </a:br>
            <a:r>
              <a:rPr lang="ru-RU" sz="800" smtClean="0"/>
              <a:t>M.Yu.Yakovlev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72</a:t>
            </a:r>
            <a:r>
              <a:rPr lang="ru-RU" sz="800" smtClean="0">
                <a:hlinkClick r:id="rId54"/>
              </a:rPr>
              <a:t>Кишечный эндотоксин и воспаление</a:t>
            </a:r>
            <a:r>
              <a:rPr lang="ru-RU" sz="800" smtClean="0"/>
              <a:t>Дерматовенерология, Национальное руководство, 2011, с.99-110М.Ю, 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73</a:t>
            </a:r>
            <a:r>
              <a:rPr lang="ru-RU" sz="800" smtClean="0">
                <a:hlinkClick r:id="rId55"/>
              </a:rPr>
              <a:t>Кишечный эндотоксин как вероятный индуктор системного воспалительного ответа при ВИЧ-инфекции</a:t>
            </a:r>
            <a:r>
              <a:rPr lang="ru-RU" sz="800" smtClean="0"/>
              <a:t>Практическая медицина. 2012. №1. С.52-55Г.Р.Хасанова,</a:t>
            </a:r>
            <a:br>
              <a:rPr lang="ru-RU" sz="800" smtClean="0"/>
            </a:br>
            <a:r>
              <a:rPr lang="ru-RU" sz="800" smtClean="0"/>
              <a:t>О.И.Биккинина,</a:t>
            </a:r>
            <a:br>
              <a:rPr lang="ru-RU" sz="800" smtClean="0"/>
            </a:br>
            <a:r>
              <a:rPr lang="ru-RU" sz="800" smtClean="0"/>
              <a:t>В.А.Анохин,</a:t>
            </a:r>
            <a:br>
              <a:rPr lang="ru-RU" sz="800" smtClean="0"/>
            </a:br>
            <a:r>
              <a:rPr lang="ru-RU" sz="800" smtClean="0"/>
              <a:t>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74</a:t>
            </a:r>
            <a:r>
              <a:rPr lang="ru-RU" sz="800" smtClean="0">
                <a:hlinkClick r:id="rId56"/>
              </a:rPr>
              <a:t>Антиэндотоксиновая составляющая в профилактике послеоперационных осложнений у детей с обструктивной уропатией</a:t>
            </a:r>
            <a:r>
              <a:rPr lang="ru-RU" sz="800" smtClean="0"/>
              <a:t>Детская хирургия. 2012. №2. С.37-41М.В.Мешков,</a:t>
            </a:r>
            <a:br>
              <a:rPr lang="ru-RU" sz="800" smtClean="0"/>
            </a:br>
            <a:r>
              <a:rPr lang="ru-RU" sz="800" smtClean="0"/>
              <a:t>А.К.Файзуллин,</a:t>
            </a:r>
            <a:br>
              <a:rPr lang="ru-RU" sz="800" smtClean="0"/>
            </a:br>
            <a:r>
              <a:rPr lang="ru-RU" sz="800" smtClean="0"/>
              <a:t>Ю.К.Гатауллин,</a:t>
            </a:r>
            <a:br>
              <a:rPr lang="ru-RU" sz="800" smtClean="0"/>
            </a:br>
            <a:r>
              <a:rPr lang="ru-RU" sz="800" smtClean="0"/>
              <a:t>др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75</a:t>
            </a:r>
            <a:r>
              <a:rPr lang="ru-RU" sz="800" smtClean="0">
                <a:hlinkClick r:id="rId57"/>
              </a:rPr>
              <a:t>Алиментарный фактор как вероятный индуктор воспаления или липидный компонент механизма транспорта кишечного эндотоксина</a:t>
            </a:r>
            <a:r>
              <a:rPr lang="ru-RU" sz="800" smtClean="0"/>
              <a:t>Физиология человека. 2012. Том 38. №6. С.105-112П.Л.Окороков,</a:t>
            </a:r>
            <a:br>
              <a:rPr lang="ru-RU" sz="800" smtClean="0"/>
            </a:br>
            <a:r>
              <a:rPr lang="ru-RU" sz="800" smtClean="0"/>
              <a:t>И.А.Аниховская,</a:t>
            </a:r>
            <a:br>
              <a:rPr lang="ru-RU" sz="800" smtClean="0"/>
            </a:br>
            <a:r>
              <a:rPr lang="ru-RU" sz="800" smtClean="0"/>
              <a:t>М.М.Яковлева, ,</a:t>
            </a:r>
            <a:br>
              <a:rPr lang="ru-RU" sz="800" smtClean="0"/>
            </a:br>
            <a:r>
              <a:rPr lang="ru-RU" sz="800" smtClean="0"/>
              <a:t>др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76</a:t>
            </a:r>
            <a:r>
              <a:rPr lang="ru-RU" sz="800" smtClean="0">
                <a:hlinkClick r:id="rId58"/>
              </a:rPr>
              <a:t>Nutritional Factors of Inflammation Induction or Lipid Mechanism of Endotoxin Transport</a:t>
            </a:r>
            <a:r>
              <a:rPr lang="ru-RU" sz="800" smtClean="0"/>
              <a:t>Human Physiology. 2012. Vol.38. №6. p.p.649-655P.L.Okorokov,</a:t>
            </a:r>
            <a:br>
              <a:rPr lang="ru-RU" sz="800" smtClean="0"/>
            </a:br>
            <a:r>
              <a:rPr lang="ru-RU" sz="800" smtClean="0"/>
              <a:t>I.A.Anychovskaya,</a:t>
            </a:r>
            <a:br>
              <a:rPr lang="ru-RU" sz="800" smtClean="0"/>
            </a:br>
            <a:r>
              <a:rPr lang="ru-RU" sz="800" smtClean="0"/>
              <a:t>M.M.Yakovleva, ,</a:t>
            </a:r>
            <a:br>
              <a:rPr lang="ru-RU" sz="800" smtClean="0"/>
            </a:br>
            <a:r>
              <a:rPr lang="ru-RU" sz="800" smtClean="0"/>
              <a:t>et al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77</a:t>
            </a:r>
            <a:r>
              <a:rPr lang="ru-RU" sz="800" smtClean="0">
                <a:hlinkClick r:id="rId59"/>
              </a:rPr>
              <a:t>Endotoxin Is a Component in the Pathogenesis of Chronic Viral Diseases</a:t>
            </a:r>
            <a:r>
              <a:rPr lang="ru-RU" sz="800" smtClean="0"/>
              <a:t>Human Physiology. 2015. Vol.41. №3. p.p.328-335I.A. Anikhovskaya,  A. A. Kubatieva , G. R. Khasanovab , and M. Yu. Yakovleva, d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78</a:t>
            </a:r>
            <a:r>
              <a:rPr lang="ru-RU" sz="800" smtClean="0">
                <a:hlinkClick r:id="rId60"/>
              </a:rPr>
              <a:t>Направления поиска средств снижения концентрации эндотоксина в общей гемоциркуляции</a:t>
            </a:r>
            <a:r>
              <a:rPr lang="ru-RU" sz="800" smtClean="0"/>
              <a:t>Journal of Basic and Applied Medicine - PATHOGENESIS Том 12. - №4. - С.26-11I.A. Anikhovskaya,  A. A. Kubatieva , </a:t>
            </a:r>
            <a:br>
              <a:rPr lang="ru-RU" sz="800" smtClean="0"/>
            </a:br>
            <a:r>
              <a:rPr lang="ru-RU" sz="800" smtClean="0"/>
              <a:t>M.M.Yakovleva, ,</a:t>
            </a:r>
            <a:br>
              <a:rPr lang="ru-RU" sz="800" smtClean="0"/>
            </a:br>
            <a:r>
              <a:rPr lang="ru-RU" sz="800" smtClean="0"/>
              <a:t> 79</a:t>
            </a:r>
            <a:r>
              <a:rPr lang="ru-RU" sz="800" smtClean="0">
                <a:hlinkClick r:id="rId61"/>
              </a:rPr>
              <a:t>Endotoxin Theory of Atherosclerosis</a:t>
            </a:r>
            <a:r>
              <a:rPr lang="ru-RU" sz="800" smtClean="0"/>
              <a:t>Human Physiology. 2015. Vol.41. №1 рр. 89-97I. A. Anikhovskayaa,   A. A. Kubatieva , M. Yu. Yakovleva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80</a:t>
            </a:r>
            <a:r>
              <a:rPr lang="ru-RU" sz="800" smtClean="0">
                <a:hlinkClick r:id="rId62"/>
              </a:rPr>
              <a:t>The Role of Endotoxin Aggression in Pathogenesis of Acute Myocardial Infarction</a:t>
            </a:r>
            <a:r>
              <a:rPr lang="ru-RU" sz="800" smtClean="0"/>
              <a:t>Human Physiology. 2014. Vol.40. №3. рр. 348-351I. A.Anikhovskaya, I. S. Golyshevb ,  K. I. Tebloevb , M. Yu. Yakovlev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81</a:t>
            </a:r>
            <a:r>
              <a:rPr lang="ru-RU" sz="800" smtClean="0">
                <a:hlinkClick r:id="rId63"/>
              </a:rPr>
              <a:t>Воспоминания о лучшем или об истоках эндотоксиновой теории.  Актуальные проблемы общей патологии</a:t>
            </a:r>
            <a:r>
              <a:rPr lang="ru-RU" sz="800" smtClean="0"/>
              <a:t>Сборник трудов юбилейной научно-практической конференции, посвящённой 150-летию кафедры патологической анатомии Казань 2015. c.68-79М.Ю.Яковлев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82</a:t>
            </a:r>
            <a:r>
              <a:rPr lang="ru-RU" sz="800" smtClean="0">
                <a:hlinkClick r:id="rId64"/>
              </a:rPr>
              <a:t>РОЛЬ ЭНДОТОКСИНОВОЙ АГРЕССИИ В ПАТОГЕНЕЗЕ ОСТРОГО ИНФАРКТА МИОКАРДА</a:t>
            </a:r>
            <a:r>
              <a:rPr lang="ru-RU" sz="800" smtClean="0"/>
              <a:t>ФИЗИОЛОГИЯ ЧЕЛОВЕКА том 40 № 3 2014 С. 129-132.И. А. Аниховская, И. С. Голышев,   К. И. Теблоев,    М. Ю. 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83</a:t>
            </a:r>
            <a:r>
              <a:rPr lang="ru-RU" sz="800" smtClean="0">
                <a:hlinkClick r:id="rId65"/>
              </a:rPr>
              <a:t>ЭНДОТОКСИНОВАЯ ТЕОРИЯ АТЕРОСКЛЕРОЗА</a:t>
            </a:r>
            <a:r>
              <a:rPr lang="ru-RU" sz="800" smtClean="0"/>
              <a:t>ФИЗИОЛОГИЯ ЧЕЛОВЕКА том 41 № 1 2015 С. 106-116И. А. Аниховская,   А. А. Кубатиев, М. Ю. 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84</a:t>
            </a:r>
            <a:r>
              <a:rPr lang="ru-RU" sz="800" smtClean="0">
                <a:hlinkClick r:id="rId66"/>
              </a:rPr>
              <a:t>ЭНДОТОКСИНОВЫЙ КОМПОНЕНТ ПАТОГЕНЕЗА ХРОНИЧЕСКИХ ВИРУСНЫХ ЗАБОЛЕВАНИЙ</a:t>
            </a:r>
            <a:r>
              <a:rPr lang="ru-RU" sz="800" smtClean="0"/>
              <a:t>ФИЗИОЛОГИЯ ЧЕЛОВЕКА том 41 № 3 2015 С 118-126И. А. Аниховская, А. А. Кубатиев,   Г. Р. Хасанова,   М. Ю. Яковлев</a:t>
            </a:r>
          </a:p>
          <a:p>
            <a:pPr>
              <a:lnSpc>
                <a:spcPct val="80000"/>
              </a:lnSpc>
            </a:pPr>
            <a:r>
              <a:rPr lang="ru-RU" sz="800" smtClean="0"/>
              <a:t>85 </a:t>
            </a:r>
            <a:r>
              <a:rPr lang="ru-RU" sz="800" u="sng" smtClean="0">
                <a:hlinkClick r:id="rId67"/>
              </a:rPr>
              <a:t>Нормативные показатели системной эндотоксинемии как базисный элемент определения роли липополисахаридов кишечной микрофлоры в общей патологии</a:t>
            </a:r>
            <a:r>
              <a:rPr lang="ru-RU" sz="800" smtClean="0"/>
              <a:t> Патогенез. — 2015. — Т.13, №1. — С. 18—27 И.М. Салахов</a:t>
            </a:r>
            <a:br>
              <a:rPr lang="ru-RU" sz="800" smtClean="0"/>
            </a:br>
            <a:r>
              <a:rPr lang="ru-RU" sz="800" smtClean="0"/>
              <a:t>И. А. Аниховская,</a:t>
            </a:r>
            <a:br>
              <a:rPr lang="ru-RU" sz="800" smtClean="0"/>
            </a:br>
            <a:r>
              <a:rPr lang="ru-RU" sz="800" smtClean="0"/>
              <a:t> И.А. Майский </a:t>
            </a:r>
            <a:br>
              <a:rPr lang="ru-RU" sz="800" smtClean="0"/>
            </a:br>
            <a:r>
              <a:rPr lang="ru-RU" sz="800" smtClean="0"/>
              <a:t>М.М. Маркелова </a:t>
            </a:r>
            <a:br>
              <a:rPr lang="ru-RU" sz="800" smtClean="0"/>
            </a:br>
            <a:r>
              <a:rPr lang="ru-RU" sz="800" smtClean="0"/>
              <a:t>П.Л. Окороков </a:t>
            </a:r>
            <a:br>
              <a:rPr lang="ru-RU" sz="800" smtClean="0"/>
            </a:br>
            <a:r>
              <a:rPr lang="ru-RU" sz="800" smtClean="0"/>
              <a:t>Г.Р. Саханова </a:t>
            </a:r>
            <a:br>
              <a:rPr lang="ru-RU" sz="800" smtClean="0"/>
            </a:br>
            <a:r>
              <a:rPr lang="ru-RU" sz="800" smtClean="0"/>
              <a:t>В.А. Юркив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73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b="1" smtClean="0"/>
              <a:t>ЗАБОЛЕВАЕМОСТЬ</a:t>
            </a:r>
            <a:r>
              <a:rPr lang="ru-RU" sz="9600" b="1" smtClean="0"/>
              <a:t>: ХХ век.  4-10 %,  </a:t>
            </a:r>
            <a:r>
              <a:rPr lang="en-US" sz="9600" b="1" smtClean="0"/>
              <a:t>XXI </a:t>
            </a:r>
            <a:r>
              <a:rPr lang="ru-RU" sz="9600" b="1" smtClean="0"/>
              <a:t>век.  22-40%    </a:t>
            </a:r>
            <a:r>
              <a:rPr lang="ru-RU" sz="9600" b="1" smtClean="0">
                <a:solidFill>
                  <a:srgbClr val="FFFFFF"/>
                </a:solidFill>
              </a:rPr>
              <a:t>Актуальность ХТ обусловлена уровнем  его распространенности и тем, что многочисленные соматические, органные и системные заболевания  негативно влияют на качество и продолжительность жизни  всех слоев населения</a:t>
            </a:r>
            <a:r>
              <a:rPr lang="ru-RU" sz="8000" smtClean="0">
                <a:solidFill>
                  <a:srgbClr val="FFFFFF"/>
                </a:solidFill>
              </a:rPr>
              <a:t>.</a:t>
            </a:r>
          </a:p>
          <a:p>
            <a:r>
              <a:rPr lang="ru-RU" sz="9600" b="1" smtClean="0"/>
              <a:t>  </a:t>
            </a:r>
            <a:endParaRPr lang="ru-RU" sz="1000" b="1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73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5904D3-8DA9-403D-A2DF-9F9EF9341633}" type="slidenum">
              <a:rPr lang="ru-RU" smtClean="0"/>
              <a:pPr/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D01FF2-E3FC-4C87-84E4-3C0B3A70D9C3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Обследованы 45 больных детей в возрасте 2-14 лет. 20 с атопическим дерматитом, 13 - с хронической рецидивирующей крапивницей, 12 - с дермореспираторным синдромом. Контрольную группу составили 12 детей.  Учитывал что энтеросорбция показана при аллергодерматозах и особенно при сопутствующей патологии •желудочно-кишечного тракта, энтеросгель как селективный кремнийорганичский являлся необходимым, элементом комплексной терапии. Препарат назначали за 2 часа до еды детям в возрасте 2-5 лет по 1 чайной ложке 3 раза в день, 5-12 лет по 1 десертной ложке 3 раза в день, а дети старше 12 лет получали препарат по 1 столовой ложке 2 раза в день.. Длительность курса- лечения составила 5 дней.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Дети с атопическим дерматитом, 16 основная группа, 14 – сравнение, 20 – здоровые, контроль. Основная группа получала Энтеросгель в возрастно-весовой дозировке в течение 14 дней наряду с обычной терапией. 14- группа сравнения получала стандартную терапию. В основной группе – выздоровление у 10, улучшение – у 4, без изменений – у 2. </a:t>
            </a:r>
            <a:r>
              <a:rPr lang="en-US" smtClean="0"/>
              <a:t>SCORAD</a:t>
            </a:r>
            <a:r>
              <a:rPr lang="ru-RU" smtClean="0"/>
              <a:t> снизился с 50 до 10 баллов В группе сравнения – у 6 – выздоровление, у 3 – улучшение, у 5 – без эффекта. </a:t>
            </a:r>
            <a:r>
              <a:rPr lang="en-US" smtClean="0"/>
              <a:t>SCORAD</a:t>
            </a:r>
            <a:r>
              <a:rPr lang="ru-RU" smtClean="0"/>
              <a:t> снизился с 50 до 15 баллов.</a:t>
            </a:r>
          </a:p>
        </p:txBody>
      </p:sp>
      <p:sp>
        <p:nvSpPr>
          <p:cNvPr id="16589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5E64E7-7123-4D8E-AACD-176EF4CAD49E}" type="slidenum">
              <a:rPr lang="ru-RU" smtClean="0"/>
              <a:pPr/>
              <a:t>28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51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510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7A6D16-38FD-4626-8E21-4C0ED24D710F}" type="slidenum">
              <a:rPr lang="ru-RU" smtClean="0"/>
              <a:pPr/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eaLnBrk="1" hangingPunct="1"/>
            <a:fld id="{D0BE1B22-32ED-44EB-9B8D-19475860FA6A}" type="slidenum">
              <a:rPr lang="ru-RU" smtClean="0">
                <a:latin typeface="Arial" charset="0"/>
              </a:rPr>
              <a:pPr eaLnBrk="1" hangingPunct="1"/>
              <a:t>30</a:t>
            </a:fld>
            <a:endParaRPr lang="ru-RU" smtClean="0">
              <a:latin typeface="Arial" charset="0"/>
            </a:endParaRPr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57550"/>
            <a:ext cx="6705600" cy="3086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Включение в лечение больных пневмонией энтеросорбцию энтеросгелем уменьшает степень выраженности объективных и субъективных проявления заболевания. Достоверно быстрее исчезает рентгенологическая симптоматика пневмонии и купировались местные симптомы, характеризующие внутриальвеолярную экссудацию и поражение бронхов – кашель, влажные хрипы, ослабление дыхания, укорочение перкуторного звука. То же относилось и к клиническим проявлениям интоксикации (общая слабость, повышенная утомляемость, нарушение аппетита), наличию и выраженности одышки. Параллельно отмечали снижение лабораторных показателей эндотоксикоза. Энтеросорбция Энтеросгелем проводилась в течение 10-14 дней от начала лечения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 более выраженном снижении уровня токсемии у больных с пневмонией, в схему лечения которых был включен энтеросгель, свидетельствуют и классические показатели классические показатели (ЛИИ, СМП). При поступлении на лечение в стационар уровень токсемии был примерно одинаковым и достаточно высоким в обеих сравниваемых группах. К исходу острого периода пневмонии в контрольной группе содержание СМП сохранялось примерно на прежнем уровне, в то время как у пациентов, в лечении которых применяли Энтеросгель, оно заметно снижалось.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Использование энтеросгеля в комплексном лечении больных пневмонией способствовало более быстрому разрешению основных клинических и рентгенологических проявлений заболевания, менее тяжелому ее течению, уменьшению продолжительности стационарного лечения и длительности антибиотекотерапии, снижению частоты развития затяжного и осложненного течения пневмонии, более быстрой и полной нормализации психоэмоционального статуса [7].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3.png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3.png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3.png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D14ACB7-CDBD-4B39-8F3B-C9E913DA7BB7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F3AAEF8-41C7-4E6C-B84C-0A705B4809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73C3150-5DAF-4CE8-8972-0373C80D369E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AD47A10-4200-4947-B606-ADEC175DCA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A1A8B-EA71-4482-BC95-582AE0EF7A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F7A5F-B79E-44AA-9672-FE0DD8C0EC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28926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1C797-A515-409D-A649-CFEFAD7170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FA68-455A-4574-A124-5214EB8EFA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40006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D85D7-E8B0-45F7-9F50-C1DBD64F38F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0FE0F-F127-4684-8F44-DFE640CA8F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0844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AAE3D-35AD-4850-8032-35022B8D0B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2514A-57C8-4618-80D2-35F682A6F5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59266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ADD6F-BB02-4496-9771-01451B2B75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F7D3B-BC2F-49E1-B556-45B4745E46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54625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23601-816B-4C5F-B573-D3B2D12620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ACEB5-6F04-461B-8F2D-B64FA5DAD7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83197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08925-436A-4CE0-9B9E-5EA7C1DCAF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EA5E4-69C7-49E9-B2EA-E49120F26D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46278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BD239-E871-4AED-988F-2B9A58BC50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88F88-924C-4E20-95FF-8D7C79F11A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92838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025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6 w 5772"/>
              <a:gd name="T1" fmla="*/ 2 h 656"/>
              <a:gd name="T2" fmla="*/ 2542 w 5772"/>
              <a:gd name="T3" fmla="*/ 0 h 656"/>
              <a:gd name="T4" fmla="*/ 4374 w 5772"/>
              <a:gd name="T5" fmla="*/ 367 h 656"/>
              <a:gd name="T6" fmla="*/ 5766 w 5772"/>
              <a:gd name="T7" fmla="*/ 55 h 656"/>
              <a:gd name="T8" fmla="*/ 5772 w 5772"/>
              <a:gd name="T9" fmla="*/ 213 h 656"/>
              <a:gd name="T10" fmla="*/ 4302 w 5772"/>
              <a:gd name="T11" fmla="*/ 439 h 656"/>
              <a:gd name="T12" fmla="*/ 1488 w 5772"/>
              <a:gd name="T13" fmla="*/ 201 h 656"/>
              <a:gd name="T14" fmla="*/ 0 w 5772"/>
              <a:gd name="T15" fmla="*/ 656 h 656"/>
              <a:gd name="T16" fmla="*/ 6 w 5772"/>
              <a:gd name="T17" fmla="*/ 2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/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>
            <a:gsLst>
              <a:gs pos="0">
                <a:srgbClr val="0079AF">
                  <a:alpha val="44999"/>
                </a:srgbClr>
              </a:gs>
              <a:gs pos="100000">
                <a:srgbClr val="00EBF8">
                  <a:alpha val="54998"/>
                </a:srgb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Полилиния 1026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/>
            <a:gdLst>
              <a:gd name="T0" fmla="*/ 0 w 3000"/>
              <a:gd name="T1" fmla="*/ 0 h 595"/>
              <a:gd name="T2" fmla="*/ 1668 w 3000"/>
              <a:gd name="T3" fmla="*/ 564 h 595"/>
              <a:gd name="T4" fmla="*/ 3000 w 3000"/>
              <a:gd name="T5" fmla="*/ 186 h 595"/>
              <a:gd name="T6" fmla="*/ 3000 w 3000"/>
              <a:gd name="T7" fmla="*/ 6 h 595"/>
              <a:gd name="T8" fmla="*/ 0 w 3000"/>
              <a:gd name="T9" fmla="*/ 0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0"/>
              <a:gd name="T16" fmla="*/ 0 h 595"/>
              <a:gd name="T17" fmla="*/ 3000 w 3000"/>
              <a:gd name="T18" fmla="*/ 595 h 595"/>
            </a:gdLst>
            <a:ahLst/>
            <a:cxnLst/>
            <a:rect l="T15" t="T16" r="T17" b="T18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>
            <a:gsLst>
              <a:gs pos="0">
                <a:srgbClr val="00ADB6"/>
              </a:gs>
              <a:gs pos="80000">
                <a:srgbClr val="009BE5"/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Группа 1032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7" name="Группа 1035"/>
            <p:cNvGrpSpPr>
              <a:grpSpLocks/>
            </p:cNvGrpSpPr>
            <p:nvPr/>
          </p:nvGrpSpPr>
          <p:grpSpPr bwMode="auto">
            <a:xfrm>
              <a:off x="-6091" y="-11569"/>
              <a:ext cx="9131843" cy="1050979"/>
              <a:chOff x="-6096" y="-24384"/>
              <a:chExt cx="9131808" cy="1048512"/>
            </a:xfrm>
          </p:grpSpPr>
          <p:pic>
            <p:nvPicPr>
              <p:cNvPr id="11" name="Рисунок 1033"/>
              <p:cNvPicPr>
                <a:picLocks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-6096" y="-24384"/>
                <a:ext cx="9131808" cy="1048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Прямоугольник 1034"/>
              <p:cNvSpPr>
                <a:spLocks/>
              </p:cNvSpPr>
              <p:nvPr/>
            </p:nvSpPr>
            <p:spPr>
              <a:xfrm rot="21420000">
                <a:off x="-30163" y="422275"/>
                <a:ext cx="0" cy="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en-US" sz="18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8" name="Группа 1038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9" name="Рисунок 1036"/>
              <p:cNvPicPr>
                <a:picLocks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Прямоугольник 1037"/>
              <p:cNvSpPr>
                <a:spLocks/>
              </p:cNvSpPr>
              <p:nvPr/>
            </p:nvSpPr>
            <p:spPr>
              <a:xfrm rot="21420000">
                <a:off x="-22225" y="496888"/>
                <a:ext cx="0" cy="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en-US" sz="18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1028" name="Заголовок 1027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1029" name="Текст 1028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3" name="Дата 102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" name="Нижний колонтитул 103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Номер слайда 103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6A0C08B6-8F17-4861-ACCB-6D26548AB4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845451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13584-3758-470B-97BE-451847D17B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C7442-E036-424E-969F-7FA34CD1DF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748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220ADA7-D1CA-46DB-BEBB-21E1C5D16680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1855280-D515-43F4-9220-24A474B226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E0331-A1AB-4DF5-860A-4EE9AC1BBE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A6AB-3959-42EF-A414-6EBEA96CF1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81286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EDD3D-87EE-4344-9C89-1EDA4CAC6A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63CDA-6B4F-4043-BE7B-02C6CB9AEF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1399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A1A8B-EA71-4482-BC95-582AE0EF7A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F7A5F-B79E-44AA-9672-FE0DD8C0EC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03488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1C797-A515-409D-A649-CFEFAD7170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FA68-455A-4574-A124-5214EB8EFA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80088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D85D7-E8B0-45F7-9F50-C1DBD64F38F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0FE0F-F127-4684-8F44-DFE640CA8F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95070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AAE3D-35AD-4850-8032-35022B8D0B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2514A-57C8-4618-80D2-35F682A6F5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23533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ADD6F-BB02-4496-9771-01451B2B75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F7D3B-BC2F-49E1-B556-45B4745E46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01582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23601-816B-4C5F-B573-D3B2D12620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ACEB5-6F04-461B-8F2D-B64FA5DAD7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62243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08925-436A-4CE0-9B9E-5EA7C1DCAF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EA5E4-69C7-49E9-B2EA-E49120F26D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45713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BD239-E871-4AED-988F-2B9A58BC50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88F88-924C-4E20-95FF-8D7C79F11A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699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025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0 w 5772"/>
              <a:gd name="T1" fmla="*/ 0 h 656"/>
              <a:gd name="T2" fmla="*/ 5772 w 5772"/>
              <a:gd name="T3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0" t="T1" r="T2" b="T3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 rotWithShape="0">
            <a:gsLst>
              <a:gs pos="0">
                <a:srgbClr val="0079AF">
                  <a:alpha val="44998"/>
                </a:srgbClr>
              </a:gs>
              <a:gs pos="100000">
                <a:srgbClr val="00EBF8">
                  <a:alpha val="54997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олилиния 1026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/>
            <a:gdLst>
              <a:gd name="T0" fmla="*/ 0 w 3000"/>
              <a:gd name="T1" fmla="*/ 0 h 595"/>
              <a:gd name="T2" fmla="*/ 3000 w 3000"/>
              <a:gd name="T3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0" t="T1" r="T2" b="T3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00ADB6"/>
              </a:gs>
              <a:gs pos="80000">
                <a:srgbClr val="009BE5"/>
              </a:gs>
              <a:gs pos="100000">
                <a:srgbClr val="009BE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6" name="Группа 1032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7" name="Группа 1035"/>
            <p:cNvGrpSpPr>
              <a:grpSpLocks/>
            </p:cNvGrpSpPr>
            <p:nvPr/>
          </p:nvGrpSpPr>
          <p:grpSpPr bwMode="auto">
            <a:xfrm>
              <a:off x="-6091" y="-11569"/>
              <a:ext cx="9131843" cy="1050979"/>
              <a:chOff x="-6096" y="-24384"/>
              <a:chExt cx="9131808" cy="1048512"/>
            </a:xfrm>
          </p:grpSpPr>
          <p:pic>
            <p:nvPicPr>
              <p:cNvPr id="11" name="Рисунок 1033"/>
              <p:cNvPicPr>
                <a:picLocks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-6096" y="-24384"/>
                <a:ext cx="9131808" cy="1048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Прямоугольник 1034"/>
              <p:cNvSpPr>
                <a:spLocks/>
              </p:cNvSpPr>
              <p:nvPr/>
            </p:nvSpPr>
            <p:spPr bwMode="auto">
              <a:xfrm rot="-180000">
                <a:off x="-30163" y="422275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 altLang="en-US"/>
              </a:p>
            </p:txBody>
          </p:sp>
        </p:grpSp>
        <p:grpSp>
          <p:nvGrpSpPr>
            <p:cNvPr id="8" name="Группа 1038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9" name="Рисунок 1036"/>
              <p:cNvPicPr>
                <a:picLocks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Прямоугольник 1037"/>
              <p:cNvSpPr>
                <a:spLocks/>
              </p:cNvSpPr>
              <p:nvPr/>
            </p:nvSpPr>
            <p:spPr bwMode="auto">
              <a:xfrm rot="-180000">
                <a:off x="-22225" y="496888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 altLang="en-US"/>
              </a:p>
            </p:txBody>
          </p:sp>
        </p:grpSp>
      </p:grpSp>
      <p:sp>
        <p:nvSpPr>
          <p:cNvPr id="1028" name="Заголовок 1027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1029" name="Текст 1028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3" name="Дата 10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" name="Нижний колонтитул 103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Номер слайда 10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8A55B-191F-435A-A768-945C053CE4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025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6 w 5772"/>
              <a:gd name="T1" fmla="*/ 2 h 656"/>
              <a:gd name="T2" fmla="*/ 2542 w 5772"/>
              <a:gd name="T3" fmla="*/ 0 h 656"/>
              <a:gd name="T4" fmla="*/ 4374 w 5772"/>
              <a:gd name="T5" fmla="*/ 367 h 656"/>
              <a:gd name="T6" fmla="*/ 5766 w 5772"/>
              <a:gd name="T7" fmla="*/ 55 h 656"/>
              <a:gd name="T8" fmla="*/ 5772 w 5772"/>
              <a:gd name="T9" fmla="*/ 213 h 656"/>
              <a:gd name="T10" fmla="*/ 4302 w 5772"/>
              <a:gd name="T11" fmla="*/ 439 h 656"/>
              <a:gd name="T12" fmla="*/ 1488 w 5772"/>
              <a:gd name="T13" fmla="*/ 201 h 656"/>
              <a:gd name="T14" fmla="*/ 0 w 5772"/>
              <a:gd name="T15" fmla="*/ 656 h 656"/>
              <a:gd name="T16" fmla="*/ 6 w 5772"/>
              <a:gd name="T17" fmla="*/ 2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/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>
            <a:gsLst>
              <a:gs pos="0">
                <a:srgbClr val="0079AF">
                  <a:alpha val="44999"/>
                </a:srgbClr>
              </a:gs>
              <a:gs pos="100000">
                <a:srgbClr val="00EBF8">
                  <a:alpha val="54998"/>
                </a:srgb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Полилиния 1026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/>
            <a:gdLst>
              <a:gd name="T0" fmla="*/ 0 w 3000"/>
              <a:gd name="T1" fmla="*/ 0 h 595"/>
              <a:gd name="T2" fmla="*/ 1668 w 3000"/>
              <a:gd name="T3" fmla="*/ 564 h 595"/>
              <a:gd name="T4" fmla="*/ 3000 w 3000"/>
              <a:gd name="T5" fmla="*/ 186 h 595"/>
              <a:gd name="T6" fmla="*/ 3000 w 3000"/>
              <a:gd name="T7" fmla="*/ 6 h 595"/>
              <a:gd name="T8" fmla="*/ 0 w 3000"/>
              <a:gd name="T9" fmla="*/ 0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0"/>
              <a:gd name="T16" fmla="*/ 0 h 595"/>
              <a:gd name="T17" fmla="*/ 3000 w 3000"/>
              <a:gd name="T18" fmla="*/ 595 h 595"/>
            </a:gdLst>
            <a:ahLst/>
            <a:cxnLst/>
            <a:rect l="T15" t="T16" r="T17" b="T18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>
            <a:gsLst>
              <a:gs pos="0">
                <a:srgbClr val="00ADB6"/>
              </a:gs>
              <a:gs pos="80000">
                <a:srgbClr val="009BE5"/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Группа 1032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7" name="Группа 1035"/>
            <p:cNvGrpSpPr>
              <a:grpSpLocks/>
            </p:cNvGrpSpPr>
            <p:nvPr/>
          </p:nvGrpSpPr>
          <p:grpSpPr bwMode="auto">
            <a:xfrm>
              <a:off x="-6091" y="-11569"/>
              <a:ext cx="9131843" cy="1050979"/>
              <a:chOff x="-6096" y="-24384"/>
              <a:chExt cx="9131808" cy="1048512"/>
            </a:xfrm>
          </p:grpSpPr>
          <p:pic>
            <p:nvPicPr>
              <p:cNvPr id="11" name="Рисунок 1033"/>
              <p:cNvPicPr>
                <a:picLocks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-6096" y="-24384"/>
                <a:ext cx="9131808" cy="1048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Прямоугольник 1034"/>
              <p:cNvSpPr>
                <a:spLocks/>
              </p:cNvSpPr>
              <p:nvPr/>
            </p:nvSpPr>
            <p:spPr>
              <a:xfrm rot="21420000">
                <a:off x="-30163" y="422275"/>
                <a:ext cx="0" cy="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en-US" sz="18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8" name="Группа 1038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9" name="Рисунок 1036"/>
              <p:cNvPicPr>
                <a:picLocks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Прямоугольник 1037"/>
              <p:cNvSpPr>
                <a:spLocks/>
              </p:cNvSpPr>
              <p:nvPr/>
            </p:nvSpPr>
            <p:spPr>
              <a:xfrm rot="21420000">
                <a:off x="-22225" y="496888"/>
                <a:ext cx="0" cy="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en-US" sz="18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1028" name="Заголовок 1027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1029" name="Текст 1028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3" name="Дата 102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" name="Нижний колонтитул 103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Номер слайда 103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6A0C08B6-8F17-4861-ACCB-6D26548AB4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80818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13584-3758-470B-97BE-451847D17B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C7442-E036-424E-969F-7FA34CD1DF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2047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E0331-A1AB-4DF5-860A-4EE9AC1BBE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A6AB-3959-42EF-A414-6EBEA96CF1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53259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EDD3D-87EE-4344-9C89-1EDA4CAC6A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63CDA-6B4F-4043-BE7B-02C6CB9AEF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61710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A1A8B-EA71-4482-BC95-582AE0EF7A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F7A5F-B79E-44AA-9672-FE0DD8C0EC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01492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1C797-A515-409D-A649-CFEFAD7170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FA68-455A-4574-A124-5214EB8EFA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09716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D85D7-E8B0-45F7-9F50-C1DBD64F38F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0FE0F-F127-4684-8F44-DFE640CA8F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60901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AAE3D-35AD-4850-8032-35022B8D0B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2514A-57C8-4618-80D2-35F682A6F5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35353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ADD6F-BB02-4496-9771-01451B2B75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F7D3B-BC2F-49E1-B556-45B4745E46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48596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23601-816B-4C5F-B573-D3B2D12620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ACEB5-6F04-461B-8F2D-B64FA5DAD7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322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E3E1D8D-781C-4888-BB06-1F9A901C361C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35275F8-D9E7-4EA5-991C-CDFA8BEA1F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08925-436A-4CE0-9B9E-5EA7C1DCAF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EA5E4-69C7-49E9-B2EA-E49120F26D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3992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BD239-E871-4AED-988F-2B9A58BC50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88F88-924C-4E20-95FF-8D7C79F11A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97736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025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6 w 5772"/>
              <a:gd name="T1" fmla="*/ 2 h 656"/>
              <a:gd name="T2" fmla="*/ 2542 w 5772"/>
              <a:gd name="T3" fmla="*/ 0 h 656"/>
              <a:gd name="T4" fmla="*/ 4374 w 5772"/>
              <a:gd name="T5" fmla="*/ 367 h 656"/>
              <a:gd name="T6" fmla="*/ 5766 w 5772"/>
              <a:gd name="T7" fmla="*/ 55 h 656"/>
              <a:gd name="T8" fmla="*/ 5772 w 5772"/>
              <a:gd name="T9" fmla="*/ 213 h 656"/>
              <a:gd name="T10" fmla="*/ 4302 w 5772"/>
              <a:gd name="T11" fmla="*/ 439 h 656"/>
              <a:gd name="T12" fmla="*/ 1488 w 5772"/>
              <a:gd name="T13" fmla="*/ 201 h 656"/>
              <a:gd name="T14" fmla="*/ 0 w 5772"/>
              <a:gd name="T15" fmla="*/ 656 h 656"/>
              <a:gd name="T16" fmla="*/ 6 w 5772"/>
              <a:gd name="T17" fmla="*/ 2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/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>
            <a:gsLst>
              <a:gs pos="0">
                <a:srgbClr val="0079AF">
                  <a:alpha val="44999"/>
                </a:srgbClr>
              </a:gs>
              <a:gs pos="100000">
                <a:srgbClr val="00EBF8">
                  <a:alpha val="54998"/>
                </a:srgb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Полилиния 1026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/>
            <a:gdLst>
              <a:gd name="T0" fmla="*/ 0 w 3000"/>
              <a:gd name="T1" fmla="*/ 0 h 595"/>
              <a:gd name="T2" fmla="*/ 1668 w 3000"/>
              <a:gd name="T3" fmla="*/ 564 h 595"/>
              <a:gd name="T4" fmla="*/ 3000 w 3000"/>
              <a:gd name="T5" fmla="*/ 186 h 595"/>
              <a:gd name="T6" fmla="*/ 3000 w 3000"/>
              <a:gd name="T7" fmla="*/ 6 h 595"/>
              <a:gd name="T8" fmla="*/ 0 w 3000"/>
              <a:gd name="T9" fmla="*/ 0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0"/>
              <a:gd name="T16" fmla="*/ 0 h 595"/>
              <a:gd name="T17" fmla="*/ 3000 w 3000"/>
              <a:gd name="T18" fmla="*/ 595 h 595"/>
            </a:gdLst>
            <a:ahLst/>
            <a:cxnLst/>
            <a:rect l="T15" t="T16" r="T17" b="T18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>
            <a:gsLst>
              <a:gs pos="0">
                <a:srgbClr val="00ADB6"/>
              </a:gs>
              <a:gs pos="80000">
                <a:srgbClr val="009BE5"/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Группа 1032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7" name="Группа 1035"/>
            <p:cNvGrpSpPr>
              <a:grpSpLocks/>
            </p:cNvGrpSpPr>
            <p:nvPr/>
          </p:nvGrpSpPr>
          <p:grpSpPr bwMode="auto">
            <a:xfrm>
              <a:off x="-6091" y="-11569"/>
              <a:ext cx="9131843" cy="1050979"/>
              <a:chOff x="-6096" y="-24384"/>
              <a:chExt cx="9131808" cy="1048512"/>
            </a:xfrm>
          </p:grpSpPr>
          <p:pic>
            <p:nvPicPr>
              <p:cNvPr id="11" name="Рисунок 1033"/>
              <p:cNvPicPr>
                <a:picLocks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-6096" y="-24384"/>
                <a:ext cx="9131808" cy="1048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Прямоугольник 1034"/>
              <p:cNvSpPr>
                <a:spLocks/>
              </p:cNvSpPr>
              <p:nvPr/>
            </p:nvSpPr>
            <p:spPr>
              <a:xfrm rot="21420000">
                <a:off x="-30163" y="422275"/>
                <a:ext cx="0" cy="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en-US" sz="18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8" name="Группа 1038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9" name="Рисунок 1036"/>
              <p:cNvPicPr>
                <a:picLocks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Прямоугольник 1037"/>
              <p:cNvSpPr>
                <a:spLocks/>
              </p:cNvSpPr>
              <p:nvPr/>
            </p:nvSpPr>
            <p:spPr>
              <a:xfrm rot="21420000">
                <a:off x="-22225" y="496888"/>
                <a:ext cx="0" cy="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en-US" sz="18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1028" name="Заголовок 1027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1029" name="Текст 1028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3" name="Дата 102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" name="Нижний колонтитул 103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Номер слайда 103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6A0C08B6-8F17-4861-ACCB-6D26548AB4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84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7085782-62F2-4063-93E6-4CF5C71A623D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E838681-274E-4227-9BB4-5ED913192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AFEFF2F-189F-4363-9806-D5C15785319F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29D805A-FBB5-448D-BAF3-960C5FF34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DC32F21-8E98-411C-9875-653DE6346424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D4663DF-927A-475E-A0E7-4B773F884C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99A248-C5C8-4578-865D-E921E4DA6CE9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18362A5-D8BA-4B2D-934F-F1787AD4B4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F52DF45-F514-4306-9436-6B043D959BAB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787085A-56BD-44F5-BA81-47AB6EEEC3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78011E3-677D-4B85-ACE3-1ACEA5D4E051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57CD6B6-9511-46B4-BE17-4270A1973B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9A8EB65-E74D-417B-8638-F7BF233A7A85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24CAC82-A336-43D3-A4D5-F45E5E9375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66F14A9-3D34-44BB-9C20-8A9E37C16290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FD84F5D-AB42-4C05-A862-9D75841614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65F9F53-A05F-4EBF-8A0F-BB3EF457DF45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18568E9-E157-433F-B44E-E080BD8BBD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D810158-019B-42B7-A9D5-CD962A86055F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6091246-572C-46BC-9175-91B11C0913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C2BA584-CA9D-49E9-8C19-C95D53CEA363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A008235-11F1-48D9-B623-C46604C3C0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073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0 w 5772"/>
              <a:gd name="T1" fmla="*/ 0 h 656"/>
              <a:gd name="T2" fmla="*/ 5772 w 5772"/>
              <a:gd name="T3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0" t="T1" r="T2" b="T3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 rotWithShape="0">
            <a:gsLst>
              <a:gs pos="0">
                <a:srgbClr val="0079AF">
                  <a:alpha val="44998"/>
                </a:srgbClr>
              </a:gs>
              <a:gs pos="100000">
                <a:srgbClr val="00EBF8">
                  <a:alpha val="54997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олилиния 3074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/>
            <a:gdLst>
              <a:gd name="T0" fmla="*/ 0 w 3000"/>
              <a:gd name="T1" fmla="*/ 0 h 595"/>
              <a:gd name="T2" fmla="*/ 3000 w 3000"/>
              <a:gd name="T3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0" t="T1" r="T2" b="T3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00ADB6"/>
              </a:gs>
              <a:gs pos="80000">
                <a:srgbClr val="009BE5"/>
              </a:gs>
              <a:gs pos="100000">
                <a:srgbClr val="009BE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6" name="Группа 3075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7" name="Группа 3083"/>
            <p:cNvGrpSpPr>
              <a:grpSpLocks/>
            </p:cNvGrpSpPr>
            <p:nvPr/>
          </p:nvGrpSpPr>
          <p:grpSpPr bwMode="auto">
            <a:xfrm>
              <a:off x="-6091" y="-11569"/>
              <a:ext cx="9131843" cy="1050979"/>
              <a:chOff x="-6096" y="-24384"/>
              <a:chExt cx="9131808" cy="1048512"/>
            </a:xfrm>
          </p:grpSpPr>
          <p:pic>
            <p:nvPicPr>
              <p:cNvPr id="11" name="Рисунок 3081"/>
              <p:cNvPicPr>
                <a:picLocks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-6096" y="-24384"/>
                <a:ext cx="9131808" cy="1048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Прямоугольник 3082"/>
              <p:cNvSpPr>
                <a:spLocks/>
              </p:cNvSpPr>
              <p:nvPr/>
            </p:nvSpPr>
            <p:spPr bwMode="auto">
              <a:xfrm rot="-180000">
                <a:off x="-30163" y="422275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 altLang="en-US"/>
              </a:p>
            </p:txBody>
          </p:sp>
        </p:grpSp>
        <p:grpSp>
          <p:nvGrpSpPr>
            <p:cNvPr id="8" name="Группа 3086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9" name="Рисунок 3084"/>
              <p:cNvPicPr>
                <a:picLocks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Прямоугольник 3085"/>
              <p:cNvSpPr>
                <a:spLocks/>
              </p:cNvSpPr>
              <p:nvPr/>
            </p:nvSpPr>
            <p:spPr bwMode="auto">
              <a:xfrm rot="-180000">
                <a:off x="-22225" y="496888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 altLang="en-US"/>
              </a:p>
            </p:txBody>
          </p:sp>
        </p:grpSp>
      </p:grpSp>
      <p:sp>
        <p:nvSpPr>
          <p:cNvPr id="3077" name="Заголовок 3076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3078" name="Текст 3077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3" name="Дата 307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" name="Нижний колонтитул 307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Номер слайда 308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0E530-47D4-4298-ADED-AB21070BD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8B52F34-958B-493E-9EF5-CA566E3D3248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2F6DC86-B93A-4A79-80F4-0A5848A783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0447664-9F31-42D8-8290-AC00A28B4E4B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A0A03AC-2BC0-49F6-9AAC-DFCADDC6E4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4845D08-1E89-4230-9E65-A1F660CF6280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54B7FA7-F32B-4ACF-BCF3-CC1F4FB036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A4A2E70-6562-473F-94F2-49FF6C8B6317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4C127A1-30C9-4B87-9A48-A8A78149A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C013CE5-AF93-4244-A9B3-72DCE0A45D12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7E5E3EE-8345-4C9A-A74A-1A3F8B591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C0478BC-AC9E-405B-827D-C40AFF8996D0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A044A10-4D07-45FC-BD89-631CA48C1C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27FFA07-5B41-46E2-8160-FC36E8A420B6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06BF5B-CE2E-422C-9C48-21AF30E73A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0E7601D-98E5-4400-8317-21D895E2802F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F68844C-7CCD-40B3-BFEE-4653899C10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76D2B03-9EDF-41FF-86BF-F0B197DECF0A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CFDE5F1-D18B-479C-BB44-AA12CDEC7F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69F6F30-2DEC-4AB1-BAA7-F61EFE8C9F91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F786285-8D60-4E8A-9BC5-62DC39B805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8DDAC52-FFD0-4D67-BA7A-6A1689D9430E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00BF1C2-230C-4FA8-84C9-403CAA6A7A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14AA9D7-9BDB-4518-BFCD-03DFE0F9AB21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509B7F0-9E4C-4990-BDEE-932B1BBCE6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4097"/>
          <p:cNvSpPr>
            <a:spLocks/>
          </p:cNvSpPr>
          <p:nvPr/>
        </p:nvSpPr>
        <p:spPr>
          <a:xfrm rot="420000" flipV="1">
            <a:off x="3165475" y="1108075"/>
            <a:ext cx="5257800" cy="4114800"/>
          </a:xfrm>
          <a:custGeom>
            <a:avLst/>
            <a:gdLst>
              <a:gd name="T0" fmla="*/ 0 w 5257800"/>
              <a:gd name="T1" fmla="*/ 0 h 4114800"/>
              <a:gd name="T2" fmla="*/ 5107774 w 5257800"/>
              <a:gd name="T3" fmla="*/ 0 h 4114800"/>
              <a:gd name="T4" fmla="*/ 5257800 w 5257800"/>
              <a:gd name="T5" fmla="*/ 150026 h 4114800"/>
              <a:gd name="T6" fmla="*/ 5257800 w 5257800"/>
              <a:gd name="T7" fmla="*/ 4114800 h 4114800"/>
              <a:gd name="T8" fmla="*/ 0 w 5257800"/>
              <a:gd name="T9" fmla="*/ 4114800 h 4114800"/>
              <a:gd name="T10" fmla="*/ 0 w 5257800"/>
              <a:gd name="T11" fmla="*/ 0 h 4114800"/>
              <a:gd name="T12" fmla="*/ 0 w 5257800"/>
              <a:gd name="T13" fmla="*/ 0 h 4114800"/>
            </a:gdLst>
            <a:ahLst/>
            <a:cxnLst/>
            <a:rect l="0" t="0" r="r" b="b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3175" cap="rnd" cmpd="sng">
            <a:solidFill>
              <a:srgbClr val="C0C0C0"/>
            </a:solidFill>
            <a:prstDash val="solid"/>
          </a:ln>
          <a:effectLst>
            <a:outerShdw dist="38500" dir="7500041" sx="98500" sy="100079" kx="5301593" algn="bl" rotWithShape="0">
              <a:srgbClr val="000000">
                <a:alpha val="25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 kern="0">
              <a:latin typeface="Tahoma" charset="0"/>
              <a:ea typeface="Arial" charset="0"/>
            </a:endParaRPr>
          </a:p>
        </p:txBody>
      </p:sp>
      <p:sp>
        <p:nvSpPr>
          <p:cNvPr id="5" name="Прямоугольный треугольник 4098"/>
          <p:cNvSpPr>
            <a:spLocks/>
          </p:cNvSpPr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</a:ln>
          <a:effectLst>
            <a:outerShdw dist="6350" dir="12899787" algn="tl" rotWithShape="0">
              <a:srgbClr val="000000">
                <a:alpha val="46998"/>
              </a:srgb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altLang="en-US" kern="0" dirty="0">
              <a:solidFill>
                <a:srgbClr val="FFFFFF"/>
              </a:solidFill>
              <a:latin typeface="Constantia" charset="0"/>
              <a:ea typeface="Arial" charset="0"/>
            </a:endParaRPr>
          </a:p>
        </p:txBody>
      </p:sp>
      <p:sp>
        <p:nvSpPr>
          <p:cNvPr id="6" name="Полилиния 409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/>
            <a:gdLst>
              <a:gd name="T0" fmla="*/ 0 w 5772"/>
              <a:gd name="T1" fmla="*/ 0 h 656"/>
              <a:gd name="T2" fmla="*/ 5772 w 5772"/>
              <a:gd name="T3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0" t="T1" r="T2" b="T3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 rotWithShape="0">
            <a:gsLst>
              <a:gs pos="0">
                <a:srgbClr val="0079AF">
                  <a:alpha val="44998"/>
                </a:srgbClr>
              </a:gs>
              <a:gs pos="100000">
                <a:srgbClr val="00EBF8">
                  <a:alpha val="54997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Полилиния 410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/>
            <a:gdLst>
              <a:gd name="T0" fmla="*/ 0 w 3000"/>
              <a:gd name="T1" fmla="*/ 0 h 595"/>
              <a:gd name="T2" fmla="*/ 3000 w 3000"/>
              <a:gd name="T3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0" t="T1" r="T2" b="T3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00ADB6"/>
              </a:gs>
              <a:gs pos="80000">
                <a:srgbClr val="009BE5"/>
              </a:gs>
              <a:gs pos="100000">
                <a:srgbClr val="009BE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2" name="Заголовок 410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4103" name="Текст 4102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8" name="Дата 410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Нижний колонтитул 410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" name="Номер слайда 410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6C03E-0D9C-4B78-9F92-513EF70735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solidFill>
                  <a:srgbClr val="DBF5F9">
                    <a:shade val="90000"/>
                  </a:srgbClr>
                </a:solidFill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solidFill>
                  <a:srgbClr val="DBF5F9">
                    <a:shade val="90000"/>
                  </a:srgbClr>
                </a:solidFill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rgbClr val="D1EAEE"/>
                </a:solidFill>
                <a:cs typeface="Arial" charset="0"/>
              </a:defRPr>
            </a:lvl1pPr>
          </a:lstStyle>
          <a:p>
            <a:pPr>
              <a:defRPr/>
            </a:pPr>
            <a:fld id="{FD26CAC7-3BB8-45C5-AC33-E050EB1A5B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8EDF631-7A03-4EFC-9510-9C24BFBEF1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solidFill>
                  <a:srgbClr val="DBF5F9">
                    <a:shade val="90000"/>
                  </a:srgbClr>
                </a:solidFill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solidFill>
                  <a:srgbClr val="DBF5F9">
                    <a:shade val="90000"/>
                  </a:srgbClr>
                </a:solidFill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rgbClr val="D1EAEE"/>
                </a:solidFill>
                <a:cs typeface="Arial" charset="0"/>
              </a:defRPr>
            </a:lvl1pPr>
          </a:lstStyle>
          <a:p>
            <a:pPr>
              <a:defRPr/>
            </a:pPr>
            <a:fld id="{AF173CCB-25E4-4C89-8C80-95C6D1B22A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D769CF9-4777-4D97-AD11-78F708F6B9E0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A613E3D-F42B-4A91-928B-FD637BBE58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57188C5-D2F3-41C2-A2B2-3E10A99AC3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6FC0A5ED-2617-4FE2-A966-3D7AF2D88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0D2BBF6-8BB7-4266-8C4A-7D27E38587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26AEEFC-FE97-4E5C-90FF-19C07228D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0949E3D-C677-404E-969E-B73070CE37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077200" y="6356350"/>
            <a:ext cx="609600" cy="365125"/>
          </a:xfrm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9966BB1-08BF-415C-A87E-1179D79B7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CF32CED-7258-4477-868D-A1018508F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CD5E9D7-8589-430F-BFA6-78650E966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1E07A5C-3F63-4654-9AEB-834A1E4B9A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3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9525 w 5772"/>
              <a:gd name="T1" fmla="*/ 3175 h 656"/>
              <a:gd name="T2" fmla="*/ 4035425 w 5772"/>
              <a:gd name="T3" fmla="*/ 0 h 656"/>
              <a:gd name="T4" fmla="*/ 6943725 w 5772"/>
              <a:gd name="T5" fmla="*/ 582613 h 656"/>
              <a:gd name="T6" fmla="*/ 9153525 w 5772"/>
              <a:gd name="T7" fmla="*/ 87313 h 656"/>
              <a:gd name="T8" fmla="*/ 9163050 w 5772"/>
              <a:gd name="T9" fmla="*/ 338138 h 656"/>
              <a:gd name="T10" fmla="*/ 6829425 w 5772"/>
              <a:gd name="T11" fmla="*/ 696913 h 656"/>
              <a:gd name="T12" fmla="*/ 2362200 w 5772"/>
              <a:gd name="T13" fmla="*/ 319088 h 656"/>
              <a:gd name="T14" fmla="*/ 0 w 5772"/>
              <a:gd name="T15" fmla="*/ 1041401 h 656"/>
              <a:gd name="T16" fmla="*/ 9525 w 5772"/>
              <a:gd name="T17" fmla="*/ 3175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 rotWithShape="0">
            <a:gsLst>
              <a:gs pos="0">
                <a:srgbClr val="0079AF">
                  <a:alpha val="44997"/>
                </a:srgbClr>
              </a:gs>
              <a:gs pos="100000">
                <a:srgbClr val="00EBF8">
                  <a:alpha val="54996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/>
          <a:p>
            <a:pPr eaLnBrk="0" hangingPunct="0">
              <a:defRPr/>
            </a:pPr>
            <a:endParaRPr lang="ru-RU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Полилиния 14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/>
            <a:gdLst>
              <a:gd name="T0" fmla="*/ 0 w 3000"/>
              <a:gd name="T1" fmla="*/ 0 h 595"/>
              <a:gd name="T2" fmla="*/ 2647950 w 3000"/>
              <a:gd name="T3" fmla="*/ 604926 h 595"/>
              <a:gd name="T4" fmla="*/ 4762500 w 3000"/>
              <a:gd name="T5" fmla="*/ 199497 h 595"/>
              <a:gd name="T6" fmla="*/ 4762500 w 3000"/>
              <a:gd name="T7" fmla="*/ 6435 h 595"/>
              <a:gd name="T8" fmla="*/ 0 w 3000"/>
              <a:gd name="T9" fmla="*/ 0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0"/>
              <a:gd name="T16" fmla="*/ 0 h 595"/>
              <a:gd name="T17" fmla="*/ 3000 w 3000"/>
              <a:gd name="T18" fmla="*/ 595 h 5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00ADB6"/>
              </a:gs>
              <a:gs pos="80000">
                <a:srgbClr val="009BE5"/>
              </a:gs>
              <a:gs pos="100000">
                <a:srgbClr val="009BE5"/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/>
          <a:p>
            <a:pPr eaLnBrk="0" hangingPunct="0">
              <a:defRPr/>
            </a:pPr>
            <a:endParaRPr lang="ru-RU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grpSp>
        <p:nvGrpSpPr>
          <p:cNvPr id="6" name="Группа 15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7" name="Группа 16"/>
            <p:cNvGrpSpPr>
              <a:grpSpLocks/>
            </p:cNvGrpSpPr>
            <p:nvPr/>
          </p:nvGrpSpPr>
          <p:grpSpPr bwMode="auto">
            <a:xfrm>
              <a:off x="-6091" y="-11569"/>
              <a:ext cx="9131843" cy="1050979"/>
              <a:chOff x="-6096" y="-24384"/>
              <a:chExt cx="9131808" cy="1048512"/>
            </a:xfrm>
          </p:grpSpPr>
          <p:pic>
            <p:nvPicPr>
              <p:cNvPr id="11" name="Рисунок 22"/>
              <p:cNvPicPr>
                <a:picLocks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-6096" y="-24384"/>
                <a:ext cx="9131808" cy="1048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Прямоугольник 11"/>
              <p:cNvSpPr>
                <a:spLocks/>
              </p:cNvSpPr>
              <p:nvPr/>
            </p:nvSpPr>
            <p:spPr bwMode="auto">
              <a:xfrm rot="-180000">
                <a:off x="-30163" y="422275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0" hangingPunct="0">
                  <a:defRPr/>
                </a:pPr>
                <a:endParaRPr lang="en-US" altLang="en-US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Группа 18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9" name="Рисунок 19"/>
              <p:cNvPicPr>
                <a:picLocks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Прямоугольник 9"/>
              <p:cNvSpPr>
                <a:spLocks/>
              </p:cNvSpPr>
              <p:nvPr/>
            </p:nvSpPr>
            <p:spPr bwMode="auto">
              <a:xfrm rot="-180000">
                <a:off x="-22225" y="496888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0" hangingPunct="0">
                  <a:defRPr/>
                </a:pPr>
                <a:endParaRPr lang="en-US" altLang="en-US" smtClean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028" name="Заголовок 1027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1029" name="Текст 1028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3" name="Дата 1029"/>
          <p:cNvSpPr>
            <a:spLocks noGrp="1"/>
          </p:cNvSpPr>
          <p:nvPr>
            <p:ph type="dt" sz="half" idx="10"/>
          </p:nvPr>
        </p:nvSpPr>
        <p:spPr/>
        <p:txBody>
          <a:bodyPr anchorCtr="0"/>
          <a:lstStyle>
            <a:lvl1pPr>
              <a:defRPr kern="0">
                <a:solidFill>
                  <a:srgbClr val="045C75"/>
                </a:solidFill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" name="Нижний колонтитул 1030"/>
          <p:cNvSpPr>
            <a:spLocks noGrp="1"/>
          </p:cNvSpPr>
          <p:nvPr>
            <p:ph type="ftr" sz="quarter" idx="11"/>
          </p:nvPr>
        </p:nvSpPr>
        <p:spPr/>
        <p:txBody>
          <a:bodyPr anchorCtr="0"/>
          <a:lstStyle>
            <a:lvl1pPr>
              <a:defRPr kern="0">
                <a:solidFill>
                  <a:srgbClr val="045C75"/>
                </a:solidFill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Номер слайда 103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2D36034-765E-4BEA-9D2D-903E528483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3BA5CBD-477B-43DB-87D6-627B734D0E7D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96B13CD-936F-4F42-A561-19F9738B3E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solidFill>
                  <a:srgbClr val="DBF5F9">
                    <a:shade val="90000"/>
                  </a:srgbClr>
                </a:solidFill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solidFill>
                  <a:srgbClr val="DBF5F9">
                    <a:shade val="90000"/>
                  </a:srgbClr>
                </a:solidFill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rgbClr val="D1EAEE"/>
                </a:solidFill>
                <a:cs typeface="Arial" charset="0"/>
              </a:defRPr>
            </a:lvl1pPr>
          </a:lstStyle>
          <a:p>
            <a:pPr>
              <a:defRPr/>
            </a:pPr>
            <a:fld id="{FBD2ACCE-90AD-483C-866D-AC536E3BD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4B75A11-D3CE-4CAC-AACF-08AC7DD4B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solidFill>
                  <a:srgbClr val="DBF5F9">
                    <a:shade val="90000"/>
                  </a:srgbClr>
                </a:solidFill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solidFill>
                  <a:srgbClr val="DBF5F9">
                    <a:shade val="90000"/>
                  </a:srgbClr>
                </a:solidFill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rgbClr val="D1EAEE"/>
                </a:solidFill>
                <a:cs typeface="Arial" charset="0"/>
              </a:defRPr>
            </a:lvl1pPr>
          </a:lstStyle>
          <a:p>
            <a:pPr>
              <a:defRPr/>
            </a:pPr>
            <a:fld id="{957EA3C9-FDB6-4B06-84B3-514E3EA47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C388A7D-25A1-4663-95ED-7CA611D50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3BE6242-796B-4812-B4CB-7C3605F84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845397E-8D46-46F4-90E6-DBE862CA4A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F5AB43C-6E90-4BB6-A1A2-3F8A59505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6DFA546-914C-475B-A424-E0D145B6E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077200" y="6356350"/>
            <a:ext cx="609600" cy="365125"/>
          </a:xfrm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BA8BEC4-B5E7-4F1D-9F45-05BEED4E4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78A08AD-7A9D-4E4B-8408-0EA5A37AF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AA0CDBD-52A7-4A69-A888-4A45D6D954DA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2F1D8AA-E266-4FFA-B316-85621300D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C02FE3E-5407-42FE-9194-DC5B183A9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ern="0">
                <a:latin typeface="Tahoma" charset="0"/>
                <a:ea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C2B533D3-E019-4CFA-9563-EDA756D3E9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081BB-48D5-4585-AD2C-42D50D4255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1266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3C89F-764C-44BD-8B09-6E02B4451C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3517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DF8DF-2F45-4ECB-8C4E-3DAD4DDE28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4444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FB855-3305-4467-9B90-655E735217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35516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600EB-BB9A-4034-BBB6-EED6F93FA7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5664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4F0C0-DA4C-4A95-84F9-5C9FFFDA37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9714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D7802-468C-4A26-AE46-56968DAB28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7019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DF391-9D8A-429F-BC49-FFAC631285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7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1390AE3-1C02-4E03-A81B-BA6E720AAC65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9002E37-BA64-423D-A6C1-6DE5F04B93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5551C-F96A-4EC6-8E11-3809DCC29F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78880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08742-7D98-493D-9F0C-4366A3E268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3257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CC314-120A-4E34-91E1-8C7FA44C15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81090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13584-3758-470B-97BE-451847D17B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C7442-E036-424E-969F-7FA34CD1DF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47425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E0331-A1AB-4DF5-860A-4EE9AC1BBE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A6AB-3959-42EF-A414-6EBEA96CF1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494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EDD3D-87EE-4344-9C89-1EDA4CAC6A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63CDA-6B4F-4043-BE7B-02C6CB9AEF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77174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A1A8B-EA71-4482-BC95-582AE0EF7A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F7A5F-B79E-44AA-9672-FE0DD8C0EC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90431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1C797-A515-409D-A649-CFEFAD7170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FA68-455A-4574-A124-5214EB8EFA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1741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D85D7-E8B0-45F7-9F50-C1DBD64F38F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0FE0F-F127-4684-8F44-DFE640CA8F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74490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AAE3D-35AD-4850-8032-35022B8D0B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2514A-57C8-4618-80D2-35F682A6F5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96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218CDD4-DEA7-4672-8F02-55660DFA441B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DA0402E-397A-4012-803C-B6E3A841EF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ADD6F-BB02-4496-9771-01451B2B75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F7D3B-BC2F-49E1-B556-45B4745E46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8966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23601-816B-4C5F-B573-D3B2D12620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ACEB5-6F04-461B-8F2D-B64FA5DAD7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45520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08925-436A-4CE0-9B9E-5EA7C1DCAF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EA5E4-69C7-49E9-B2EA-E49120F26D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60272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BD239-E871-4AED-988F-2B9A58BC50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88F88-924C-4E20-95FF-8D7C79F11A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0241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025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6 w 5772"/>
              <a:gd name="T1" fmla="*/ 2 h 656"/>
              <a:gd name="T2" fmla="*/ 2542 w 5772"/>
              <a:gd name="T3" fmla="*/ 0 h 656"/>
              <a:gd name="T4" fmla="*/ 4374 w 5772"/>
              <a:gd name="T5" fmla="*/ 367 h 656"/>
              <a:gd name="T6" fmla="*/ 5766 w 5772"/>
              <a:gd name="T7" fmla="*/ 55 h 656"/>
              <a:gd name="T8" fmla="*/ 5772 w 5772"/>
              <a:gd name="T9" fmla="*/ 213 h 656"/>
              <a:gd name="T10" fmla="*/ 4302 w 5772"/>
              <a:gd name="T11" fmla="*/ 439 h 656"/>
              <a:gd name="T12" fmla="*/ 1488 w 5772"/>
              <a:gd name="T13" fmla="*/ 201 h 656"/>
              <a:gd name="T14" fmla="*/ 0 w 5772"/>
              <a:gd name="T15" fmla="*/ 656 h 656"/>
              <a:gd name="T16" fmla="*/ 6 w 5772"/>
              <a:gd name="T17" fmla="*/ 2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/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>
            <a:gsLst>
              <a:gs pos="0">
                <a:srgbClr val="0079AF">
                  <a:alpha val="44999"/>
                </a:srgbClr>
              </a:gs>
              <a:gs pos="100000">
                <a:srgbClr val="00EBF8">
                  <a:alpha val="54998"/>
                </a:srgb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Полилиния 1026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/>
            <a:gdLst>
              <a:gd name="T0" fmla="*/ 0 w 3000"/>
              <a:gd name="T1" fmla="*/ 0 h 595"/>
              <a:gd name="T2" fmla="*/ 1668 w 3000"/>
              <a:gd name="T3" fmla="*/ 564 h 595"/>
              <a:gd name="T4" fmla="*/ 3000 w 3000"/>
              <a:gd name="T5" fmla="*/ 186 h 595"/>
              <a:gd name="T6" fmla="*/ 3000 w 3000"/>
              <a:gd name="T7" fmla="*/ 6 h 595"/>
              <a:gd name="T8" fmla="*/ 0 w 3000"/>
              <a:gd name="T9" fmla="*/ 0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0"/>
              <a:gd name="T16" fmla="*/ 0 h 595"/>
              <a:gd name="T17" fmla="*/ 3000 w 3000"/>
              <a:gd name="T18" fmla="*/ 595 h 595"/>
            </a:gdLst>
            <a:ahLst/>
            <a:cxnLst/>
            <a:rect l="T15" t="T16" r="T17" b="T18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>
            <a:gsLst>
              <a:gs pos="0">
                <a:srgbClr val="00ADB6"/>
              </a:gs>
              <a:gs pos="80000">
                <a:srgbClr val="009BE5"/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Группа 1032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7" name="Группа 1035"/>
            <p:cNvGrpSpPr>
              <a:grpSpLocks/>
            </p:cNvGrpSpPr>
            <p:nvPr/>
          </p:nvGrpSpPr>
          <p:grpSpPr bwMode="auto">
            <a:xfrm>
              <a:off x="-6091" y="-11569"/>
              <a:ext cx="9131843" cy="1050979"/>
              <a:chOff x="-6096" y="-24384"/>
              <a:chExt cx="9131808" cy="1048512"/>
            </a:xfrm>
          </p:grpSpPr>
          <p:pic>
            <p:nvPicPr>
              <p:cNvPr id="11" name="Рисунок 1033"/>
              <p:cNvPicPr>
                <a:picLocks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-6096" y="-24384"/>
                <a:ext cx="9131808" cy="1048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Прямоугольник 1034"/>
              <p:cNvSpPr>
                <a:spLocks/>
              </p:cNvSpPr>
              <p:nvPr/>
            </p:nvSpPr>
            <p:spPr>
              <a:xfrm rot="21420000">
                <a:off x="-30163" y="422275"/>
                <a:ext cx="0" cy="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en-US" sz="18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8" name="Группа 1038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9" name="Рисунок 1036"/>
              <p:cNvPicPr>
                <a:picLocks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Прямоугольник 1037"/>
              <p:cNvSpPr>
                <a:spLocks/>
              </p:cNvSpPr>
              <p:nvPr/>
            </p:nvSpPr>
            <p:spPr>
              <a:xfrm rot="21420000">
                <a:off x="-22225" y="496888"/>
                <a:ext cx="0" cy="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en-US" sz="18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1028" name="Заголовок 1027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1029" name="Текст 1028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3" name="Дата 102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" name="Нижний колонтитул 103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" name="Номер слайда 103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 lIns="0" tIns="0" rIns="0" bIns="0" anchor="b" anchorCtr="0"/>
          <a:lstStyle>
            <a:lvl1pPr>
              <a:defRPr dirty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6A0C08B6-8F17-4861-ACCB-6D26548AB4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251115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B9F146-FAA3-495C-A168-FCC48C0BE3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578696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1241B5-22D8-47E5-96F1-F9813199BA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65860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954433-2FD4-4D98-8909-21FFDFC380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378645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9A2246-513B-4C59-B24D-1ADE7C2854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343731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2952D2-806B-4F38-8631-93D290798B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1379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1C94DB5-1764-4566-B234-1E510E898D74}" type="datetimeFigureOut">
              <a:rPr lang="en-US"/>
              <a:pPr>
                <a:defRPr/>
              </a:pPr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C8640EB-C6BE-4F4F-8AF5-D6DA9793C0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5D7057-8617-4659-83D8-2ECA141EEE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956764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666009-0E9D-40EC-863B-FBEE9B6629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60597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215EE3-46B9-4176-BC9C-A88F7A5B40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835388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3F5B4B-CCE9-4400-AFDF-A3D7E3E3B0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034735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659892-E117-4DC8-A49A-6A7DA9CE70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927453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18E54D-ADF8-487B-9524-47184F91E7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946906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Заголовок 1027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0" rIns="0" bIns="0"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1029" name="Текст 1028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4" name="Дата 102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Нижний колонтитул 103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Номер слайда 1031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5C75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5DE5CD-8CC1-4320-BB43-BA16E02AE5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3252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13584-3758-470B-97BE-451847D17B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C7442-E036-424E-969F-7FA34CD1DF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4181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E0331-A1AB-4DF5-860A-4EE9AC1BBE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A6AB-3959-42EF-A414-6EBEA96CF1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2540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EDD3D-87EE-4344-9C89-1EDA4CAC6A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63CDA-6B4F-4043-BE7B-02C6CB9AEF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39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олилиния 1025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0 w 5772"/>
              <a:gd name="T1" fmla="*/ 0 h 656"/>
              <a:gd name="T2" fmla="*/ 5772 w 5772"/>
              <a:gd name="T3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0" t="T1" r="T2" b="T3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 rotWithShape="0">
            <a:gsLst>
              <a:gs pos="0">
                <a:srgbClr val="0079AF">
                  <a:alpha val="44998"/>
                </a:srgbClr>
              </a:gs>
              <a:gs pos="100000">
                <a:srgbClr val="00EBF8">
                  <a:alpha val="54997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7" name="Полилиния 1026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/>
            <a:gdLst>
              <a:gd name="T0" fmla="*/ 0 w 3000"/>
              <a:gd name="T1" fmla="*/ 0 h 595"/>
              <a:gd name="T2" fmla="*/ 3000 w 3000"/>
              <a:gd name="T3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0" t="T1" r="T2" b="T3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00ADB6"/>
              </a:gs>
              <a:gs pos="80000">
                <a:srgbClr val="009BE5"/>
              </a:gs>
              <a:gs pos="100000">
                <a:srgbClr val="009BE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8" name="Заголовок 1027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заголовка</a:t>
            </a:r>
          </a:p>
        </p:txBody>
      </p:sp>
      <p:sp>
        <p:nvSpPr>
          <p:cNvPr id="1029" name="Текст 1028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текста</a:t>
            </a:r>
          </a:p>
          <a:p>
            <a:pPr lvl="1"/>
            <a:r>
              <a:rPr lang="en-US" altLang="en-US" smtClean="0"/>
              <a:t>Второй уровень</a:t>
            </a:r>
          </a:p>
          <a:p>
            <a:pPr lvl="2"/>
            <a:r>
              <a:rPr lang="en-US" altLang="en-US" smtClean="0"/>
              <a:t>Третий уровень</a:t>
            </a:r>
          </a:p>
          <a:p>
            <a:pPr lvl="3"/>
            <a:r>
              <a:rPr lang="en-US" altLang="en-US" smtClean="0"/>
              <a:t>Четвертый уровень</a:t>
            </a:r>
          </a:p>
          <a:p>
            <a:pPr lvl="4"/>
            <a:r>
              <a:rPr lang="en-US" altLang="en-US" smtClean="0"/>
              <a:t>Пятый уровень</a:t>
            </a:r>
          </a:p>
        </p:txBody>
      </p:sp>
      <p:sp>
        <p:nvSpPr>
          <p:cNvPr id="1030" name="Дата 1029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1" name="Нижний колонтитул 1030"/>
          <p:cNvSpPr>
            <a:spLocks noGrp="1"/>
          </p:cNvSpPr>
          <p:nvPr>
            <p:ph type="ftr" sz="quarter" idx="3"/>
          </p:nvPr>
        </p:nvSpPr>
        <p:spPr bwMode="auto">
          <a:xfrm>
            <a:off x="2667000" y="6356350"/>
            <a:ext cx="3352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2" name="Номер слайда 1031"/>
          <p:cNvSpPr>
            <a:spLocks noGrp="1"/>
          </p:cNvSpPr>
          <p:nvPr>
            <p:ph type="sldNum" sz="quarter" idx="4"/>
          </p:nvPr>
        </p:nvSpPr>
        <p:spPr bwMode="auto">
          <a:xfrm>
            <a:off x="7924800" y="6356350"/>
            <a:ext cx="762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AD64A4D7-056F-4F72-B385-D4F08D6A4E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33" name="Группа 1032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034" name="Группа 1035"/>
            <p:cNvGrpSpPr>
              <a:grpSpLocks/>
            </p:cNvGrpSpPr>
            <p:nvPr/>
          </p:nvGrpSpPr>
          <p:grpSpPr bwMode="auto">
            <a:xfrm>
              <a:off x="-6091" y="-11569"/>
              <a:ext cx="9131843" cy="1050979"/>
              <a:chOff x="-6096" y="-24384"/>
              <a:chExt cx="9131808" cy="1048512"/>
            </a:xfrm>
          </p:grpSpPr>
          <p:pic>
            <p:nvPicPr>
              <p:cNvPr id="1038" name="Рисунок 1033"/>
              <p:cNvPicPr>
                <a:picLocks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-6096" y="-24384"/>
                <a:ext cx="9131808" cy="1048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39" name="Прямоугольник 1034"/>
              <p:cNvSpPr>
                <a:spLocks/>
              </p:cNvSpPr>
              <p:nvPr/>
            </p:nvSpPr>
            <p:spPr bwMode="auto">
              <a:xfrm rot="-180000">
                <a:off x="-30163" y="422275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 altLang="en-US"/>
              </a:p>
            </p:txBody>
          </p:sp>
        </p:grpSp>
        <p:grpSp>
          <p:nvGrpSpPr>
            <p:cNvPr id="1035" name="Группа 1038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1036" name="Рисунок 1036"/>
              <p:cNvPicPr>
                <a:picLocks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37" name="Прямоугольник 1037"/>
              <p:cNvSpPr>
                <a:spLocks/>
              </p:cNvSpPr>
              <p:nvPr/>
            </p:nvSpPr>
            <p:spPr bwMode="auto">
              <a:xfrm rot="-180000">
                <a:off x="-22225" y="496888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 alt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9341" r:id="rId1"/>
    <p:sldLayoutId id="2147489342" r:id="rId2"/>
    <p:sldLayoutId id="2147489343" r:id="rId3"/>
    <p:sldLayoutId id="2147489344" r:id="rId4"/>
    <p:sldLayoutId id="2147489345" r:id="rId5"/>
    <p:sldLayoutId id="2147489346" r:id="rId6"/>
    <p:sldLayoutId id="2147489347" r:id="rId7"/>
    <p:sldLayoutId id="2147489348" r:id="rId8"/>
    <p:sldLayoutId id="2147489349" r:id="rId9"/>
    <p:sldLayoutId id="2147489350" r:id="rId10"/>
    <p:sldLayoutId id="2147489351" r:id="rId11"/>
    <p:sldLayoutId id="214748935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>
          <a:solidFill>
            <a:srgbClr val="000000"/>
          </a:solidFill>
          <a:latin typeface="Constantia" charset="0"/>
        </a:defRPr>
      </a:lvl1pPr>
      <a:lvl2pPr marL="638175" indent="-244475" algn="l" rtl="0" eaLnBrk="0" fontAlgn="base" hangingPunct="0">
        <a:spcBef>
          <a:spcPct val="20000"/>
        </a:spcBef>
        <a:spcAft>
          <a:spcPct val="0"/>
        </a:spcAft>
        <a:buClr>
          <a:srgbClr val="0F6FC6"/>
        </a:buClr>
        <a:buSzPct val="85000"/>
        <a:buFont typeface="Wingdings 2" pitchFamily="18" charset="2"/>
        <a:buChar char=""/>
        <a:defRPr sz="2400">
          <a:solidFill>
            <a:srgbClr val="000000"/>
          </a:solidFill>
          <a:latin typeface="Constantia" charset="0"/>
        </a:defRPr>
      </a:lvl2pPr>
      <a:lvl3pPr marL="914400" indent="-244475" algn="l" rtl="0" eaLnBrk="0" fontAlgn="base" hangingPunct="0">
        <a:spcBef>
          <a:spcPct val="20000"/>
        </a:spcBef>
        <a:spcAft>
          <a:spcPct val="0"/>
        </a:spcAft>
        <a:buClr>
          <a:srgbClr val="009DD9"/>
        </a:buClr>
        <a:buSzPct val="70000"/>
        <a:buFont typeface="Wingdings 2" pitchFamily="18" charset="2"/>
        <a:buChar char=""/>
        <a:defRPr sz="2100">
          <a:solidFill>
            <a:srgbClr val="000000"/>
          </a:solidFill>
          <a:latin typeface="Constantia" charset="0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4pPr>
      <a:lvl5pPr marL="14605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5pPr>
      <a:lvl6pPr marL="19177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6pPr>
      <a:lvl7pPr marL="23749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7pPr>
      <a:lvl8pPr marL="28321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8pPr>
      <a:lvl9pPr marL="32893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9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onstantia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onstantia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onstantia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onstantia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onstantia" charset="0"/>
        </a:defRPr>
      </a:lvl5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E8A9E9-3B6F-48B9-AAA3-6615B241C1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93429D-C239-448F-8DF5-3764066963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455" r:id="rId1"/>
    <p:sldLayoutId id="2147489456" r:id="rId2"/>
    <p:sldLayoutId id="2147489457" r:id="rId3"/>
    <p:sldLayoutId id="2147489458" r:id="rId4"/>
    <p:sldLayoutId id="2147489459" r:id="rId5"/>
    <p:sldLayoutId id="2147489460" r:id="rId6"/>
    <p:sldLayoutId id="2147489461" r:id="rId7"/>
    <p:sldLayoutId id="2147489462" r:id="rId8"/>
    <p:sldLayoutId id="2147489463" r:id="rId9"/>
    <p:sldLayoutId id="2147489464" r:id="rId10"/>
    <p:sldLayoutId id="2147489465" r:id="rId11"/>
    <p:sldLayoutId id="2147489466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E8A9E9-3B6F-48B9-AAA3-6615B241C1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93429D-C239-448F-8DF5-3764066963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300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468" r:id="rId1"/>
    <p:sldLayoutId id="2147489469" r:id="rId2"/>
    <p:sldLayoutId id="2147489470" r:id="rId3"/>
    <p:sldLayoutId id="2147489471" r:id="rId4"/>
    <p:sldLayoutId id="2147489472" r:id="rId5"/>
    <p:sldLayoutId id="2147489473" r:id="rId6"/>
    <p:sldLayoutId id="2147489474" r:id="rId7"/>
    <p:sldLayoutId id="2147489475" r:id="rId8"/>
    <p:sldLayoutId id="2147489476" r:id="rId9"/>
    <p:sldLayoutId id="2147489477" r:id="rId10"/>
    <p:sldLayoutId id="2147489478" r:id="rId11"/>
    <p:sldLayoutId id="2147489479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лилиния 3073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0 w 5772"/>
              <a:gd name="T1" fmla="*/ 0 h 656"/>
              <a:gd name="T2" fmla="*/ 5772 w 5772"/>
              <a:gd name="T3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0" t="T1" r="T2" b="T3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 rotWithShape="0">
            <a:gsLst>
              <a:gs pos="0">
                <a:srgbClr val="0079AF">
                  <a:alpha val="44998"/>
                </a:srgbClr>
              </a:gs>
              <a:gs pos="100000">
                <a:srgbClr val="00EBF8">
                  <a:alpha val="54997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63" name="Полилиния 3074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/>
            <a:gdLst>
              <a:gd name="T0" fmla="*/ 0 w 3000"/>
              <a:gd name="T1" fmla="*/ 0 h 595"/>
              <a:gd name="T2" fmla="*/ 3000 w 3000"/>
              <a:gd name="T3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0" t="T1" r="T2" b="T3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00ADB6"/>
              </a:gs>
              <a:gs pos="80000">
                <a:srgbClr val="009BE5"/>
              </a:gs>
              <a:gs pos="100000">
                <a:srgbClr val="009BE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15364" name="Группа 3075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5370" name="Группа 3083"/>
            <p:cNvGrpSpPr>
              <a:grpSpLocks/>
            </p:cNvGrpSpPr>
            <p:nvPr/>
          </p:nvGrpSpPr>
          <p:grpSpPr bwMode="auto">
            <a:xfrm>
              <a:off x="-6091" y="-11569"/>
              <a:ext cx="9131843" cy="1050979"/>
              <a:chOff x="-6096" y="-24384"/>
              <a:chExt cx="9131808" cy="1048512"/>
            </a:xfrm>
          </p:grpSpPr>
          <p:pic>
            <p:nvPicPr>
              <p:cNvPr id="15374" name="Рисунок 3081"/>
              <p:cNvPicPr>
                <a:picLocks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-6096" y="-24384"/>
                <a:ext cx="9131808" cy="1048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75" name="Прямоугольник 3082"/>
              <p:cNvSpPr>
                <a:spLocks/>
              </p:cNvSpPr>
              <p:nvPr/>
            </p:nvSpPr>
            <p:spPr bwMode="auto">
              <a:xfrm rot="-180000">
                <a:off x="-30163" y="422275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 altLang="en-US"/>
              </a:p>
            </p:txBody>
          </p:sp>
        </p:grpSp>
        <p:grpSp>
          <p:nvGrpSpPr>
            <p:cNvPr id="15371" name="Группа 3086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15372" name="Рисунок 3084"/>
              <p:cNvPicPr>
                <a:picLocks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73" name="Прямоугольник 3085"/>
              <p:cNvSpPr>
                <a:spLocks/>
              </p:cNvSpPr>
              <p:nvPr/>
            </p:nvSpPr>
            <p:spPr bwMode="auto">
              <a:xfrm rot="-180000">
                <a:off x="-22225" y="496888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 altLang="en-US"/>
              </a:p>
            </p:txBody>
          </p:sp>
        </p:grpSp>
      </p:grpSp>
      <p:sp>
        <p:nvSpPr>
          <p:cNvPr id="15365" name="Заголовок 3076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заголовка</a:t>
            </a:r>
          </a:p>
        </p:txBody>
      </p:sp>
      <p:sp>
        <p:nvSpPr>
          <p:cNvPr id="15366" name="Текст 3077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текста</a:t>
            </a:r>
          </a:p>
          <a:p>
            <a:pPr lvl="1"/>
            <a:r>
              <a:rPr lang="en-US" altLang="en-US" smtClean="0"/>
              <a:t>Второй уровень</a:t>
            </a:r>
          </a:p>
          <a:p>
            <a:pPr lvl="2"/>
            <a:r>
              <a:rPr lang="en-US" altLang="en-US" smtClean="0"/>
              <a:t>Третий уровень</a:t>
            </a:r>
          </a:p>
          <a:p>
            <a:pPr lvl="3"/>
            <a:r>
              <a:rPr lang="en-US" altLang="en-US" smtClean="0"/>
              <a:t>Четвертый уровень</a:t>
            </a:r>
          </a:p>
          <a:p>
            <a:pPr lvl="4"/>
            <a:r>
              <a:rPr lang="en-US" altLang="en-US" smtClean="0"/>
              <a:t>Пятый уровень</a:t>
            </a:r>
          </a:p>
        </p:txBody>
      </p:sp>
      <p:sp>
        <p:nvSpPr>
          <p:cNvPr id="15367" name="Дата 3078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368" name="Нижний колонтитул 3079"/>
          <p:cNvSpPr>
            <a:spLocks noGrp="1"/>
          </p:cNvSpPr>
          <p:nvPr>
            <p:ph type="ftr" sz="quarter" idx="3"/>
          </p:nvPr>
        </p:nvSpPr>
        <p:spPr bwMode="auto">
          <a:xfrm>
            <a:off x="2667000" y="6356350"/>
            <a:ext cx="3352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5369" name="Номер слайда 3080"/>
          <p:cNvSpPr>
            <a:spLocks noGrp="1"/>
          </p:cNvSpPr>
          <p:nvPr>
            <p:ph type="sldNum" sz="quarter" idx="4"/>
          </p:nvPr>
        </p:nvSpPr>
        <p:spPr bwMode="auto">
          <a:xfrm>
            <a:off x="7924800" y="6356350"/>
            <a:ext cx="762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6B24C8BC-7D91-46A7-8B57-C30D915097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354" r:id="rId1"/>
    <p:sldLayoutId id="2147489355" r:id="rId2"/>
    <p:sldLayoutId id="2147489356" r:id="rId3"/>
    <p:sldLayoutId id="2147489357" r:id="rId4"/>
    <p:sldLayoutId id="2147489358" r:id="rId5"/>
    <p:sldLayoutId id="2147489359" r:id="rId6"/>
    <p:sldLayoutId id="2147489360" r:id="rId7"/>
    <p:sldLayoutId id="2147489361" r:id="rId8"/>
    <p:sldLayoutId id="2147489362" r:id="rId9"/>
    <p:sldLayoutId id="2147489363" r:id="rId10"/>
    <p:sldLayoutId id="2147489364" r:id="rId11"/>
    <p:sldLayoutId id="214748936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DBF5F9"/>
          </a:solidFill>
          <a:latin typeface="Calibri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DBF5F9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DBF5F9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DBF5F9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DBF5F9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DBF5F9"/>
          </a:solidFill>
          <a:latin typeface="Calibri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DBF5F9"/>
          </a:solidFill>
          <a:latin typeface="Calibri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DBF5F9"/>
          </a:solidFill>
          <a:latin typeface="Calibri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DBF5F9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>
          <a:solidFill>
            <a:srgbClr val="FFFFFF"/>
          </a:solidFill>
          <a:latin typeface="Constantia" charset="0"/>
        </a:defRPr>
      </a:lvl1pPr>
      <a:lvl2pPr marL="638175" indent="-244475" algn="l" rtl="0" eaLnBrk="0" fontAlgn="base" hangingPunct="0">
        <a:spcBef>
          <a:spcPct val="20000"/>
        </a:spcBef>
        <a:spcAft>
          <a:spcPct val="0"/>
        </a:spcAft>
        <a:buClr>
          <a:srgbClr val="0F6FC6"/>
        </a:buClr>
        <a:buSzPct val="85000"/>
        <a:buFont typeface="Wingdings 2" pitchFamily="18" charset="2"/>
        <a:buChar char=""/>
        <a:defRPr sz="2400">
          <a:solidFill>
            <a:srgbClr val="FFFFFF"/>
          </a:solidFill>
          <a:latin typeface="Constantia" charset="0"/>
        </a:defRPr>
      </a:lvl2pPr>
      <a:lvl3pPr marL="914400" indent="-244475" algn="l" rtl="0" eaLnBrk="0" fontAlgn="base" hangingPunct="0">
        <a:spcBef>
          <a:spcPct val="20000"/>
        </a:spcBef>
        <a:spcAft>
          <a:spcPct val="0"/>
        </a:spcAft>
        <a:buClr>
          <a:srgbClr val="009DD9"/>
        </a:buClr>
        <a:buSzPct val="70000"/>
        <a:buFont typeface="Wingdings 2" pitchFamily="18" charset="2"/>
        <a:buChar char=""/>
        <a:defRPr sz="2100">
          <a:solidFill>
            <a:srgbClr val="FFFFFF"/>
          </a:solidFill>
          <a:latin typeface="Constantia" charset="0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>
          <a:solidFill>
            <a:srgbClr val="FFFFFF"/>
          </a:solidFill>
          <a:latin typeface="Constantia" charset="0"/>
        </a:defRPr>
      </a:lvl4pPr>
      <a:lvl5pPr marL="14605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FFFFFF"/>
          </a:solidFill>
          <a:latin typeface="Constantia" charset="0"/>
        </a:defRPr>
      </a:lvl5pPr>
      <a:lvl6pPr marL="19177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FFFFFF"/>
          </a:solidFill>
          <a:latin typeface="Constantia" charset="0"/>
        </a:defRPr>
      </a:lvl6pPr>
      <a:lvl7pPr marL="23749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FFFFFF"/>
          </a:solidFill>
          <a:latin typeface="Constantia" charset="0"/>
        </a:defRPr>
      </a:lvl7pPr>
      <a:lvl8pPr marL="28321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FFFFFF"/>
          </a:solidFill>
          <a:latin typeface="Constantia" charset="0"/>
        </a:defRPr>
      </a:lvl8pPr>
      <a:lvl9pPr marL="32893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FFFFFF"/>
          </a:solidFill>
          <a:latin typeface="Constantia" charset="0"/>
        </a:defRPr>
      </a:lvl9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Constantia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Constantia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Constantia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Constantia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Constantia" charset="0"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олилиния 4097"/>
          <p:cNvSpPr>
            <a:spLocks/>
          </p:cNvSpPr>
          <p:nvPr/>
        </p:nvSpPr>
        <p:spPr>
          <a:xfrm rot="420000" flipV="1">
            <a:off x="3165475" y="1108075"/>
            <a:ext cx="5257800" cy="4114800"/>
          </a:xfrm>
          <a:custGeom>
            <a:avLst/>
            <a:gdLst>
              <a:gd name="T0" fmla="*/ 0 w 5257800"/>
              <a:gd name="T1" fmla="*/ 0 h 4114800"/>
              <a:gd name="T2" fmla="*/ 5107774 w 5257800"/>
              <a:gd name="T3" fmla="*/ 0 h 4114800"/>
              <a:gd name="T4" fmla="*/ 5257800 w 5257800"/>
              <a:gd name="T5" fmla="*/ 150026 h 4114800"/>
              <a:gd name="T6" fmla="*/ 5257800 w 5257800"/>
              <a:gd name="T7" fmla="*/ 4114800 h 4114800"/>
              <a:gd name="T8" fmla="*/ 0 w 5257800"/>
              <a:gd name="T9" fmla="*/ 4114800 h 4114800"/>
              <a:gd name="T10" fmla="*/ 0 w 5257800"/>
              <a:gd name="T11" fmla="*/ 0 h 4114800"/>
              <a:gd name="T12" fmla="*/ 0 w 5257800"/>
              <a:gd name="T13" fmla="*/ 0 h 4114800"/>
            </a:gdLst>
            <a:ahLst/>
            <a:cxnLst/>
            <a:rect l="0" t="0" r="r" b="b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3175" cap="rnd" cmpd="sng">
            <a:solidFill>
              <a:srgbClr val="C0C0C0"/>
            </a:solidFill>
            <a:prstDash val="solid"/>
          </a:ln>
          <a:effectLst>
            <a:outerShdw dist="38500" dir="7500041" sx="98500" sy="100079" kx="5301593" algn="bl" rotWithShape="0">
              <a:srgbClr val="000000">
                <a:alpha val="25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en-US" kern="0">
              <a:latin typeface="Tahoma" charset="0"/>
              <a:ea typeface="Arial" charset="0"/>
            </a:endParaRPr>
          </a:p>
        </p:txBody>
      </p:sp>
      <p:sp>
        <p:nvSpPr>
          <p:cNvPr id="4099" name="Прямоугольный треугольник 4098"/>
          <p:cNvSpPr>
            <a:spLocks/>
          </p:cNvSpPr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</a:ln>
          <a:effectLst>
            <a:outerShdw dist="6350" dir="12899787" algn="tl" rotWithShape="0">
              <a:srgbClr val="000000">
                <a:alpha val="46998"/>
              </a:srgb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altLang="en-US" kern="0" dirty="0">
              <a:solidFill>
                <a:srgbClr val="FFFFFF"/>
              </a:solidFill>
              <a:latin typeface="Constantia" charset="0"/>
              <a:ea typeface="Arial" charset="0"/>
            </a:endParaRPr>
          </a:p>
        </p:txBody>
      </p:sp>
      <p:sp>
        <p:nvSpPr>
          <p:cNvPr id="28676" name="Полилиния 409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/>
            <a:gdLst>
              <a:gd name="T0" fmla="*/ 0 w 5772"/>
              <a:gd name="T1" fmla="*/ 0 h 656"/>
              <a:gd name="T2" fmla="*/ 5772 w 5772"/>
              <a:gd name="T3" fmla="*/ 656 h 656"/>
            </a:gdLst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T0" t="T1" r="T2" b="T3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 rotWithShape="0">
            <a:gsLst>
              <a:gs pos="0">
                <a:srgbClr val="0079AF">
                  <a:alpha val="44998"/>
                </a:srgbClr>
              </a:gs>
              <a:gs pos="100000">
                <a:srgbClr val="00EBF8">
                  <a:alpha val="54997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8677" name="Полилиния 410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/>
            <a:gdLst>
              <a:gd name="T0" fmla="*/ 0 w 3000"/>
              <a:gd name="T1" fmla="*/ 0 h 595"/>
              <a:gd name="T2" fmla="*/ 3000 w 3000"/>
              <a:gd name="T3" fmla="*/ 595 h 595"/>
            </a:gdLst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T0" t="T1" r="T2" b="T3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00ADB6"/>
              </a:gs>
              <a:gs pos="80000">
                <a:srgbClr val="009BE5"/>
              </a:gs>
              <a:gs pos="100000">
                <a:srgbClr val="009BE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8678" name="Заголовок 4101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заголовка</a:t>
            </a:r>
          </a:p>
        </p:txBody>
      </p:sp>
      <p:sp>
        <p:nvSpPr>
          <p:cNvPr id="28679" name="Текст 4102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текста</a:t>
            </a:r>
          </a:p>
          <a:p>
            <a:pPr lvl="1"/>
            <a:r>
              <a:rPr lang="en-US" altLang="en-US" smtClean="0"/>
              <a:t>Второй уровень</a:t>
            </a:r>
          </a:p>
          <a:p>
            <a:pPr lvl="2"/>
            <a:r>
              <a:rPr lang="en-US" altLang="en-US" smtClean="0"/>
              <a:t>Третий уровень</a:t>
            </a:r>
          </a:p>
          <a:p>
            <a:pPr lvl="3"/>
            <a:r>
              <a:rPr lang="en-US" altLang="en-US" smtClean="0"/>
              <a:t>Четвертый уровень</a:t>
            </a:r>
          </a:p>
          <a:p>
            <a:pPr lvl="4"/>
            <a:r>
              <a:rPr lang="en-US" altLang="en-US" smtClean="0"/>
              <a:t>Пятый уровень</a:t>
            </a:r>
          </a:p>
        </p:txBody>
      </p:sp>
      <p:sp>
        <p:nvSpPr>
          <p:cNvPr id="28680" name="Дата 410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8681" name="Нижний колонтитул 4104"/>
          <p:cNvSpPr>
            <a:spLocks noGrp="1"/>
          </p:cNvSpPr>
          <p:nvPr>
            <p:ph type="ftr" sz="quarter" idx="3"/>
          </p:nvPr>
        </p:nvSpPr>
        <p:spPr bwMode="auto">
          <a:xfrm>
            <a:off x="2667000" y="6356350"/>
            <a:ext cx="3352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8682" name="Номер слайда 4105"/>
          <p:cNvSpPr>
            <a:spLocks noGrp="1"/>
          </p:cNvSpPr>
          <p:nvPr>
            <p:ph type="sldNum" sz="quarter" idx="4"/>
          </p:nvPr>
        </p:nvSpPr>
        <p:spPr bwMode="auto">
          <a:xfrm>
            <a:off x="8077200" y="6356350"/>
            <a:ext cx="609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8EADB2F5-E28C-49E4-845C-A361589AEE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366" r:id="rId1"/>
    <p:sldLayoutId id="2147489367" r:id="rId2"/>
    <p:sldLayoutId id="2147489368" r:id="rId3"/>
    <p:sldLayoutId id="2147489369" r:id="rId4"/>
    <p:sldLayoutId id="2147489370" r:id="rId5"/>
    <p:sldLayoutId id="2147489371" r:id="rId6"/>
    <p:sldLayoutId id="2147489372" r:id="rId7"/>
    <p:sldLayoutId id="2147489373" r:id="rId8"/>
    <p:sldLayoutId id="2147489374" r:id="rId9"/>
    <p:sldLayoutId id="2147489375" r:id="rId10"/>
    <p:sldLayoutId id="2147489376" r:id="rId11"/>
    <p:sldLayoutId id="214748937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rgbClr val="04617B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>
          <a:solidFill>
            <a:srgbClr val="000000"/>
          </a:solidFill>
          <a:latin typeface="Constantia" charset="0"/>
        </a:defRPr>
      </a:lvl1pPr>
      <a:lvl2pPr marL="638175" indent="-244475" algn="l" rtl="0" eaLnBrk="0" fontAlgn="base" hangingPunct="0">
        <a:spcBef>
          <a:spcPct val="20000"/>
        </a:spcBef>
        <a:spcAft>
          <a:spcPct val="0"/>
        </a:spcAft>
        <a:buClr>
          <a:srgbClr val="0F6FC6"/>
        </a:buClr>
        <a:buSzPct val="85000"/>
        <a:buFont typeface="Wingdings 2" pitchFamily="18" charset="2"/>
        <a:buChar char=""/>
        <a:defRPr sz="2400">
          <a:solidFill>
            <a:srgbClr val="000000"/>
          </a:solidFill>
          <a:latin typeface="Constantia" charset="0"/>
        </a:defRPr>
      </a:lvl2pPr>
      <a:lvl3pPr marL="914400" indent="-244475" algn="l" rtl="0" eaLnBrk="0" fontAlgn="base" hangingPunct="0">
        <a:spcBef>
          <a:spcPct val="20000"/>
        </a:spcBef>
        <a:spcAft>
          <a:spcPct val="0"/>
        </a:spcAft>
        <a:buClr>
          <a:srgbClr val="009DD9"/>
        </a:buClr>
        <a:buSzPct val="70000"/>
        <a:buFont typeface="Wingdings 2" pitchFamily="18" charset="2"/>
        <a:buChar char=""/>
        <a:defRPr sz="2100">
          <a:solidFill>
            <a:srgbClr val="000000"/>
          </a:solidFill>
          <a:latin typeface="Constantia" charset="0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4pPr>
      <a:lvl5pPr marL="14605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5pPr>
      <a:lvl6pPr marL="19177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6pPr>
      <a:lvl7pPr marL="23749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7pPr>
      <a:lvl8pPr marL="28321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8pPr>
      <a:lvl9pPr marL="3289300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rgbClr val="000000"/>
          </a:solidFill>
          <a:latin typeface="Constantia" charset="0"/>
        </a:defRPr>
      </a:lvl9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onstantia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onstantia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onstantia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onstantia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onstantia" charset="0"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4198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198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FAD50BF-6EB2-4184-9D5A-012D07FA70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4199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9378" r:id="rId1"/>
    <p:sldLayoutId id="2147489379" r:id="rId2"/>
    <p:sldLayoutId id="2147489380" r:id="rId3"/>
    <p:sldLayoutId id="2147489381" r:id="rId4"/>
    <p:sldLayoutId id="2147489382" r:id="rId5"/>
    <p:sldLayoutId id="2147489383" r:id="rId6"/>
    <p:sldLayoutId id="2147489384" r:id="rId7"/>
    <p:sldLayoutId id="2147489385" r:id="rId8"/>
    <p:sldLayoutId id="2147489386" r:id="rId9"/>
    <p:sldLayoutId id="2147489387" r:id="rId10"/>
    <p:sldLayoutId id="2147489388" r:id="rId11"/>
    <p:sldLayoutId id="2147489389" r:id="rId12"/>
    <p:sldLayoutId id="2147489390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56324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56325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9C95D0F-1292-4839-89CC-1654D2CA0F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56329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9391" r:id="rId1"/>
    <p:sldLayoutId id="2147489392" r:id="rId2"/>
    <p:sldLayoutId id="2147489393" r:id="rId3"/>
    <p:sldLayoutId id="2147489394" r:id="rId4"/>
    <p:sldLayoutId id="2147489395" r:id="rId5"/>
    <p:sldLayoutId id="2147489396" r:id="rId6"/>
    <p:sldLayoutId id="2147489397" r:id="rId7"/>
    <p:sldLayoutId id="2147489398" r:id="rId8"/>
    <p:sldLayoutId id="2147489399" r:id="rId9"/>
    <p:sldLayoutId id="2147489400" r:id="rId10"/>
    <p:sldLayoutId id="2147489401" r:id="rId11"/>
    <p:sldLayoutId id="214748940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38E420C5-EDCF-41DD-8216-7D8BD0CC0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84324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84325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4029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1800">
                  <a:solidFill>
                    <a:srgbClr val="FFFFFF"/>
                  </a:solidFill>
                  <a:latin typeface="Garamond" panose="02020404030301010803" pitchFamily="18" charset="0"/>
                  <a:cs typeface="Arial"/>
                </a:endParaRPr>
              </a:p>
            </p:txBody>
          </p:sp>
          <p:sp>
            <p:nvSpPr>
              <p:cNvPr id="14029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1800">
                  <a:solidFill>
                    <a:srgbClr val="FFFFFF"/>
                  </a:solidFill>
                  <a:latin typeface="Garamond" panose="02020404030301010803" pitchFamily="18" charset="0"/>
                  <a:cs typeface="Arial"/>
                </a:endParaRPr>
              </a:p>
            </p:txBody>
          </p:sp>
          <p:sp>
            <p:nvSpPr>
              <p:cNvPr id="14029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1800">
                  <a:solidFill>
                    <a:srgbClr val="FFFFFF"/>
                  </a:solidFill>
                  <a:latin typeface="Garamond" panose="02020404030301010803" pitchFamily="18" charset="0"/>
                  <a:cs typeface="Arial"/>
                </a:endParaRPr>
              </a:p>
            </p:txBody>
          </p:sp>
          <p:sp>
            <p:nvSpPr>
              <p:cNvPr id="7988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1800">
                  <a:solidFill>
                    <a:srgbClr val="FFFFFF"/>
                  </a:solidFill>
                  <a:latin typeface="Arial Black" pitchFamily="34" charset="0"/>
                </a:endParaRPr>
              </a:p>
            </p:txBody>
          </p:sp>
          <p:sp>
            <p:nvSpPr>
              <p:cNvPr id="14029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1800">
                  <a:solidFill>
                    <a:srgbClr val="FFFFFF"/>
                  </a:solidFill>
                  <a:latin typeface="Garamond" panose="02020404030301010803" pitchFamily="18" charset="0"/>
                  <a:cs typeface="Arial"/>
                </a:endParaRPr>
              </a:p>
            </p:txBody>
          </p:sp>
        </p:grpSp>
        <p:sp>
          <p:nvSpPr>
            <p:cNvPr id="14029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srgbClr val="FFFFFF"/>
                </a:solidFill>
                <a:latin typeface="Garamond" panose="02020404030301010803" pitchFamily="18" charset="0"/>
                <a:cs typeface="Arial"/>
              </a:endParaRPr>
            </a:p>
          </p:txBody>
        </p:sp>
        <p:sp>
          <p:nvSpPr>
            <p:cNvPr id="7988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12 h 1906"/>
                <a:gd name="T4" fmla="*/ 6505 w 5740"/>
                <a:gd name="T5" fmla="*/ 112 h 1906"/>
                <a:gd name="T6" fmla="*/ 6505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srgbClr val="FFFFFF"/>
                </a:solidFill>
                <a:latin typeface="Arial Black" pitchFamily="34" charset="0"/>
              </a:endParaRPr>
            </a:p>
          </p:txBody>
        </p:sp>
      </p:grpSp>
      <p:sp>
        <p:nvSpPr>
          <p:cNvPr id="18433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030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3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7044125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404" r:id="rId1"/>
    <p:sldLayoutId id="2147489405" r:id="rId2"/>
    <p:sldLayoutId id="2147489406" r:id="rId3"/>
    <p:sldLayoutId id="2147489407" r:id="rId4"/>
    <p:sldLayoutId id="2147489408" r:id="rId5"/>
    <p:sldLayoutId id="2147489409" r:id="rId6"/>
    <p:sldLayoutId id="2147489410" r:id="rId7"/>
    <p:sldLayoutId id="2147489411" r:id="rId8"/>
    <p:sldLayoutId id="2147489412" r:id="rId9"/>
    <p:sldLayoutId id="2147489413" r:id="rId10"/>
    <p:sldLayoutId id="2147489414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E8A9E9-3B6F-48B9-AAA3-6615B241C1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93429D-C239-448F-8DF5-3764066963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008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416" r:id="rId1"/>
    <p:sldLayoutId id="2147489417" r:id="rId2"/>
    <p:sldLayoutId id="2147489418" r:id="rId3"/>
    <p:sldLayoutId id="2147489419" r:id="rId4"/>
    <p:sldLayoutId id="2147489420" r:id="rId5"/>
    <p:sldLayoutId id="2147489421" r:id="rId6"/>
    <p:sldLayoutId id="2147489422" r:id="rId7"/>
    <p:sldLayoutId id="2147489423" r:id="rId8"/>
    <p:sldLayoutId id="2147489424" r:id="rId9"/>
    <p:sldLayoutId id="2147489425" r:id="rId10"/>
    <p:sldLayoutId id="2147489426" r:id="rId11"/>
    <p:sldLayoutId id="2147489427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27659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7682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7683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7684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7654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76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65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5997575" y="22383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D1EAEE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7657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641850" y="5851525"/>
            <a:ext cx="35020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D1EAEE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765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4649788" y="223838"/>
            <a:ext cx="13319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D1EAEE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fld id="{5CC4DC49-B206-4BE6-A5AD-1A5EE43F43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6688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429" r:id="rId1"/>
    <p:sldLayoutId id="2147489430" r:id="rId2"/>
    <p:sldLayoutId id="2147489431" r:id="rId3"/>
    <p:sldLayoutId id="2147489432" r:id="rId4"/>
    <p:sldLayoutId id="2147489433" r:id="rId5"/>
    <p:sldLayoutId id="2147489434" r:id="rId6"/>
    <p:sldLayoutId id="2147489435" r:id="rId7"/>
    <p:sldLayoutId id="2147489436" r:id="rId8"/>
    <p:sldLayoutId id="2147489437" r:id="rId9"/>
    <p:sldLayoutId id="2147489438" r:id="rId10"/>
    <p:sldLayoutId id="2147489439" r:id="rId11"/>
    <p:sldLayoutId id="214748944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E8A9E9-3B6F-48B9-AAA3-6615B241C1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93429D-C239-448F-8DF5-3764066963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186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442" r:id="rId1"/>
    <p:sldLayoutId id="2147489443" r:id="rId2"/>
    <p:sldLayoutId id="2147489444" r:id="rId3"/>
    <p:sldLayoutId id="2147489445" r:id="rId4"/>
    <p:sldLayoutId id="2147489446" r:id="rId5"/>
    <p:sldLayoutId id="2147489447" r:id="rId6"/>
    <p:sldLayoutId id="2147489448" r:id="rId7"/>
    <p:sldLayoutId id="2147489449" r:id="rId8"/>
    <p:sldLayoutId id="2147489450" r:id="rId9"/>
    <p:sldLayoutId id="2147489451" r:id="rId10"/>
    <p:sldLayoutId id="2147489452" r:id="rId11"/>
    <p:sldLayoutId id="2147489453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pecial:BookSources/978-966-425-006-8" TargetMode="External"/><Relationship Id="rId2" Type="http://schemas.openxmlformats.org/officeDocument/2006/relationships/hyperlink" Target="http://en.wikipedia.org/wiki/International_Standard_Book_Number" TargetMode="External"/><Relationship Id="rId1" Type="http://schemas.openxmlformats.org/officeDocument/2006/relationships/slideLayout" Target="../slideLayouts/slideLayout38.xml"/><Relationship Id="rId4" Type="http://schemas.openxmlformats.org/officeDocument/2006/relationships/hyperlink" Target="http://en.wikipedia.org/wiki/Special:BookSources/082471944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4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6.emf"/><Relationship Id="rId4" Type="http://schemas.openxmlformats.org/officeDocument/2006/relationships/oleObject" Target="../embeddings/oleObject3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9.png"/><Relationship Id="rId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6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41.png"/><Relationship Id="rId4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43.jpeg"/><Relationship Id="rId4" Type="http://schemas.openxmlformats.org/officeDocument/2006/relationships/image" Target="../media/image42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44.emf"/><Relationship Id="rId4" Type="http://schemas.openxmlformats.org/officeDocument/2006/relationships/oleObject" Target="../embeddings/oleObject8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5.png"/><Relationship Id="rId4" Type="http://schemas.openxmlformats.org/officeDocument/2006/relationships/oleObject" Target="../embeddings/oleObject9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6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" y="493713"/>
            <a:ext cx="9143998" cy="2359223"/>
          </a:xfrm>
        </p:spPr>
        <p:txBody>
          <a:bodyPr rtlCol="0" anchor="t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Современная</a:t>
            </a:r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Arial Black" pitchFamily="34" charset="0"/>
              </a:rPr>
              <a:t>энтеросорбция</a:t>
            </a: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– путь к красоте </a:t>
            </a:r>
            <a:b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и долголетию</a:t>
            </a:r>
            <a:endParaRPr lang="ru-RU" sz="44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6119440"/>
            <a:ext cx="4476103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>МУРМАНСК</a:t>
            </a:r>
            <a:endParaRPr lang="ru-RU" sz="28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" y="17752"/>
            <a:ext cx="9143998" cy="9885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ИНСТИТУТ ИНЖЕНЕРНОЙ ИММУНОЛОГИИ</a:t>
            </a:r>
          </a:p>
        </p:txBody>
      </p:sp>
      <p:pic>
        <p:nvPicPr>
          <p:cNvPr id="6144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4544" y="2828408"/>
            <a:ext cx="54610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2" descr="http://www.desenhoswiki.com/Uploads/desenhoswiki.com/ImagensGrandes/desenhos-soi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8969" y="2828408"/>
            <a:ext cx="4476103" cy="333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923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77900"/>
          </a:xfrm>
          <a:solidFill>
            <a:schemeClr val="accent1">
              <a:lumMod val="75000"/>
            </a:schemeClr>
          </a:solidFill>
        </p:spPr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>
                <a:solidFill>
                  <a:schemeClr val="bg1"/>
                </a:solidFill>
              </a:rPr>
              <a:t>круг развития системного воспаления </a:t>
            </a:r>
          </a:p>
        </p:txBody>
      </p:sp>
      <p:pic>
        <p:nvPicPr>
          <p:cNvPr id="1966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l="5115" t="9489" r="2068" b="5579"/>
          <a:stretch/>
        </p:blipFill>
        <p:spPr bwMode="auto">
          <a:xfrm>
            <a:off x="655093" y="1073027"/>
            <a:ext cx="7942997" cy="5814559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/>
        </p:spPr>
      </p:pic>
      <p:sp>
        <p:nvSpPr>
          <p:cNvPr id="108547" name="TextBox 3"/>
          <p:cNvSpPr txBox="1">
            <a:spLocks noChangeArrowheads="1"/>
          </p:cNvSpPr>
          <p:nvPr/>
        </p:nvSpPr>
        <p:spPr bwMode="auto">
          <a:xfrm>
            <a:off x="7105650" y="6503988"/>
            <a:ext cx="20383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>
                <a:solidFill>
                  <a:srgbClr val="000000"/>
                </a:solidFill>
                <a:latin typeface="Arial" charset="0"/>
              </a:rPr>
              <a:t>Cavaillon J.-M., 2006</a:t>
            </a:r>
            <a:endParaRPr lang="ru-RU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Крест 4"/>
          <p:cNvSpPr/>
          <p:nvPr/>
        </p:nvSpPr>
        <p:spPr>
          <a:xfrm>
            <a:off x="6300788" y="4365625"/>
            <a:ext cx="358775" cy="358775"/>
          </a:xfrm>
          <a:prstGeom prst="plus">
            <a:avLst>
              <a:gd name="adj" fmla="val 352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>
              <a:solidFill>
                <a:prstClr val="white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5937739" y="4031673"/>
            <a:ext cx="1527585" cy="1359193"/>
          </a:xfrm>
          <a:prstGeom prst="triangle">
            <a:avLst>
              <a:gd name="adj" fmla="val 0"/>
            </a:avLst>
          </a:prstGeom>
          <a:noFill/>
          <a:ln w="57150">
            <a:solidFill>
              <a:srgbClr val="C0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0" y="0"/>
            <a:ext cx="9144000" cy="1214438"/>
          </a:xfrm>
          <a:solidFill>
            <a:srgbClr val="0070C0"/>
          </a:solidFill>
        </p:spPr>
        <p:txBody>
          <a:bodyPr wrap="square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3200" b="1" cap="none" dirty="0" smtClean="0">
                <a:solidFill>
                  <a:schemeClr val="bg1"/>
                </a:solidFill>
              </a:rPr>
              <a:t>«</a:t>
            </a:r>
            <a:r>
              <a:rPr lang="ru-RU" sz="3200" b="1" cap="none" dirty="0" err="1" smtClean="0">
                <a:solidFill>
                  <a:schemeClr val="bg1"/>
                </a:solidFill>
              </a:rPr>
              <a:t>Эндотоксиновая</a:t>
            </a:r>
            <a:r>
              <a:rPr lang="ru-RU" sz="3200" b="1" cap="none" dirty="0" smtClean="0">
                <a:solidFill>
                  <a:schemeClr val="bg1"/>
                </a:solidFill>
              </a:rPr>
              <a:t> концепция физиологии </a:t>
            </a:r>
            <a:br>
              <a:rPr lang="ru-RU" sz="3200" b="1" cap="none" dirty="0" smtClean="0">
                <a:solidFill>
                  <a:schemeClr val="bg1"/>
                </a:solidFill>
              </a:rPr>
            </a:br>
            <a:r>
              <a:rPr lang="ru-RU" sz="3200" b="1" cap="none" dirty="0" smtClean="0">
                <a:solidFill>
                  <a:schemeClr val="bg1"/>
                </a:solidFill>
              </a:rPr>
              <a:t>и патологии человека</a:t>
            </a:r>
            <a:r>
              <a:rPr lang="ru-RU" sz="2800" b="1" cap="none" dirty="0" smtClean="0">
                <a:solidFill>
                  <a:schemeClr val="bg1"/>
                </a:solidFill>
              </a:rPr>
              <a:t>»</a:t>
            </a:r>
          </a:p>
        </p:txBody>
      </p:sp>
      <p:pic>
        <p:nvPicPr>
          <p:cNvPr id="50178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071563"/>
            <a:ext cx="9144000" cy="6216650"/>
          </a:xfrm>
        </p:spPr>
      </p:pic>
      <p:sp>
        <p:nvSpPr>
          <p:cNvPr id="50179" name="TextBox 4"/>
          <p:cNvSpPr txBox="1">
            <a:spLocks noChangeArrowheads="1"/>
          </p:cNvSpPr>
          <p:nvPr/>
        </p:nvSpPr>
        <p:spPr bwMode="auto">
          <a:xfrm>
            <a:off x="4427985" y="1000125"/>
            <a:ext cx="471601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alibri" pitchFamily="34" charset="0"/>
              </a:rPr>
              <a:t> </a:t>
            </a:r>
            <a:r>
              <a:rPr lang="ru-RU" sz="4000" b="1" dirty="0">
                <a:latin typeface="Calibri" pitchFamily="34" charset="0"/>
              </a:rPr>
              <a:t>Михаил Юрьевич                 Яковлев</a:t>
            </a:r>
            <a:endParaRPr lang="ru-RU" sz="2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16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63252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88"/>
          </a:xfrm>
          <a:solidFill>
            <a:srgbClr val="0070C0"/>
          </a:solidFill>
          <a:ln w="76200">
            <a:solidFill>
              <a:srgbClr val="0070C0"/>
            </a:solidFill>
          </a:ln>
        </p:spPr>
        <p:txBody>
          <a:bodyPr anchor="t"/>
          <a:lstStyle/>
          <a:p>
            <a:pPr algn="ctr" eaLnBrk="1" hangingPunct="1"/>
            <a:r>
              <a:rPr lang="ru-RU" sz="2800" b="1" dirty="0" smtClean="0">
                <a:solidFill>
                  <a:schemeClr val="bg1"/>
                </a:solidFill>
              </a:rPr>
              <a:t>Оценка здоровья новорожденных детей по шкале </a:t>
            </a:r>
            <a:r>
              <a:rPr lang="ru-RU" sz="2800" b="1" dirty="0" err="1" smtClean="0">
                <a:solidFill>
                  <a:schemeClr val="bg1"/>
                </a:solidFill>
              </a:rPr>
              <a:t>Апгар</a:t>
            </a:r>
            <a:r>
              <a:rPr lang="ru-RU" sz="2800" b="1" dirty="0" smtClean="0">
                <a:solidFill>
                  <a:schemeClr val="bg1"/>
                </a:solidFill>
              </a:rPr>
              <a:t> обратно коррелирует с концентрацией эндотоксина в общем кровотоке</a:t>
            </a: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7350" y="1857375"/>
            <a:ext cx="8042275" cy="4243388"/>
          </a:xfrm>
        </p:spPr>
      </p:pic>
      <p:sp>
        <p:nvSpPr>
          <p:cNvPr id="32771" name="Прямоугольник 4"/>
          <p:cNvSpPr>
            <a:spLocks noChangeArrowheads="1"/>
          </p:cNvSpPr>
          <p:nvPr/>
        </p:nvSpPr>
        <p:spPr bwMode="auto">
          <a:xfrm>
            <a:off x="0" y="5934075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 dirty="0">
              <a:latin typeface="Calibri" pitchFamily="34" charset="0"/>
            </a:endParaRPr>
          </a:p>
          <a:p>
            <a:r>
              <a:rPr lang="ru-RU" sz="1800" b="1" dirty="0">
                <a:latin typeface="Calibri" pitchFamily="34" charset="0"/>
              </a:rPr>
              <a:t>АТ к ГЛП – антитела к гликолипиду, гидрофобному фрагменты молекулы ЛПС</a:t>
            </a:r>
          </a:p>
          <a:p>
            <a:pPr algn="ctr"/>
            <a:r>
              <a:rPr lang="ru-RU" sz="1800" b="1" dirty="0">
                <a:latin typeface="Calibri" pitchFamily="34" charset="0"/>
              </a:rPr>
              <a:t> АТ к ОАЭ – антитела к общему антигену </a:t>
            </a:r>
            <a:r>
              <a:rPr lang="ru-RU" sz="1800" b="1" dirty="0" err="1">
                <a:latin typeface="Calibri" pitchFamily="34" charset="0"/>
              </a:rPr>
              <a:t>энтеробактерий</a:t>
            </a:r>
            <a:r>
              <a:rPr lang="ru-RU" sz="1800" b="1" dirty="0">
                <a:latin typeface="Calibri" pitchFamily="34" charset="0"/>
              </a:rPr>
              <a:t> </a:t>
            </a:r>
            <a:endParaRPr lang="ru-RU" sz="1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0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2044"/>
            <a:ext cx="9252520" cy="2298916"/>
          </a:xfrm>
          <a:solidFill>
            <a:srgbClr val="0070C0"/>
          </a:solidFill>
        </p:spPr>
        <p:txBody>
          <a:bodyPr rtlCol="0" anchor="b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b="1" dirty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b="1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b="1" dirty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b="1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b="1" dirty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b="1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b="1" dirty="0" smtClean="0">
                <a:solidFill>
                  <a:schemeClr val="bg1"/>
                </a:solidFill>
                <a:latin typeface="Arial Black" pitchFamily="34" charset="0"/>
              </a:rPr>
              <a:t>АЭС увеличивает эффективность лечения первичного женского бесплодия в 6 раз, вторичного - в 2 раза 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5275" y="1798638"/>
            <a:ext cx="8553450" cy="4905375"/>
          </a:xfrm>
        </p:spPr>
      </p:pic>
    </p:spTree>
    <p:extLst>
      <p:ext uri="{BB962C8B-B14F-4D97-AF65-F5344CB8AC3E}">
        <p14:creationId xmlns:p14="http://schemas.microsoft.com/office/powerpoint/2010/main" val="366182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4514" name="Picture 5" descr="Кишечный эндотоксин как облигатный фактор патогенеза эндогенных иридоциклидов и эндофтальмитов неясной этиологии. Книга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15913"/>
            <a:ext cx="4013200" cy="556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7" descr="Эндотоксиновая агрессия как причина послеоперационных осложнений в детской хирургии (новые перспективы профилактики). Книга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38738" y="-387350"/>
            <a:ext cx="4005262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9" descr="Антиэндотоксиновое направление в лечении хронического воспаления и женского бесплодия. Книга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13075" y="2420938"/>
            <a:ext cx="3122613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32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Прямоугольник 1"/>
          <p:cNvSpPr>
            <a:spLocks noChangeArrowheads="1"/>
          </p:cNvSpPr>
          <p:nvPr/>
        </p:nvSpPr>
        <p:spPr bwMode="auto">
          <a:xfrm>
            <a:off x="0" y="1628800"/>
            <a:ext cx="6227763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800" b="1" dirty="0" smtClean="0"/>
              <a:t>Практическая реализация </a:t>
            </a:r>
            <a:r>
              <a:rPr lang="ru-RU" sz="2800" b="1" dirty="0" err="1" smtClean="0"/>
              <a:t>эндотоксиновой</a:t>
            </a:r>
            <a:r>
              <a:rPr lang="ru-RU" sz="2800" b="1" dirty="0" smtClean="0"/>
              <a:t> теории Яковлева в ЭРЛ:</a:t>
            </a:r>
          </a:p>
          <a:p>
            <a:pPr eaLnBrk="0" hangingPunct="0"/>
            <a:endParaRPr lang="ru-RU" sz="2800" b="1" dirty="0" smtClean="0"/>
          </a:p>
          <a:p>
            <a:pPr eaLnBrk="0" hangingPunct="0"/>
            <a:r>
              <a:rPr lang="ru-RU" sz="2800" b="1" dirty="0" smtClean="0"/>
              <a:t>«В </a:t>
            </a:r>
            <a:r>
              <a:rPr lang="ru-RU" sz="2800" b="1" dirty="0"/>
              <a:t>просвете кишечника </a:t>
            </a:r>
            <a:r>
              <a:rPr lang="ru-RU" sz="2800" b="1" dirty="0" err="1"/>
              <a:t>энтеросорбент</a:t>
            </a:r>
            <a:r>
              <a:rPr lang="ru-RU" sz="2800" b="1" dirty="0"/>
              <a:t>  </a:t>
            </a:r>
            <a:r>
              <a:rPr lang="ru-RU" sz="2800" b="1" dirty="0" err="1"/>
              <a:t>детоксицирует</a:t>
            </a:r>
            <a:r>
              <a:rPr lang="ru-RU" sz="2800" b="1" dirty="0"/>
              <a:t> кишечный сок, находящийся в постоянной висцеро-</a:t>
            </a:r>
            <a:r>
              <a:rPr lang="ru-RU" sz="2800" b="1" dirty="0" err="1"/>
              <a:t>интестинальной</a:t>
            </a:r>
            <a:r>
              <a:rPr lang="ru-RU" sz="2800" b="1" dirty="0"/>
              <a:t> рециркуляции» (6-9 литров).</a:t>
            </a:r>
          </a:p>
        </p:txBody>
      </p:sp>
      <p:sp>
        <p:nvSpPr>
          <p:cNvPr id="114690" name="Прямоугольник 2"/>
          <p:cNvSpPr>
            <a:spLocks noChangeArrowheads="1"/>
          </p:cNvSpPr>
          <p:nvPr/>
        </p:nvSpPr>
        <p:spPr bwMode="auto">
          <a:xfrm>
            <a:off x="107504" y="5516563"/>
            <a:ext cx="619328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endParaRPr lang="ru-RU" sz="2000" b="1" i="1" dirty="0" smtClean="0"/>
          </a:p>
          <a:p>
            <a:pPr eaLnBrk="0" hangingPunct="0"/>
            <a:endParaRPr lang="ru-RU" sz="2000" b="1" i="1" dirty="0" smtClean="0"/>
          </a:p>
          <a:p>
            <a:pPr eaLnBrk="0" hangingPunct="0"/>
            <a:r>
              <a:rPr lang="ru-RU" sz="2000" b="1" i="1" dirty="0" smtClean="0"/>
              <a:t>Левин </a:t>
            </a:r>
            <a:r>
              <a:rPr lang="ru-RU" sz="2000" b="1" i="1" dirty="0"/>
              <a:t>Юрий Маркович </a:t>
            </a:r>
            <a:endParaRPr lang="ru-RU" sz="2000" b="1" i="1" dirty="0" smtClean="0"/>
          </a:p>
          <a:p>
            <a:pPr eaLnBrk="0" hangingPunct="0"/>
            <a:r>
              <a:rPr lang="ru-RU" sz="2000" b="1" i="1" dirty="0" smtClean="0"/>
              <a:t>Основы </a:t>
            </a:r>
            <a:r>
              <a:rPr lang="ru-RU" sz="2000" b="1" i="1" dirty="0"/>
              <a:t>лечебной </a:t>
            </a:r>
            <a:r>
              <a:rPr lang="ru-RU" sz="2000" b="1" i="1" dirty="0" err="1" smtClean="0"/>
              <a:t>лимфологии</a:t>
            </a:r>
            <a:r>
              <a:rPr lang="ru-RU" sz="2000" i="1" dirty="0" err="1" smtClean="0"/>
              <a:t>.М</a:t>
            </a:r>
            <a:r>
              <a:rPr lang="ru-RU" sz="2000" i="1" dirty="0"/>
              <a:t>., 1986. 286 с.</a:t>
            </a:r>
            <a:endParaRPr lang="ru-RU" sz="2000" dirty="0"/>
          </a:p>
        </p:txBody>
      </p:sp>
      <p:pic>
        <p:nvPicPr>
          <p:cNvPr id="11268" name="Picture 4" descr="http://sankurtur.ru/upload/redmn/Prof_Lev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6175" y="1773238"/>
            <a:ext cx="2917825" cy="5084762"/>
          </a:xfrm>
          <a:prstGeom prst="rect">
            <a:avLst/>
          </a:prstGeom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114692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775"/>
          </a:xfrm>
          <a:solidFill>
            <a:srgbClr val="0070C0"/>
          </a:solidFill>
        </p:spPr>
        <p:txBody>
          <a:bodyPr/>
          <a:lstStyle/>
          <a:p>
            <a:pPr algn="ctr">
              <a:tabLst>
                <a:tab pos="1165225" algn="l"/>
              </a:tabLst>
            </a:pPr>
            <a: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  <a:t>Энтеросорбция – это метод общеклинической лимфологии и эндоэкологической реабилитации</a:t>
            </a:r>
            <a:endParaRPr lang="ru-RU" sz="400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Заголовок 12289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12838"/>
          </a:xfrm>
          <a:solidFill>
            <a:srgbClr val="0070C0"/>
          </a:solidFill>
        </p:spPr>
        <p:txBody>
          <a:bodyPr/>
          <a:lstStyle/>
          <a:p>
            <a:pPr algn="ctr"/>
            <a:r>
              <a:rPr lang="en-US" altLang="en-US" sz="32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ЭНТЕРОСОРБЦИЯ</a:t>
            </a:r>
            <a:r>
              <a:rPr lang="en-US" altLang="en-US" sz="32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просто как глоток воды</a:t>
            </a:r>
            <a:endParaRPr lang="en-US" altLang="en-US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5714" name="Рисунок 1229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736" y="1134934"/>
            <a:ext cx="5040313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0638" y="-63500"/>
            <a:ext cx="9277351" cy="69580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313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</a:rPr>
              <a:t>Универсальный механизм </a:t>
            </a:r>
            <a:r>
              <a:rPr lang="ru-RU" b="1" dirty="0" err="1" smtClean="0">
                <a:solidFill>
                  <a:schemeClr val="bg1"/>
                </a:solidFill>
              </a:rPr>
              <a:t>детоксикации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1074" name="Объект 2"/>
          <p:cNvSpPr>
            <a:spLocks noGrp="1"/>
          </p:cNvSpPr>
          <p:nvPr>
            <p:ph idx="1"/>
          </p:nvPr>
        </p:nvSpPr>
        <p:spPr>
          <a:xfrm>
            <a:off x="0" y="1773238"/>
            <a:ext cx="9144000" cy="4176712"/>
          </a:xfrm>
        </p:spPr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</a:rPr>
              <a:t>Энтеросгель активно адсорбирует липополисахарид (эндотоксин)</a:t>
            </a:r>
            <a:r>
              <a:rPr lang="en-US" sz="2800" b="1" smtClean="0">
                <a:solidFill>
                  <a:srgbClr val="0070C0"/>
                </a:solidFill>
              </a:rPr>
              <a:t>. </a:t>
            </a:r>
          </a:p>
          <a:p>
            <a:r>
              <a:rPr lang="ru-RU" sz="3600" b="1" smtClean="0"/>
              <a:t>Суточная доза Энтеросгеля связывает  410 мг  эндотоксина</a:t>
            </a:r>
            <a:endParaRPr lang="en-US" sz="3600" b="1" smtClean="0"/>
          </a:p>
          <a:p>
            <a:r>
              <a:rPr lang="ru-RU" sz="3200" b="1" smtClean="0">
                <a:solidFill>
                  <a:srgbClr val="0070C0"/>
                </a:solidFill>
              </a:rPr>
              <a:t>Крупные молекулы эндотоксина соосаждаются в геле и выводятся</a:t>
            </a:r>
            <a:r>
              <a:rPr lang="en-US" sz="3200" b="1" smtClean="0">
                <a:solidFill>
                  <a:srgbClr val="0070C0"/>
                </a:solidFill>
              </a:rPr>
              <a:t>. </a:t>
            </a:r>
          </a:p>
        </p:txBody>
      </p:sp>
      <p:sp>
        <p:nvSpPr>
          <p:cNvPr id="131075" name="Прямоугольник 3"/>
          <p:cNvSpPr>
            <a:spLocks noChangeArrowheads="1"/>
          </p:cNvSpPr>
          <p:nvPr/>
        </p:nvSpPr>
        <p:spPr bwMode="auto">
          <a:xfrm>
            <a:off x="0" y="5876925"/>
            <a:ext cx="918051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b="1"/>
              <a:t>Nikolaev, V.G (2010). </a:t>
            </a:r>
            <a:r>
              <a:rPr lang="en-US" sz="1400" b="1" i="1"/>
              <a:t>Enterosgel</a:t>
            </a:r>
            <a:r>
              <a:rPr lang="en-US" sz="1400" b="1"/>
              <a:t> (in eng). Kharkov. p. 39. </a:t>
            </a:r>
            <a:r>
              <a:rPr lang="en-US" sz="1400" b="1">
                <a:hlinkClick r:id="rId2" tooltip="International Standard Book Number"/>
              </a:rPr>
              <a:t>ISBN</a:t>
            </a:r>
            <a:r>
              <a:rPr lang="en-US" sz="1400" b="1"/>
              <a:t> </a:t>
            </a:r>
            <a:r>
              <a:rPr lang="en-US" sz="1400" b="1">
                <a:hlinkClick r:id="rId3" tooltip="Special:BookSources/978-966-425-006-8"/>
              </a:rPr>
              <a:t>978-966-425-006-8</a:t>
            </a:r>
            <a:r>
              <a:rPr lang="en-US" sz="1400" b="1"/>
              <a:t>. </a:t>
            </a:r>
          </a:p>
          <a:p>
            <a:pPr eaLnBrk="0" hangingPunct="0"/>
            <a:r>
              <a:rPr lang="en-US" sz="1400" b="1"/>
              <a:t>Helmut Brade (1999). </a:t>
            </a:r>
            <a:endParaRPr lang="ru-RU" sz="1400" b="1"/>
          </a:p>
          <a:p>
            <a:pPr eaLnBrk="0" hangingPunct="0"/>
            <a:r>
              <a:rPr lang="en-US" sz="1400" b="1" i="1"/>
              <a:t>Endotoxin in Health and Disease</a:t>
            </a:r>
            <a:r>
              <a:rPr lang="en-US" sz="1400" b="1"/>
              <a:t>. New York: Taylor &amp; Francis. p. 962. </a:t>
            </a:r>
            <a:r>
              <a:rPr lang="en-US" sz="1400" b="1">
                <a:hlinkClick r:id="rId2" tooltip="International Standard Book Number"/>
              </a:rPr>
              <a:t>ISBN</a:t>
            </a:r>
            <a:r>
              <a:rPr lang="en-US" sz="1400" b="1"/>
              <a:t> </a:t>
            </a:r>
            <a:r>
              <a:rPr lang="en-US" sz="1400" b="1">
                <a:hlinkClick r:id="rId4" tooltip="Special:BookSources/0824719441"/>
              </a:rPr>
              <a:t>0824719441</a:t>
            </a:r>
            <a:r>
              <a:rPr lang="en-US" sz="1400" b="1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07950" y="204788"/>
            <a:ext cx="8856663" cy="6337300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600" b="1"/>
              <a:t>                         ФГБНУ «Научно-исследовательский институт медицины труда»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b="1"/>
              <a:t>                        МЕДИЦИНСКИЕ РАБОТНИКИ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altLang="ru-RU" sz="2400" b="1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b="1"/>
              <a:t> Уровень смертности в возрасте                          Уровень регистрации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b="1"/>
              <a:t>  до 50 лет                                                            профессиональных заболеваний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b="1"/>
              <a:t>      32%                                 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b="1"/>
              <a:t>                                                                     2,5%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b="1"/>
              <a:t>            - в целом по стране                     - врачи                         - лаборанты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b="1"/>
              <a:t>           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b="1"/>
              <a:t>            - у медработников                        - санитарки                - медицинские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b="1"/>
              <a:t>                                                                                                            сестры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altLang="ru-RU" sz="2000" b="1"/>
          </a:p>
        </p:txBody>
      </p:sp>
      <p:sp>
        <p:nvSpPr>
          <p:cNvPr id="2" name="Прямоугольник 1"/>
          <p:cNvSpPr/>
          <p:nvPr/>
        </p:nvSpPr>
        <p:spPr>
          <a:xfrm>
            <a:off x="573088" y="3392488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54150" y="1989138"/>
            <a:ext cx="914400" cy="23177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5" name="Левая фигурная скобка 4"/>
          <p:cNvSpPr/>
          <p:nvPr/>
        </p:nvSpPr>
        <p:spPr>
          <a:xfrm>
            <a:off x="1116013" y="1989138"/>
            <a:ext cx="142875" cy="1158875"/>
          </a:xfrm>
          <a:prstGeom prst="leftBrace">
            <a:avLst/>
          </a:prstGeom>
          <a:ln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2400" b="1" dirty="0">
              <a:solidFill>
                <a:srgbClr val="FFFFFF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5300" y="4616450"/>
            <a:ext cx="346075" cy="21748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5300" y="5251450"/>
            <a:ext cx="346075" cy="2174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1638" y="2085975"/>
            <a:ext cx="2447925" cy="5048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800" b="1" dirty="0">
                <a:solidFill>
                  <a:srgbClr val="000514"/>
                </a:solidFill>
              </a:rPr>
              <a:t>24,5%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11638" y="2593975"/>
            <a:ext cx="1081087" cy="4968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800" b="1" dirty="0">
                <a:solidFill>
                  <a:srgbClr val="000514"/>
                </a:solidFill>
              </a:rPr>
              <a:t>10%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11638" y="3095625"/>
            <a:ext cx="288925" cy="549275"/>
          </a:xfrm>
          <a:prstGeom prst="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03700" y="3644900"/>
            <a:ext cx="3792538" cy="488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800" b="1" dirty="0">
                <a:solidFill>
                  <a:srgbClr val="000514"/>
                </a:solidFill>
              </a:rPr>
              <a:t>43,5%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11638" y="4616450"/>
            <a:ext cx="215900" cy="2174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11638" y="5208588"/>
            <a:ext cx="225425" cy="2159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588125" y="4616450"/>
            <a:ext cx="215900" cy="217488"/>
          </a:xfrm>
          <a:prstGeom prst="round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556375" y="5186363"/>
            <a:ext cx="247650" cy="238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20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615" name="Рисунок 2048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2214563"/>
            <a:ext cx="2525713" cy="25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2048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132138" y="2565400"/>
            <a:ext cx="2708275" cy="270827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461" name="Прямоугольник 20487"/>
          <p:cNvSpPr>
            <a:spLocks/>
          </p:cNvSpPr>
          <p:nvPr/>
        </p:nvSpPr>
        <p:spPr bwMode="auto">
          <a:xfrm>
            <a:off x="0" y="0"/>
            <a:ext cx="9144000" cy="212407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en-US" sz="4400" b="1">
                <a:solidFill>
                  <a:schemeClr val="bg1"/>
                </a:solidFill>
              </a:rPr>
              <a:t>ЭНТЕРОСГЕЛЬ</a:t>
            </a:r>
            <a:r>
              <a:rPr lang="ru-RU" altLang="en-US" sz="4400" b="1">
                <a:solidFill>
                  <a:schemeClr val="bg1"/>
                </a:solidFill>
              </a:rPr>
              <a:t> для контроля над эндотоксикозом оптимален</a:t>
            </a:r>
            <a:endParaRPr lang="en-US" altLang="en-US" sz="4400" b="1">
              <a:solidFill>
                <a:schemeClr val="bg1"/>
              </a:solidFill>
            </a:endParaRPr>
          </a:p>
        </p:txBody>
      </p:sp>
      <p:graphicFrame>
        <p:nvGraphicFramePr>
          <p:cNvPr id="152614" name="Object 38"/>
          <p:cNvGraphicFramePr>
            <a:graphicFrameLocks noChangeAspect="1"/>
          </p:cNvGraphicFramePr>
          <p:nvPr/>
        </p:nvGraphicFramePr>
        <p:xfrm>
          <a:off x="468313" y="3573463"/>
          <a:ext cx="2649537" cy="263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39" name="Image" r:id="rId5" imgW="1677600" imgH="1767600" progId="">
                  <p:embed/>
                </p:oleObj>
              </mc:Choice>
              <mc:Fallback>
                <p:oleObj name="Image" r:id="rId5" imgW="1677600" imgH="1767600" progId="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3573463"/>
                        <a:ext cx="2649537" cy="2635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 flipV="1">
            <a:off x="0" y="6289675"/>
            <a:ext cx="9144000" cy="64611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endParaRPr lang="ru-RU" sz="3600" b="1" kern="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70C0"/>
          </a:solidFill>
          <a:ln w="76200">
            <a:solidFill>
              <a:schemeClr val="accent2">
                <a:lumMod val="75000"/>
              </a:schemeClr>
            </a:solidFill>
          </a:ln>
        </p:spPr>
        <p:txBody>
          <a:bodyPr anchor="ctr"/>
          <a:lstStyle/>
          <a:p>
            <a:pPr algn="ctr">
              <a:buFont typeface="Wingdings 2" pitchFamily="18" charset="2"/>
              <a:buNone/>
              <a:defRPr/>
            </a:pPr>
            <a:r>
              <a:rPr lang="ru-RU" sz="6000" b="1" dirty="0" smtClean="0"/>
              <a:t>  </a:t>
            </a:r>
            <a:r>
              <a:rPr lang="ru-RU" sz="6600" b="1" dirty="0" smtClean="0">
                <a:solidFill>
                  <a:schemeClr val="bg1"/>
                </a:solidFill>
              </a:rPr>
              <a:t>Что дает нам контроль</a:t>
            </a:r>
            <a:endParaRPr lang="ru-RU" sz="6000" b="1" dirty="0" smtClean="0">
              <a:solidFill>
                <a:schemeClr val="bg1"/>
              </a:solidFill>
            </a:endParaRPr>
          </a:p>
          <a:p>
            <a:pPr algn="ctr">
              <a:buFont typeface="Wingdings 2" pitchFamily="18" charset="2"/>
              <a:buNone/>
              <a:defRPr/>
            </a:pPr>
            <a:r>
              <a:rPr lang="ru-RU" sz="6000" b="1" dirty="0" smtClean="0">
                <a:solidFill>
                  <a:schemeClr val="bg1"/>
                </a:solidFill>
              </a:rPr>
              <a:t> над </a:t>
            </a:r>
            <a:r>
              <a:rPr lang="ru-RU" sz="6600" b="1" dirty="0" err="1" smtClean="0">
                <a:solidFill>
                  <a:schemeClr val="bg1"/>
                </a:solidFill>
              </a:rPr>
              <a:t>Э</a:t>
            </a:r>
            <a:r>
              <a:rPr lang="ru-RU" sz="7200" b="1" dirty="0" err="1" smtClean="0">
                <a:solidFill>
                  <a:schemeClr val="bg1"/>
                </a:solidFill>
              </a:rPr>
              <a:t>ндотоксинемией</a:t>
            </a:r>
            <a:r>
              <a:rPr lang="ru-RU" sz="16600" b="1" dirty="0" smtClean="0">
                <a:solidFill>
                  <a:schemeClr val="bg1"/>
                </a:solidFill>
              </a:rPr>
              <a:t>?</a:t>
            </a:r>
            <a:endParaRPr lang="ru-RU" sz="9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ext Box 5"/>
          <p:cNvSpPr txBox="1">
            <a:spLocks noChangeArrowheads="1"/>
          </p:cNvSpPr>
          <p:nvPr/>
        </p:nvSpPr>
        <p:spPr bwMode="auto">
          <a:xfrm>
            <a:off x="468313" y="981075"/>
            <a:ext cx="2951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ru-RU" sz="1800">
              <a:solidFill>
                <a:prstClr val="black"/>
              </a:solidFill>
              <a:latin typeface="Calibri" pitchFamily="34" charset="0"/>
            </a:endParaRPr>
          </a:p>
        </p:txBody>
      </p:sp>
      <p:grpSp>
        <p:nvGrpSpPr>
          <p:cNvPr id="109570" name="Group 33"/>
          <p:cNvGrpSpPr>
            <a:grpSpLocks/>
          </p:cNvGrpSpPr>
          <p:nvPr/>
        </p:nvGrpSpPr>
        <p:grpSpPr bwMode="auto">
          <a:xfrm>
            <a:off x="501650" y="1757363"/>
            <a:ext cx="8243888" cy="4308475"/>
            <a:chOff x="255" y="936"/>
            <a:chExt cx="5193" cy="2670"/>
          </a:xfrm>
        </p:grpSpPr>
        <p:sp>
          <p:nvSpPr>
            <p:cNvPr id="153604" name="AutoShape 20"/>
            <p:cNvSpPr>
              <a:spLocks noChangeArrowheads="1"/>
            </p:cNvSpPr>
            <p:nvPr/>
          </p:nvSpPr>
          <p:spPr bwMode="auto">
            <a:xfrm rot="5400000">
              <a:off x="2918" y="2009"/>
              <a:ext cx="159" cy="226"/>
            </a:xfrm>
            <a:prstGeom prst="rightArrow">
              <a:avLst>
                <a:gd name="adj1" fmla="val 50000"/>
                <a:gd name="adj2" fmla="val 25000"/>
              </a:avLst>
            </a:prstGeom>
            <a:ln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kern="0">
                <a:solidFill>
                  <a:prstClr val="white"/>
                </a:solidFill>
              </a:endParaRPr>
            </a:p>
          </p:txBody>
        </p:sp>
        <p:grpSp>
          <p:nvGrpSpPr>
            <p:cNvPr id="109576" name="Group 31"/>
            <p:cNvGrpSpPr>
              <a:grpSpLocks/>
            </p:cNvGrpSpPr>
            <p:nvPr/>
          </p:nvGrpSpPr>
          <p:grpSpPr bwMode="auto">
            <a:xfrm>
              <a:off x="255" y="936"/>
              <a:ext cx="5193" cy="2670"/>
              <a:chOff x="267" y="509"/>
              <a:chExt cx="5193" cy="2670"/>
            </a:xfrm>
          </p:grpSpPr>
          <p:sp>
            <p:nvSpPr>
              <p:cNvPr id="153606" name="Text Box 6"/>
              <p:cNvSpPr txBox="1">
                <a:spLocks noChangeArrowheads="1"/>
              </p:cNvSpPr>
              <p:nvPr/>
            </p:nvSpPr>
            <p:spPr bwMode="auto">
              <a:xfrm>
                <a:off x="3693" y="509"/>
                <a:ext cx="1467" cy="525"/>
              </a:xfrm>
              <a:prstGeom prst="rect">
                <a:avLst/>
              </a:prstGeom>
              <a:ln w="38100">
                <a:solidFill>
                  <a:srgbClr val="C00000"/>
                </a:solidFill>
                <a:headEnd/>
                <a:tailEnd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lIns="0" rIns="0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solidFill>
                      <a:prstClr val="white"/>
                    </a:solidFill>
                    <a:cs typeface="Arial" charset="0"/>
                  </a:rPr>
                  <a:t>СЕРДЕЧНО-</a:t>
                </a:r>
                <a:br>
                  <a:rPr lang="ru-RU" sz="1600" b="1" dirty="0">
                    <a:solidFill>
                      <a:prstClr val="white"/>
                    </a:solidFill>
                    <a:cs typeface="Arial" charset="0"/>
                  </a:rPr>
                </a:br>
                <a:r>
                  <a:rPr lang="ru-RU" sz="1600" b="1" dirty="0">
                    <a:solidFill>
                      <a:prstClr val="white"/>
                    </a:solidFill>
                    <a:cs typeface="Arial" charset="0"/>
                  </a:rPr>
                  <a:t>СОСУДИСТАЯ</a:t>
                </a:r>
                <a:br>
                  <a:rPr lang="ru-RU" sz="1600" b="1" dirty="0">
                    <a:solidFill>
                      <a:prstClr val="white"/>
                    </a:solidFill>
                    <a:cs typeface="Arial" charset="0"/>
                  </a:rPr>
                </a:br>
                <a:r>
                  <a:rPr lang="ru-RU" sz="1600" b="1" dirty="0">
                    <a:solidFill>
                      <a:prstClr val="white"/>
                    </a:solidFill>
                    <a:cs typeface="Arial" charset="0"/>
                  </a:rPr>
                  <a:t>НЕДОСТАТОЧНОСТЬ</a:t>
                </a:r>
                <a:endParaRPr lang="ru-RU" sz="2400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153607" name="Text Box 7"/>
              <p:cNvSpPr txBox="1">
                <a:spLocks noChangeArrowheads="1"/>
              </p:cNvSpPr>
              <p:nvPr/>
            </p:nvSpPr>
            <p:spPr bwMode="auto">
              <a:xfrm>
                <a:off x="2379" y="509"/>
                <a:ext cx="1224" cy="498"/>
              </a:xfrm>
              <a:prstGeom prst="rect">
                <a:avLst/>
              </a:prstGeom>
              <a:ln w="28575">
                <a:solidFill>
                  <a:srgbClr val="C00000"/>
                </a:solidFill>
                <a:headEnd/>
                <a:tailEnd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lIns="0" rIns="0" anchor="ctr" anchorCtr="1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solidFill>
                      <a:prstClr val="white"/>
                    </a:solidFill>
                    <a:cs typeface="Arial" charset="0"/>
                  </a:rPr>
                  <a:t>ОНКОЛОГИЯ/</a:t>
                </a:r>
              </a:p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 err="1">
                    <a:solidFill>
                      <a:prstClr val="white"/>
                    </a:solidFill>
                    <a:cs typeface="Arial" charset="0"/>
                  </a:rPr>
                  <a:t>химио</a:t>
                </a:r>
                <a:r>
                  <a:rPr lang="ru-RU" sz="1600" b="1" dirty="0">
                    <a:solidFill>
                      <a:prstClr val="white"/>
                    </a:solidFill>
                    <a:cs typeface="Arial" charset="0"/>
                  </a:rPr>
                  <a:t>-радиотерапия</a:t>
                </a:r>
                <a:endParaRPr lang="ru-RU" sz="2400" b="1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153609" name="Text Box 9"/>
              <p:cNvSpPr txBox="1">
                <a:spLocks noChangeArrowheads="1"/>
              </p:cNvSpPr>
              <p:nvPr/>
            </p:nvSpPr>
            <p:spPr bwMode="auto">
              <a:xfrm>
                <a:off x="699" y="533"/>
                <a:ext cx="1542" cy="455"/>
              </a:xfrm>
              <a:prstGeom prst="rect">
                <a:avLst/>
              </a:prstGeom>
              <a:ln w="28575">
                <a:solidFill>
                  <a:srgbClr val="C00000"/>
                </a:solidFill>
                <a:headEnd/>
                <a:tailEnd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lIns="0" rIns="0" anchor="ctr" anchorCtr="1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800" b="1" dirty="0">
                    <a:solidFill>
                      <a:prstClr val="white"/>
                    </a:solidFill>
                    <a:cs typeface="Arial" charset="0"/>
                  </a:rPr>
                  <a:t>СТРЕСС</a:t>
                </a:r>
                <a:br>
                  <a:rPr lang="ru-RU" sz="1800" b="1" dirty="0">
                    <a:solidFill>
                      <a:prstClr val="white"/>
                    </a:solidFill>
                    <a:cs typeface="Arial" charset="0"/>
                  </a:rPr>
                </a:br>
                <a:r>
                  <a:rPr lang="ru-RU" sz="1800" b="1" dirty="0">
                    <a:solidFill>
                      <a:prstClr val="white"/>
                    </a:solidFill>
                    <a:cs typeface="Arial" charset="0"/>
                  </a:rPr>
                  <a:t>(ТРАВМА, ОПЕРАЦИИ)</a:t>
                </a:r>
                <a:endParaRPr lang="ru-RU" sz="2800" b="1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153612" name="AutoShape 12"/>
              <p:cNvSpPr>
                <a:spLocks noChangeArrowheads="1"/>
              </p:cNvSpPr>
              <p:nvPr/>
            </p:nvSpPr>
            <p:spPr bwMode="auto">
              <a:xfrm rot="5400000">
                <a:off x="1164" y="1036"/>
                <a:ext cx="326" cy="226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ker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53613" name="AutoShape 13"/>
              <p:cNvSpPr>
                <a:spLocks noChangeArrowheads="1"/>
              </p:cNvSpPr>
              <p:nvPr/>
            </p:nvSpPr>
            <p:spPr bwMode="auto">
              <a:xfrm rot="5400000">
                <a:off x="2912" y="920"/>
                <a:ext cx="159" cy="226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3614" name="AutoShape 14"/>
              <p:cNvSpPr>
                <a:spLocks noChangeArrowheads="1"/>
              </p:cNvSpPr>
              <p:nvPr/>
            </p:nvSpPr>
            <p:spPr bwMode="auto">
              <a:xfrm rot="5400000">
                <a:off x="3790" y="928"/>
                <a:ext cx="159" cy="226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3616" name="Text Box 19"/>
              <p:cNvSpPr txBox="1">
                <a:spLocks noChangeArrowheads="1"/>
              </p:cNvSpPr>
              <p:nvPr/>
            </p:nvSpPr>
            <p:spPr bwMode="auto">
              <a:xfrm>
                <a:off x="592" y="1312"/>
                <a:ext cx="1303" cy="385"/>
              </a:xfrm>
              <a:prstGeom prst="rect">
                <a:avLst/>
              </a:prstGeom>
              <a:ln w="38100">
                <a:solidFill>
                  <a:srgbClr val="C00000"/>
                </a:solidFill>
                <a:headEnd/>
                <a:tailEnd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lIns="0" rIns="0" anchor="ctr" anchorCtr="1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solidFill>
                      <a:prstClr val="white"/>
                    </a:solidFill>
                    <a:cs typeface="Arial" charset="0"/>
                  </a:rPr>
                  <a:t>НАРУШЕНИЕ</a:t>
                </a:r>
                <a:br>
                  <a:rPr lang="ru-RU" sz="1600" b="1" dirty="0">
                    <a:solidFill>
                      <a:prstClr val="white"/>
                    </a:solidFill>
                    <a:cs typeface="Arial" charset="0"/>
                  </a:rPr>
                </a:br>
                <a:r>
                  <a:rPr lang="ru-RU" sz="1600" b="1" dirty="0">
                    <a:solidFill>
                      <a:prstClr val="white"/>
                    </a:solidFill>
                    <a:cs typeface="Arial" charset="0"/>
                  </a:rPr>
                  <a:t>МИКРОЦИРКУЛЯЦИИ</a:t>
                </a:r>
                <a:endParaRPr lang="ru-RU" sz="2400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153617" name="Text Box 21"/>
              <p:cNvSpPr txBox="1">
                <a:spLocks noChangeArrowheads="1"/>
              </p:cNvSpPr>
              <p:nvPr/>
            </p:nvSpPr>
            <p:spPr bwMode="auto">
              <a:xfrm>
                <a:off x="2085" y="1154"/>
                <a:ext cx="1850" cy="453"/>
              </a:xfrm>
              <a:prstGeom prst="rect">
                <a:avLst/>
              </a:prstGeom>
              <a:ln w="38100">
                <a:solidFill>
                  <a:srgbClr val="C00000"/>
                </a:solidFill>
                <a:headEnd/>
                <a:tailEnd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lIns="0" rIns="0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800" b="1" dirty="0">
                    <a:solidFill>
                      <a:prstClr val="white"/>
                    </a:solidFill>
                    <a:cs typeface="Arial" charset="0"/>
                  </a:rPr>
                  <a:t>ПОВРЕЖДЕНИЕ</a:t>
                </a:r>
                <a:br>
                  <a:rPr lang="ru-RU" sz="1800" b="1" dirty="0">
                    <a:solidFill>
                      <a:prstClr val="white"/>
                    </a:solidFill>
                    <a:cs typeface="Arial" charset="0"/>
                  </a:rPr>
                </a:br>
                <a:r>
                  <a:rPr lang="ru-RU" sz="1800" b="1" dirty="0">
                    <a:solidFill>
                      <a:prstClr val="white"/>
                    </a:solidFill>
                    <a:cs typeface="Arial" charset="0"/>
                  </a:rPr>
                  <a:t>СЛИЗИСТОЙ КИШЕЧНИКА</a:t>
                </a:r>
                <a:endParaRPr lang="ru-RU" sz="2800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153618" name="Text Box 22"/>
              <p:cNvSpPr txBox="1">
                <a:spLocks noChangeArrowheads="1"/>
              </p:cNvSpPr>
              <p:nvPr/>
            </p:nvSpPr>
            <p:spPr bwMode="auto">
              <a:xfrm>
                <a:off x="2379" y="2662"/>
                <a:ext cx="1224" cy="517"/>
              </a:xfrm>
              <a:prstGeom prst="rect">
                <a:avLst/>
              </a:prstGeom>
              <a:ln w="38100">
                <a:solidFill>
                  <a:srgbClr val="C00000"/>
                </a:solidFill>
                <a:headEnd/>
                <a:tailEnd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lIns="0" rIns="0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>
                    <a:solidFill>
                      <a:prstClr val="white"/>
                    </a:solidFill>
                    <a:cs typeface="Arial" charset="0"/>
                  </a:rPr>
                  <a:t>СИБР/</a:t>
                </a:r>
              </a:p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>
                    <a:solidFill>
                      <a:prstClr val="white"/>
                    </a:solidFill>
                    <a:cs typeface="Arial" charset="0"/>
                  </a:rPr>
                  <a:t>дисбактериоз</a:t>
                </a:r>
                <a:endParaRPr lang="ru-RU" sz="5400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59415" name="AutoShape 23"/>
              <p:cNvSpPr>
                <a:spLocks noChangeArrowheads="1"/>
              </p:cNvSpPr>
              <p:nvPr/>
            </p:nvSpPr>
            <p:spPr bwMode="auto">
              <a:xfrm>
                <a:off x="1545" y="2002"/>
                <a:ext cx="703" cy="225"/>
              </a:xfrm>
              <a:prstGeom prst="rightArrow">
                <a:avLst>
                  <a:gd name="adj1" fmla="val 50000"/>
                  <a:gd name="adj2" fmla="val 90265"/>
                </a:avLst>
              </a:prstGeom>
              <a:ln>
                <a:headEnd/>
                <a:tailEnd/>
              </a:ln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3622" name="AutoShape 26"/>
              <p:cNvSpPr>
                <a:spLocks noChangeArrowheads="1"/>
              </p:cNvSpPr>
              <p:nvPr/>
            </p:nvSpPr>
            <p:spPr bwMode="auto">
              <a:xfrm>
                <a:off x="3782" y="1888"/>
                <a:ext cx="363" cy="225"/>
              </a:xfrm>
              <a:prstGeom prst="rightArrow">
                <a:avLst>
                  <a:gd name="adj1" fmla="val 50000"/>
                  <a:gd name="adj2" fmla="val 40155"/>
                </a:avLst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3623" name="Text Box 27"/>
              <p:cNvSpPr txBox="1">
                <a:spLocks noChangeArrowheads="1"/>
              </p:cNvSpPr>
              <p:nvPr/>
            </p:nvSpPr>
            <p:spPr bwMode="auto">
              <a:xfrm>
                <a:off x="2257" y="1805"/>
                <a:ext cx="1525" cy="619"/>
              </a:xfrm>
              <a:prstGeom prst="rect">
                <a:avLst/>
              </a:prstGeom>
              <a:solidFill>
                <a:schemeClr val="tx1"/>
              </a:solidFill>
              <a:ln w="76200">
                <a:solidFill>
                  <a:srgbClr val="C00000"/>
                </a:solidFill>
                <a:headEnd/>
                <a:tailEnd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lIns="0" rIns="0" anchor="ctr" anchorCtr="1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800" b="1" dirty="0">
                    <a:solidFill>
                      <a:srgbClr val="FFFFFF"/>
                    </a:solidFill>
                    <a:cs typeface="Arial" charset="0"/>
                  </a:rPr>
                  <a:t>ЭНДОТОКСИНОВАЯ</a:t>
                </a:r>
                <a:br>
                  <a:rPr lang="ru-RU" sz="1800" b="1" dirty="0">
                    <a:solidFill>
                      <a:srgbClr val="FFFFFF"/>
                    </a:solidFill>
                    <a:cs typeface="Arial" charset="0"/>
                  </a:rPr>
                </a:br>
                <a:r>
                  <a:rPr lang="ru-RU" sz="1800" b="1" dirty="0">
                    <a:solidFill>
                      <a:srgbClr val="FFFFFF"/>
                    </a:solidFill>
                    <a:cs typeface="Arial" charset="0"/>
                  </a:rPr>
                  <a:t>АГРЕССИЯ</a:t>
                </a:r>
              </a:p>
            </p:txBody>
          </p:sp>
          <p:sp>
            <p:nvSpPr>
              <p:cNvPr id="153624" name="Text Box 28"/>
              <p:cNvSpPr txBox="1">
                <a:spLocks noChangeArrowheads="1"/>
              </p:cNvSpPr>
              <p:nvPr/>
            </p:nvSpPr>
            <p:spPr bwMode="auto">
              <a:xfrm>
                <a:off x="267" y="1911"/>
                <a:ext cx="1224" cy="454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76200">
                <a:solidFill>
                  <a:srgbClr val="C00000"/>
                </a:solidFill>
                <a:headEnd/>
                <a:tailEnd/>
              </a:ln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lIns="0" rIns="0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300" b="1" dirty="0">
                  <a:solidFill>
                    <a:srgbClr val="FF3300"/>
                  </a:solidFill>
                  <a:cs typeface="Arial" charset="0"/>
                </a:endParaRPr>
              </a:p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 dirty="0">
                    <a:solidFill>
                      <a:srgbClr val="FFFFFF"/>
                    </a:solidFill>
                    <a:cs typeface="Arial" charset="0"/>
                  </a:rPr>
                  <a:t>АНТИБИОТИК</a:t>
                </a:r>
                <a:endParaRPr lang="ru-RU" sz="1800" dirty="0">
                  <a:solidFill>
                    <a:srgbClr val="FFFFFF"/>
                  </a:solidFill>
                  <a:cs typeface="Arial" charset="0"/>
                </a:endParaRPr>
              </a:p>
            </p:txBody>
          </p:sp>
          <p:sp>
            <p:nvSpPr>
              <p:cNvPr id="27" name="Text Box 11"/>
              <p:cNvSpPr txBox="1">
                <a:spLocks noChangeArrowheads="1"/>
              </p:cNvSpPr>
              <p:nvPr/>
            </p:nvSpPr>
            <p:spPr bwMode="auto">
              <a:xfrm>
                <a:off x="4237" y="1857"/>
                <a:ext cx="1223" cy="371"/>
              </a:xfrm>
              <a:prstGeom prst="rect">
                <a:avLst/>
              </a:prstGeom>
              <a:ln w="38100">
                <a:solidFill>
                  <a:srgbClr val="C00000"/>
                </a:solidFill>
                <a:headEnd/>
                <a:tailEnd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lIns="0" rIns="0" anchor="ctr" anchorCtr="1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 dirty="0">
                    <a:solidFill>
                      <a:prstClr val="white"/>
                    </a:solidFill>
                    <a:cs typeface="Arial" charset="0"/>
                  </a:rPr>
                  <a:t>СТЕАТОГЕПАТОЗ</a:t>
                </a:r>
                <a:endParaRPr lang="ru-RU" sz="4800" dirty="0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29" name="AutoShape 14"/>
              <p:cNvSpPr>
                <a:spLocks noChangeArrowheads="1"/>
              </p:cNvSpPr>
              <p:nvPr/>
            </p:nvSpPr>
            <p:spPr bwMode="auto">
              <a:xfrm rot="5400000">
                <a:off x="4186" y="1283"/>
                <a:ext cx="815" cy="226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 kern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1443" name="Text Box 32"/>
          <p:cNvSpPr txBox="1">
            <a:spLocks noChangeArrowheads="1"/>
          </p:cNvSpPr>
          <p:nvPr/>
        </p:nvSpPr>
        <p:spPr bwMode="auto">
          <a:xfrm>
            <a:off x="0" y="30163"/>
            <a:ext cx="9144000" cy="83026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solidFill>
                  <a:prstClr val="white"/>
                </a:solidFill>
                <a:latin typeface="Century Gothic" pitchFamily="34" charset="0"/>
              </a:rPr>
              <a:t>Эндотоксиновая</a:t>
            </a:r>
            <a:r>
              <a:rPr lang="ru-RU" sz="4800" b="1" dirty="0">
                <a:solidFill>
                  <a:prstClr val="white"/>
                </a:solidFill>
                <a:latin typeface="Century Gothic" pitchFamily="34" charset="0"/>
              </a:rPr>
              <a:t> агрессия</a:t>
            </a:r>
          </a:p>
        </p:txBody>
      </p:sp>
      <p:sp>
        <p:nvSpPr>
          <p:cNvPr id="30" name="AutoShape 13"/>
          <p:cNvSpPr>
            <a:spLocks noChangeArrowheads="1"/>
          </p:cNvSpPr>
          <p:nvPr/>
        </p:nvSpPr>
        <p:spPr bwMode="auto">
          <a:xfrm rot="5400000" flipH="1">
            <a:off x="4627563" y="4889500"/>
            <a:ext cx="330200" cy="358775"/>
          </a:xfrm>
          <a:prstGeom prst="right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1800" kern="0">
              <a:solidFill>
                <a:prstClr val="white"/>
              </a:solidFill>
            </a:endParaRPr>
          </a:p>
        </p:txBody>
      </p:sp>
      <p:pic>
        <p:nvPicPr>
          <p:cNvPr id="109573" name="Picture 2" descr="http://kemclub.ru/best/35055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91075"/>
            <a:ext cx="2190750" cy="2066925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pic>
        <p:nvPicPr>
          <p:cNvPr id="109574" name="Picture 4" descr="http://cs303513.vk.me/v303513262/48bb/Dqavv-MbxY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8613" y="4784725"/>
            <a:ext cx="2465387" cy="207327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401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3" name="Объект 27649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68413"/>
            <a:ext cx="9498013" cy="5888037"/>
          </a:xfrm>
        </p:spPr>
      </p:pic>
      <p:sp>
        <p:nvSpPr>
          <p:cNvPr id="192515" name="TextBox 1"/>
          <p:cNvSpPr txBox="1">
            <a:spLocks noChangeArrowheads="1"/>
          </p:cNvSpPr>
          <p:nvPr/>
        </p:nvSpPr>
        <p:spPr bwMode="auto">
          <a:xfrm>
            <a:off x="-71438" y="0"/>
            <a:ext cx="9539288" cy="10779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b="1">
                <a:solidFill>
                  <a:schemeClr val="bg1"/>
                </a:solidFill>
                <a:cs typeface="Arial" charset="0"/>
              </a:rPr>
              <a:t>Через 2 часа после приема антибиотик достигает максимальной концентрации в крови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6021388"/>
            <a:ext cx="9467850" cy="8366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600" b="1">
                <a:solidFill>
                  <a:srgbClr val="C00000"/>
                </a:solidFill>
                <a:cs typeface="Arial" charset="0"/>
              </a:rPr>
              <a:t>Пора «Зачищать» эндотоксин в кишечнике!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28713"/>
          </a:xfrm>
          <a:solidFill>
            <a:schemeClr val="accent1">
              <a:lumMod val="75000"/>
            </a:schemeClr>
          </a:solidFill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chemeClr val="bg1"/>
                </a:solidFill>
              </a:rPr>
              <a:t>ХРОНИЧЕСКИЙ ТОНЗИЛЛИТ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3050" y="1479550"/>
            <a:ext cx="3706813" cy="5067300"/>
          </a:xfrm>
        </p:spPr>
        <p:txBody>
          <a:bodyPr>
            <a:normAutofit fontScale="25000" lnSpcReduction="20000"/>
          </a:bodyPr>
          <a:lstStyle/>
          <a:p>
            <a:pPr algn="l">
              <a:buFont typeface="Wingdings 2" charset="2"/>
              <a:buNone/>
              <a:defRPr/>
            </a:pPr>
            <a:r>
              <a:rPr lang="ru-RU" sz="16000" b="1" dirty="0" smtClean="0">
                <a:solidFill>
                  <a:schemeClr val="tx1"/>
                </a:solidFill>
              </a:rPr>
              <a:t>Приводит к </a:t>
            </a:r>
            <a:r>
              <a:rPr lang="ru-RU" sz="14400" b="1" dirty="0" smtClean="0">
                <a:solidFill>
                  <a:schemeClr val="tx1"/>
                </a:solidFill>
              </a:rPr>
              <a:t>заболеваниям:</a:t>
            </a:r>
            <a:r>
              <a:rPr lang="ru-RU" sz="11200" b="1" dirty="0" smtClean="0">
                <a:solidFill>
                  <a:schemeClr val="tx1"/>
                </a:solidFill>
              </a:rPr>
              <a:t>  </a:t>
            </a:r>
            <a:endParaRPr lang="ru-RU" sz="12800" b="1" dirty="0">
              <a:solidFill>
                <a:schemeClr val="tx1"/>
              </a:solidFill>
            </a:endParaRPr>
          </a:p>
          <a:p>
            <a:pPr algn="l">
              <a:buFont typeface="Wingdings 2" charset="2"/>
              <a:buNone/>
              <a:defRPr/>
            </a:pPr>
            <a:r>
              <a:rPr lang="ru-RU" sz="16000" b="1" dirty="0" smtClean="0">
                <a:solidFill>
                  <a:schemeClr val="tx1"/>
                </a:solidFill>
              </a:rPr>
              <a:t>- сердца</a:t>
            </a:r>
            <a:r>
              <a:rPr lang="ru-RU" sz="16000" b="1" dirty="0">
                <a:solidFill>
                  <a:schemeClr val="tx1"/>
                </a:solidFill>
              </a:rPr>
              <a:t>, </a:t>
            </a:r>
            <a:endParaRPr lang="ru-RU" sz="16000" b="1" dirty="0" smtClean="0">
              <a:solidFill>
                <a:schemeClr val="tx1"/>
              </a:solidFill>
            </a:endParaRPr>
          </a:p>
          <a:p>
            <a:pPr algn="l">
              <a:buFont typeface="Wingdings 2" charset="2"/>
              <a:buNone/>
              <a:defRPr/>
            </a:pPr>
            <a:r>
              <a:rPr lang="ru-RU" sz="16000" b="1" dirty="0" smtClean="0">
                <a:solidFill>
                  <a:schemeClr val="tx1"/>
                </a:solidFill>
              </a:rPr>
              <a:t>- суставов </a:t>
            </a:r>
          </a:p>
          <a:p>
            <a:pPr algn="l">
              <a:buFont typeface="Wingdings 2" charset="2"/>
              <a:buNone/>
              <a:defRPr/>
            </a:pPr>
            <a:r>
              <a:rPr lang="ru-RU" sz="16000" b="1" dirty="0" smtClean="0">
                <a:solidFill>
                  <a:schemeClr val="tx1"/>
                </a:solidFill>
              </a:rPr>
              <a:t>- почек и пр.</a:t>
            </a:r>
            <a:r>
              <a:rPr lang="ru-RU" sz="12800" b="1" dirty="0" smtClean="0">
                <a:solidFill>
                  <a:schemeClr val="tx1"/>
                </a:solidFill>
              </a:rPr>
              <a:t> </a:t>
            </a:r>
          </a:p>
          <a:p>
            <a:pPr>
              <a:buFont typeface="Wingdings 2" charset="2"/>
              <a:buNone/>
              <a:defRPr/>
            </a:pPr>
            <a:endParaRPr lang="ru-RU" sz="17600" b="1" dirty="0" smtClean="0">
              <a:solidFill>
                <a:schemeClr val="tx1"/>
              </a:solidFill>
            </a:endParaRPr>
          </a:p>
          <a:p>
            <a:pPr algn="l">
              <a:buFont typeface="Wingdings 2" charset="2"/>
              <a:buNone/>
              <a:defRPr/>
            </a:pPr>
            <a:r>
              <a:rPr lang="ru-RU" sz="4800" b="1" dirty="0" smtClean="0">
                <a:solidFill>
                  <a:schemeClr val="tx1"/>
                </a:solidFill>
              </a:rPr>
              <a:t>                   </a:t>
            </a:r>
            <a:r>
              <a:rPr lang="ru-RU" sz="17600" b="1" dirty="0" smtClean="0">
                <a:solidFill>
                  <a:schemeClr val="tx1"/>
                </a:solidFill>
              </a:rPr>
              <a:t>22 - 40% </a:t>
            </a:r>
            <a:r>
              <a:rPr lang="ru-RU" sz="4800" b="1" dirty="0" smtClean="0">
                <a:solidFill>
                  <a:schemeClr val="tx1"/>
                </a:solidFill>
              </a:rPr>
              <a:t>       </a:t>
            </a:r>
          </a:p>
          <a:p>
            <a:pPr algn="l">
              <a:buFont typeface="Wingdings 2" charset="2"/>
              <a:buNone/>
              <a:defRPr/>
            </a:pPr>
            <a:endParaRPr lang="ru-RU" sz="4200" dirty="0"/>
          </a:p>
          <a:p>
            <a:pPr algn="l">
              <a:buFont typeface="Wingdings 2" charset="2"/>
              <a:buNone/>
              <a:defRPr/>
            </a:pPr>
            <a:endParaRPr lang="ru-RU" sz="4200" dirty="0" smtClean="0"/>
          </a:p>
          <a:p>
            <a:pPr algn="l">
              <a:buFont typeface="Wingdings 2" charset="2"/>
              <a:buNone/>
              <a:defRPr/>
            </a:pPr>
            <a:endParaRPr lang="ru-RU" sz="4200" dirty="0"/>
          </a:p>
          <a:p>
            <a:pPr algn="l">
              <a:buFont typeface="Wingdings 2" charset="2"/>
              <a:buNone/>
              <a:defRPr/>
            </a:pPr>
            <a:endParaRPr lang="ru-RU" sz="4200" dirty="0" smtClean="0"/>
          </a:p>
          <a:p>
            <a:pPr algn="l">
              <a:buFont typeface="Wingdings 2" charset="2"/>
              <a:buNone/>
              <a:defRPr/>
            </a:pPr>
            <a:endParaRPr lang="ru-RU" sz="4200" dirty="0"/>
          </a:p>
          <a:p>
            <a:pPr algn="l">
              <a:buFont typeface="Wingdings 2" charset="2"/>
              <a:buNone/>
              <a:defRPr/>
            </a:pPr>
            <a:endParaRPr lang="ru-RU" sz="4200" dirty="0" smtClean="0"/>
          </a:p>
          <a:p>
            <a:pPr algn="l">
              <a:buFont typeface="Wingdings 2" charset="2"/>
              <a:buNone/>
              <a:defRPr/>
            </a:pPr>
            <a:r>
              <a:rPr lang="ru-RU" dirty="0" smtClean="0"/>
              <a:t>                                </a:t>
            </a:r>
          </a:p>
          <a:p>
            <a:pPr algn="l">
              <a:buFont typeface="Wingdings 2" charset="2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</a:t>
            </a:r>
          </a:p>
          <a:p>
            <a:pPr algn="l">
              <a:buFont typeface="Wingdings 2" charset="2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   </a:t>
            </a:r>
          </a:p>
          <a:p>
            <a:pPr marL="342900" indent="-342900" algn="l">
              <a:buFontTx/>
              <a:buChar char="-"/>
              <a:defRPr/>
            </a:pPr>
            <a:endParaRPr lang="ru-RU" dirty="0" smtClean="0"/>
          </a:p>
          <a:p>
            <a:pPr algn="l">
              <a:buFont typeface="Wingdings 2" charset="2"/>
              <a:buNone/>
              <a:defRPr/>
            </a:pPr>
            <a:r>
              <a:rPr lang="ru-RU" dirty="0" smtClean="0"/>
              <a:t>                                                                                                                </a:t>
            </a:r>
            <a:endParaRPr lang="ru-RU" dirty="0"/>
          </a:p>
        </p:txBody>
      </p:sp>
      <p:pic>
        <p:nvPicPr>
          <p:cNvPr id="191491" name="Рисунок 4"/>
          <p:cNvPicPr>
            <a:picLocks noChangeAspect="1"/>
          </p:cNvPicPr>
          <p:nvPr/>
        </p:nvPicPr>
        <p:blipFill>
          <a:blip r:embed="rId3"/>
          <a:srcRect l="9895" t="22697" r="9747" b="4167"/>
          <a:stretch>
            <a:fillRect/>
          </a:stretch>
        </p:blipFill>
        <p:spPr bwMode="auto">
          <a:xfrm>
            <a:off x="4200525" y="1628775"/>
            <a:ext cx="487203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1" name="Диаграмма 14"/>
          <p:cNvGraphicFramePr>
            <a:graphicFrameLocks/>
          </p:cNvGraphicFramePr>
          <p:nvPr/>
        </p:nvGraphicFramePr>
        <p:xfrm>
          <a:off x="-50800" y="1433513"/>
          <a:ext cx="9245600" cy="363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46" r:id="rId3" imgW="9242337" imgH="3633531" progId="Excel.Chart.8">
                  <p:embed/>
                </p:oleObj>
              </mc:Choice>
              <mc:Fallback>
                <p:oleObj r:id="rId3" imgW="9242337" imgH="3633531" progId="Excel.Chart.8">
                  <p:embed/>
                  <p:pic>
                    <p:nvPicPr>
                      <p:cNvPr id="0" name="Диаграмма 1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433513"/>
                        <a:ext cx="9245600" cy="3630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0" y="0"/>
            <a:ext cx="9144000" cy="1692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3600" b="1">
                <a:solidFill>
                  <a:schemeClr val="bg1"/>
                </a:solidFill>
                <a:cs typeface="Arial" charset="0"/>
              </a:rPr>
              <a:t>снижение уровня эндотоксина в крови – гарант стойкой ремиссии и излечения</a:t>
            </a:r>
            <a:endParaRPr lang="ru-RU" b="1">
              <a:solidFill>
                <a:schemeClr val="bg1"/>
              </a:solidFill>
              <a:cs typeface="Arial" charset="0"/>
            </a:endParaRPr>
          </a:p>
          <a:p>
            <a:pPr algn="ctr" eaLnBrk="0" hangingPunct="0">
              <a:defRPr/>
            </a:pPr>
            <a:r>
              <a:rPr lang="ru-RU" altLang="ru-RU" b="1">
                <a:solidFill>
                  <a:schemeClr val="bg1"/>
                </a:solidFill>
                <a:cs typeface="Tahoma" pitchFamily="34" charset="0"/>
              </a:rPr>
              <a:t>При  ХРОНИЧЕСКОМ ТОНЗИЛЛИТЕ</a:t>
            </a:r>
          </a:p>
        </p:txBody>
      </p:sp>
      <p:sp>
        <p:nvSpPr>
          <p:cNvPr id="158723" name="Прямоугольник 17"/>
          <p:cNvSpPr>
            <a:spLocks noChangeArrowheads="1"/>
          </p:cNvSpPr>
          <p:nvPr/>
        </p:nvSpPr>
        <p:spPr bwMode="auto">
          <a:xfrm>
            <a:off x="0" y="4919663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sz="2400" b="1"/>
              <a:t>Уровень эндотоксина в системном кровотоке – показатель тяжести и прогностический фактор Хронического тонзиллита</a:t>
            </a:r>
            <a:r>
              <a:rPr lang="ru-RU" sz="1800"/>
              <a:t>.</a:t>
            </a:r>
          </a:p>
        </p:txBody>
      </p:sp>
      <p:sp>
        <p:nvSpPr>
          <p:cNvPr id="158724" name="Прямоугольник 19"/>
          <p:cNvSpPr>
            <a:spLocks noChangeArrowheads="1"/>
          </p:cNvSpPr>
          <p:nvPr/>
        </p:nvSpPr>
        <p:spPr bwMode="auto">
          <a:xfrm>
            <a:off x="2195513" y="6396038"/>
            <a:ext cx="6948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/>
              <a:t>Гофман В.В. Дисс. д-р мед. наук,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Заголовок 1"/>
          <p:cNvSpPr>
            <a:spLocks noGrp="1"/>
          </p:cNvSpPr>
          <p:nvPr>
            <p:ph type="title"/>
          </p:nvPr>
        </p:nvSpPr>
        <p:spPr>
          <a:xfrm>
            <a:off x="0" y="-142875"/>
            <a:ext cx="9144000" cy="1449388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ru-RU" altLang="ru-RU" sz="3200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3200" b="1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ХРОНИЧЕСКИЙ </a:t>
            </a:r>
            <a:r>
              <a:rPr lang="ru-RU" altLang="ru-RU" sz="2800" b="1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ТОНЗИЛЛИТ:</a:t>
            </a:r>
            <a:br>
              <a:rPr lang="ru-RU" altLang="ru-RU" sz="2800" b="1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2800" b="1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санация миндалин</a:t>
            </a:r>
            <a:r>
              <a:rPr lang="ru-RU" altLang="ru-RU" sz="28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altLang="ru-RU" sz="28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28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altLang="ru-RU" sz="20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ЭНТЕРОСГЕЛЬ</a:t>
            </a:r>
            <a:r>
              <a:rPr lang="ru-RU" altLang="ru-RU" sz="28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pic>
        <p:nvPicPr>
          <p:cNvPr id="159746" name="Объект 3" descr="Способ лечения (терапии) компенсированной формы неспецифического хронического тонзиллита"/>
          <p:cNvPicPr>
            <a:picLocks noGrp="1"/>
          </p:cNvPicPr>
          <p:nvPr>
            <p:ph idx="1"/>
          </p:nvPr>
        </p:nvPicPr>
        <p:blipFill>
          <a:blip r:embed="rId2"/>
          <a:srcRect t="3865" b="44286"/>
          <a:stretch>
            <a:fillRect/>
          </a:stretch>
        </p:blipFill>
        <p:spPr>
          <a:xfrm>
            <a:off x="0" y="1357313"/>
            <a:ext cx="9144000" cy="3849687"/>
          </a:xfrm>
        </p:spPr>
      </p:pic>
      <p:sp>
        <p:nvSpPr>
          <p:cNvPr id="3" name="Овал 2"/>
          <p:cNvSpPr/>
          <p:nvPr/>
        </p:nvSpPr>
        <p:spPr>
          <a:xfrm>
            <a:off x="7043738" y="2914650"/>
            <a:ext cx="2486025" cy="12319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>
              <a:solidFill>
                <a:srgbClr val="000000"/>
              </a:solidFill>
            </a:endParaRPr>
          </a:p>
        </p:txBody>
      </p:sp>
      <p:sp>
        <p:nvSpPr>
          <p:cNvPr id="159748" name="Прямоугольник 1"/>
          <p:cNvSpPr>
            <a:spLocks noChangeArrowheads="1"/>
          </p:cNvSpPr>
          <p:nvPr/>
        </p:nvSpPr>
        <p:spPr bwMode="auto">
          <a:xfrm>
            <a:off x="0" y="5057775"/>
            <a:ext cx="91440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altLang="ru-RU" sz="1600" b="1">
                <a:cs typeface="Tahoma" pitchFamily="34" charset="0"/>
              </a:rPr>
              <a:t>Патент </a:t>
            </a:r>
            <a:r>
              <a:rPr lang="en-US" altLang="ru-RU" sz="1600" b="1">
                <a:cs typeface="Tahoma" pitchFamily="34" charset="0"/>
              </a:rPr>
              <a:t>RU 2510749</a:t>
            </a:r>
            <a:endParaRPr lang="ru-RU" altLang="ru-RU" sz="1600" b="1">
              <a:cs typeface="Tahoma" pitchFamily="34" charset="0"/>
            </a:endParaRPr>
          </a:p>
          <a:p>
            <a:pPr eaLnBrk="0" hangingPunct="0"/>
            <a:endParaRPr lang="ru-RU" altLang="ru-RU" sz="1600" b="1">
              <a:cs typeface="Tahoma" pitchFamily="34" charset="0"/>
            </a:endParaRPr>
          </a:p>
          <a:p>
            <a:pPr algn="ctr" eaLnBrk="0" hangingPunct="0"/>
            <a:r>
              <a:rPr lang="ru-RU" altLang="ru-RU" sz="2000" b="1">
                <a:cs typeface="Tahoma" pitchFamily="34" charset="0"/>
              </a:rPr>
              <a:t> Способ лечения  компенсированной формы неспецифического хронического тонзиллита</a:t>
            </a:r>
          </a:p>
          <a:p>
            <a:pPr eaLnBrk="0" hangingPunct="0"/>
            <a:r>
              <a:rPr lang="ru-RU" altLang="ru-RU" sz="2000" b="1">
                <a:cs typeface="Tahoma" pitchFamily="34" charset="0"/>
              </a:rPr>
              <a:t> </a:t>
            </a:r>
            <a:br>
              <a:rPr lang="ru-RU" altLang="ru-RU" sz="2000" b="1">
                <a:cs typeface="Tahoma" pitchFamily="34" charset="0"/>
              </a:rPr>
            </a:br>
            <a:r>
              <a:rPr lang="ru-RU" altLang="ru-RU" sz="2000" b="1">
                <a:cs typeface="Tahoma" pitchFamily="34" charset="0"/>
              </a:rPr>
              <a:t>                                              (Плужников Н.Н. и соавт., 2014) СПб</a:t>
            </a:r>
            <a:r>
              <a:rPr lang="ru-RU" altLang="ru-RU" sz="2800" b="1">
                <a:solidFill>
                  <a:srgbClr val="0070C0"/>
                </a:solidFill>
                <a:cs typeface="Tahoma" pitchFamily="34" charset="0"/>
              </a:rPr>
              <a:t/>
            </a:r>
            <a:br>
              <a:rPr lang="ru-RU" altLang="ru-RU" sz="2800" b="1">
                <a:solidFill>
                  <a:srgbClr val="0070C0"/>
                </a:solidFill>
                <a:cs typeface="Tahoma" pitchFamily="34" charset="0"/>
              </a:rPr>
            </a:br>
            <a:endParaRPr lang="ru-RU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76" name="Group 2"/>
          <p:cNvGrpSpPr>
            <a:grpSpLocks/>
          </p:cNvGrpSpPr>
          <p:nvPr/>
        </p:nvGrpSpPr>
        <p:grpSpPr bwMode="auto">
          <a:xfrm>
            <a:off x="201613" y="1125538"/>
            <a:ext cx="8739187" cy="4087812"/>
            <a:chOff x="-202" y="1117"/>
            <a:chExt cx="6168" cy="2111"/>
          </a:xfrm>
        </p:grpSpPr>
        <p:graphicFrame>
          <p:nvGraphicFramePr>
            <p:cNvPr id="153674" name="Object 74"/>
            <p:cNvGraphicFramePr>
              <a:graphicFrameLocks noChangeAspect="1"/>
            </p:cNvGraphicFramePr>
            <p:nvPr/>
          </p:nvGraphicFramePr>
          <p:xfrm>
            <a:off x="-202" y="1117"/>
            <a:ext cx="3198" cy="21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724" name="Лист" r:id="rId4" imgW="5076757" imgH="3228975" progId="Excel.Sheet.8">
                    <p:embed/>
                  </p:oleObj>
                </mc:Choice>
                <mc:Fallback>
                  <p:oleObj name="Лист" r:id="rId4" imgW="5076757" imgH="3228975" progId="Excel.Sheet.8">
                    <p:embed/>
                    <p:pic>
                      <p:nvPicPr>
                        <p:cNvPr id="0" name="Picture 7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202" y="1117"/>
                          <a:ext cx="3198" cy="211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0000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">
                              <a:solidFill>
                                <a:srgbClr val="FFFF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3675" name="Object 75"/>
            <p:cNvGraphicFramePr>
              <a:graphicFrameLocks noChangeAspect="1"/>
            </p:cNvGraphicFramePr>
            <p:nvPr/>
          </p:nvGraphicFramePr>
          <p:xfrm>
            <a:off x="3152" y="1117"/>
            <a:ext cx="2814" cy="21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725" name="Лист" r:id="rId6" imgW="4467157" imgH="3228975" progId="Excel.Sheet.8">
                    <p:embed/>
                  </p:oleObj>
                </mc:Choice>
                <mc:Fallback>
                  <p:oleObj name="Лист" r:id="rId6" imgW="4467157" imgH="3228975" progId="Excel.Sheet.8">
                    <p:embed/>
                    <p:pic>
                      <p:nvPicPr>
                        <p:cNvPr id="0" name="Picture 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52" y="1117"/>
                          <a:ext cx="2814" cy="211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0000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">
                              <a:solidFill>
                                <a:srgbClr val="FFFF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3677" name="Group 6"/>
          <p:cNvGrpSpPr>
            <a:grpSpLocks/>
          </p:cNvGrpSpPr>
          <p:nvPr/>
        </p:nvGrpSpPr>
        <p:grpSpPr bwMode="auto">
          <a:xfrm>
            <a:off x="665163" y="5218113"/>
            <a:ext cx="5257800" cy="1016000"/>
            <a:chOff x="521" y="3612"/>
            <a:chExt cx="3312" cy="640"/>
          </a:xfrm>
        </p:grpSpPr>
        <p:grpSp>
          <p:nvGrpSpPr>
            <p:cNvPr id="153680" name="Group 7"/>
            <p:cNvGrpSpPr>
              <a:grpSpLocks/>
            </p:cNvGrpSpPr>
            <p:nvPr/>
          </p:nvGrpSpPr>
          <p:grpSpPr bwMode="auto">
            <a:xfrm>
              <a:off x="521" y="3612"/>
              <a:ext cx="182" cy="498"/>
              <a:chOff x="521" y="3612"/>
              <a:chExt cx="182" cy="498"/>
            </a:xfrm>
          </p:grpSpPr>
          <p:sp>
            <p:nvSpPr>
              <p:cNvPr id="153682" name="Rectangle 8"/>
              <p:cNvSpPr>
                <a:spLocks noChangeArrowheads="1"/>
              </p:cNvSpPr>
              <p:nvPr/>
            </p:nvSpPr>
            <p:spPr bwMode="auto">
              <a:xfrm>
                <a:off x="521" y="3612"/>
                <a:ext cx="182" cy="181"/>
              </a:xfrm>
              <a:prstGeom prst="rect">
                <a:avLst/>
              </a:prstGeom>
              <a:gradFill rotWithShape="1">
                <a:gsLst>
                  <a:gs pos="0">
                    <a:srgbClr val="5E765E"/>
                  </a:gs>
                  <a:gs pos="50000">
                    <a:srgbClr val="CCFFCC"/>
                  </a:gs>
                  <a:gs pos="100000">
                    <a:srgbClr val="5E765E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53683" name="Rectangle 9"/>
              <p:cNvSpPr>
                <a:spLocks noChangeArrowheads="1"/>
              </p:cNvSpPr>
              <p:nvPr/>
            </p:nvSpPr>
            <p:spPr bwMode="auto">
              <a:xfrm>
                <a:off x="521" y="3929"/>
                <a:ext cx="182" cy="181"/>
              </a:xfrm>
              <a:prstGeom prst="rect">
                <a:avLst/>
              </a:prstGeom>
              <a:gradFill rotWithShape="1">
                <a:gsLst>
                  <a:gs pos="0">
                    <a:srgbClr val="6F6F6F"/>
                  </a:gs>
                  <a:gs pos="50000">
                    <a:srgbClr val="C0C0C0"/>
                  </a:gs>
                  <a:gs pos="100000">
                    <a:srgbClr val="6F6F6F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ru-RU">
                  <a:latin typeface="Calibri" pitchFamily="34" charset="0"/>
                </a:endParaRPr>
              </a:p>
            </p:txBody>
          </p:sp>
        </p:grpSp>
        <p:sp>
          <p:nvSpPr>
            <p:cNvPr id="153681" name="Text Box 10"/>
            <p:cNvSpPr txBox="1">
              <a:spLocks noChangeArrowheads="1"/>
            </p:cNvSpPr>
            <p:nvPr/>
          </p:nvSpPr>
          <p:spPr bwMode="auto">
            <a:xfrm>
              <a:off x="839" y="3612"/>
              <a:ext cx="2994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1"/>
                <a:t>ЭНТЕРОСГЕЛЬ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ru-RU" sz="2400" b="1"/>
                <a:t>Контроль</a:t>
              </a:r>
            </a:p>
          </p:txBody>
        </p:sp>
      </p:grpSp>
      <p:sp>
        <p:nvSpPr>
          <p:cNvPr id="153678" name="Text Box 12"/>
          <p:cNvSpPr txBox="1">
            <a:spLocks noChangeArrowheads="1"/>
          </p:cNvSpPr>
          <p:nvPr/>
        </p:nvSpPr>
        <p:spPr bwMode="auto">
          <a:xfrm>
            <a:off x="0" y="0"/>
            <a:ext cx="9144000" cy="120015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</a:rPr>
              <a:t>Энтеральная детоксикация успешна при аллергодерматозах</a:t>
            </a:r>
          </a:p>
        </p:txBody>
      </p:sp>
      <p:sp>
        <p:nvSpPr>
          <p:cNvPr id="153679" name="Text Box 13"/>
          <p:cNvSpPr txBox="1">
            <a:spLocks noChangeArrowheads="1"/>
          </p:cNvSpPr>
          <p:nvPr/>
        </p:nvSpPr>
        <p:spPr bwMode="auto">
          <a:xfrm>
            <a:off x="3203575" y="6165850"/>
            <a:ext cx="54721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b="1">
                <a:solidFill>
                  <a:srgbClr val="0B5395"/>
                </a:solidFill>
              </a:rPr>
              <a:t>Смирнова Г.И., ММА им Сеченова  2002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extBox 3"/>
          <p:cNvSpPr txBox="1">
            <a:spLocks noChangeArrowheads="1"/>
          </p:cNvSpPr>
          <p:nvPr/>
        </p:nvSpPr>
        <p:spPr bwMode="auto">
          <a:xfrm>
            <a:off x="5032375" y="5876925"/>
            <a:ext cx="41116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800" b="1"/>
              <a:t>Маланичева Т.Г., Шамов Б.А.,</a:t>
            </a:r>
          </a:p>
          <a:p>
            <a:pPr eaLnBrk="0" hangingPunct="0"/>
            <a:endParaRPr lang="ru-RU" sz="1800" b="1"/>
          </a:p>
          <a:p>
            <a:pPr algn="ctr" eaLnBrk="0" hangingPunct="0"/>
            <a:r>
              <a:rPr lang="ru-RU" sz="1800" b="1"/>
              <a:t> 2016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0" y="0"/>
            <a:ext cx="9144000" cy="1979712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sz="3600" b="1" dirty="0" smtClean="0">
                <a:solidFill>
                  <a:schemeClr val="bg1"/>
                </a:solidFill>
              </a:rPr>
              <a:t>Динамика</a:t>
            </a:r>
            <a:r>
              <a:rPr lang="ru-RU" sz="3600" b="1" dirty="0" smtClean="0">
                <a:noFill/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эндотоксинемии</a:t>
            </a:r>
            <a:r>
              <a:rPr lang="ru-RU" sz="3600" b="1" dirty="0" smtClean="0">
                <a:solidFill>
                  <a:schemeClr val="bg1"/>
                </a:solidFill>
              </a:rPr>
              <a:t> у детей с </a:t>
            </a:r>
            <a:r>
              <a:rPr lang="ru-RU" sz="3600" b="1" dirty="0" err="1" smtClean="0">
                <a:solidFill>
                  <a:schemeClr val="bg1"/>
                </a:solidFill>
              </a:rPr>
              <a:t>атопическим</a:t>
            </a:r>
            <a:r>
              <a:rPr lang="ru-RU" sz="3600" b="1" dirty="0" smtClean="0">
                <a:solidFill>
                  <a:schemeClr val="bg1"/>
                </a:solidFill>
              </a:rPr>
              <a:t> дерматитом  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Дизайн исследования: открытое </a:t>
            </a:r>
            <a:r>
              <a:rPr lang="ru-RU" sz="2000" b="1" dirty="0" err="1" smtClean="0">
                <a:solidFill>
                  <a:schemeClr val="bg1"/>
                </a:solidFill>
              </a:rPr>
              <a:t>проспективное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рандомизированное</a:t>
            </a:r>
            <a:r>
              <a:rPr lang="ru-RU" sz="2000" b="1" dirty="0" smtClean="0">
                <a:solidFill>
                  <a:schemeClr val="bg1"/>
                </a:solidFill>
              </a:rPr>
              <a:t> сравнительное (</a:t>
            </a:r>
            <a:r>
              <a:rPr lang="en-US" sz="2000" b="1" dirty="0" smtClean="0">
                <a:solidFill>
                  <a:schemeClr val="bg1"/>
                </a:solidFill>
              </a:rPr>
              <a:t>n = 30</a:t>
            </a:r>
            <a:r>
              <a:rPr lang="ru-RU" sz="2000" b="1" dirty="0" smtClean="0">
                <a:solidFill>
                  <a:schemeClr val="bg1"/>
                </a:solidFill>
              </a:rPr>
              <a:t>, контроль - 20</a:t>
            </a:r>
            <a:r>
              <a:rPr lang="en-US" sz="2000" b="1" dirty="0" smtClean="0">
                <a:solidFill>
                  <a:schemeClr val="bg1"/>
                </a:solidFill>
              </a:rPr>
              <a:t>)</a:t>
            </a:r>
            <a:r>
              <a:rPr lang="ru-RU" sz="2000" b="1" dirty="0" smtClean="0">
                <a:solidFill>
                  <a:schemeClr val="bg1"/>
                </a:solidFill>
              </a:rPr>
              <a:t>, дети 10-17 лет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966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0513" y="2217738"/>
            <a:ext cx="3471862" cy="4237037"/>
          </a:xfrm>
          <a:prstGeom prst="rect">
            <a:avLst/>
          </a:prstGeom>
          <a:solidFill>
            <a:srgbClr val="C00000"/>
          </a:solidFill>
          <a:ln w="76200">
            <a:solidFill>
              <a:srgbClr val="C00000"/>
            </a:solidFill>
          </a:ln>
          <a:effectLst>
            <a:outerShdw dist="35921" dir="2700000" algn="ctr" rotWithShape="0">
              <a:schemeClr val="bg2"/>
            </a:outerShdw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3924300" y="5373688"/>
            <a:ext cx="647700" cy="46037"/>
          </a:xfrm>
          <a:prstGeom prst="rect">
            <a:avLst/>
          </a:prstGeom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/>
          </a:p>
        </p:txBody>
      </p:sp>
      <p:cxnSp>
        <p:nvCxnSpPr>
          <p:cNvPr id="5" name="Соединительная линия уступом 4"/>
          <p:cNvCxnSpPr/>
          <p:nvPr/>
        </p:nvCxnSpPr>
        <p:spPr>
          <a:xfrm rot="16200000" flipH="1">
            <a:off x="2639219" y="3726657"/>
            <a:ext cx="1943100" cy="627062"/>
          </a:xfrm>
          <a:prstGeom prst="bentConnector2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924300" y="5011738"/>
            <a:ext cx="0" cy="361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97238" y="2349500"/>
            <a:ext cx="0" cy="719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700338" y="2349500"/>
            <a:ext cx="596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297238" y="5011738"/>
            <a:ext cx="0" cy="361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700338" y="2349500"/>
            <a:ext cx="0" cy="304641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65" name="TextBox 4"/>
          <p:cNvSpPr txBox="1">
            <a:spLocks noChangeArrowheads="1"/>
          </p:cNvSpPr>
          <p:nvPr/>
        </p:nvSpPr>
        <p:spPr bwMode="auto">
          <a:xfrm>
            <a:off x="0" y="6581775"/>
            <a:ext cx="90360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200" b="1"/>
              <a:t>М.А. Андрейчин и соавт., 2011</a:t>
            </a:r>
          </a:p>
        </p:txBody>
      </p:sp>
      <p:sp>
        <p:nvSpPr>
          <p:cNvPr id="154666" name="TextBox 5"/>
          <p:cNvSpPr txBox="1">
            <a:spLocks noChangeArrowheads="1"/>
          </p:cNvSpPr>
          <p:nvPr/>
        </p:nvSpPr>
        <p:spPr bwMode="auto">
          <a:xfrm>
            <a:off x="1116013" y="1387475"/>
            <a:ext cx="698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600" b="1"/>
              <a:t>Продолжительность кашля, % у группы ЭНТЕРОСГЕЛЯ и контроля</a:t>
            </a:r>
          </a:p>
        </p:txBody>
      </p:sp>
      <p:graphicFrame>
        <p:nvGraphicFramePr>
          <p:cNvPr id="154664" name="Object 40"/>
          <p:cNvGraphicFramePr>
            <a:graphicFrameLocks noGrp="1"/>
          </p:cNvGraphicFramePr>
          <p:nvPr>
            <p:ph idx="1"/>
          </p:nvPr>
        </p:nvGraphicFramePr>
        <p:xfrm>
          <a:off x="827088" y="1971675"/>
          <a:ext cx="7848600" cy="379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89" name="Worksheet" r:id="rId4" imgW="7858425" imgH="3798137" progId="Excel.Sheet.8">
                  <p:embed/>
                </p:oleObj>
              </mc:Choice>
              <mc:Fallback>
                <p:oleObj name="Worksheet" r:id="rId4" imgW="7858425" imgH="3798137" progId="Excel.Sheet.8">
                  <p:embed/>
                  <p:pic>
                    <p:nvPicPr>
                      <p:cNvPr id="0" name="Picture 40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1971675"/>
                        <a:ext cx="7848600" cy="3797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7950" y="5661025"/>
            <a:ext cx="9036050" cy="3698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b="1">
                <a:solidFill>
                  <a:schemeClr val="tx1"/>
                </a:solidFill>
                <a:cs typeface="Arial" charset="0"/>
              </a:rPr>
              <a:t>Кашель купировался достоверно быстрее в группе Энтеросгеля </a:t>
            </a:r>
          </a:p>
        </p:txBody>
      </p:sp>
      <p:sp>
        <p:nvSpPr>
          <p:cNvPr id="154668" name="Заголовок 1"/>
          <p:cNvSpPr>
            <a:spLocks noGrp="1"/>
          </p:cNvSpPr>
          <p:nvPr>
            <p:ph type="title"/>
          </p:nvPr>
        </p:nvSpPr>
        <p:spPr>
          <a:xfrm>
            <a:off x="0" y="-46038"/>
            <a:ext cx="9144000" cy="1404938"/>
          </a:xfrm>
          <a:solidFill>
            <a:srgbClr val="0070C0"/>
          </a:solidFill>
        </p:spPr>
        <p:txBody>
          <a:bodyPr anchor="ctr"/>
          <a:lstStyle/>
          <a:p>
            <a:pPr algn="ctr" eaLnBrk="1" hangingPunct="1"/>
            <a: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  <a:t>Энтеральная детоксикация:</a:t>
            </a:r>
            <a:b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4800" b="1" smtClean="0">
                <a:solidFill>
                  <a:schemeClr val="bg1"/>
                </a:solidFill>
                <a:latin typeface="Calibri" pitchFamily="34" charset="0"/>
              </a:rPr>
              <a:t> «Уйти» от бронхита при ОРВИ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r">
              <a:lnSpc>
                <a:spcPct val="80000"/>
              </a:lnSpc>
            </a:pPr>
            <a:endParaRPr lang="ru-RU" altLang="ru-RU" sz="2400" b="1"/>
          </a:p>
          <a:p>
            <a:pPr algn="r">
              <a:lnSpc>
                <a:spcPct val="80000"/>
              </a:lnSpc>
            </a:pPr>
            <a:r>
              <a:rPr lang="ru-RU" altLang="ru-RU" sz="2400" b="1"/>
              <a:t>Профессия медицинской сестры устойчиво занимает 1–2 место в России по числу </a:t>
            </a:r>
          </a:p>
          <a:p>
            <a:pPr algn="r">
              <a:lnSpc>
                <a:spcPct val="80000"/>
              </a:lnSpc>
            </a:pPr>
            <a:r>
              <a:rPr lang="ru-RU" altLang="ru-RU" sz="2400" b="1"/>
              <a:t>профессиональных заболеваний </a:t>
            </a:r>
          </a:p>
          <a:p>
            <a:pPr>
              <a:lnSpc>
                <a:spcPct val="80000"/>
              </a:lnSpc>
            </a:pPr>
            <a:endParaRPr lang="ru-RU" altLang="ru-RU" b="1"/>
          </a:p>
          <a:p>
            <a:pPr>
              <a:lnSpc>
                <a:spcPct val="80000"/>
              </a:lnSpc>
            </a:pPr>
            <a:endParaRPr lang="ru-RU" altLang="ru-RU" b="1"/>
          </a:p>
          <a:p>
            <a:pPr>
              <a:lnSpc>
                <a:spcPct val="80000"/>
              </a:lnSpc>
            </a:pPr>
            <a:endParaRPr lang="ru-RU" altLang="ru-RU" b="1"/>
          </a:p>
          <a:p>
            <a:pPr>
              <a:lnSpc>
                <a:spcPct val="80000"/>
              </a:lnSpc>
            </a:pPr>
            <a:r>
              <a:rPr lang="ru-RU" altLang="ru-RU" sz="2400" b="1"/>
              <a:t>                                         </a:t>
            </a:r>
          </a:p>
          <a:p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86371" name="Rectangle 4"/>
          <p:cNvSpPr>
            <a:spLocks noChangeArrowheads="1"/>
          </p:cNvSpPr>
          <p:nvPr/>
        </p:nvSpPr>
        <p:spPr bwMode="auto">
          <a:xfrm>
            <a:off x="0" y="5084763"/>
            <a:ext cx="914400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FFFFFF"/>
                </a:solidFill>
                <a:latin typeface="Arial" charset="0"/>
              </a:rPr>
              <a:t>ОКОЛО 20% всех ПРОФЗАБОЛЕВАНИЙ, выявленных</a:t>
            </a:r>
          </a:p>
          <a:p>
            <a:r>
              <a:rPr lang="ru-RU" altLang="ru-RU" sz="2400" b="1">
                <a:solidFill>
                  <a:srgbClr val="FFFFFF"/>
                </a:solidFill>
                <a:latin typeface="Arial" charset="0"/>
              </a:rPr>
              <a:t>СРЕДИ ЖЕНЩИН, приходится на лиц, РАБОТАЮЩИХ В</a:t>
            </a:r>
          </a:p>
          <a:p>
            <a:r>
              <a:rPr lang="ru-RU" altLang="ru-RU" sz="2400" b="1">
                <a:solidFill>
                  <a:srgbClr val="FFFFFF"/>
                </a:solidFill>
                <a:latin typeface="Arial" charset="0"/>
              </a:rPr>
              <a:t>УЧРЕЖДЕНИЯХ  ЗДРАВООХРАНЕНИЯ 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CC00"/>
              </a:buClr>
              <a:buSzPct val="70000"/>
              <a:buFont typeface="Wingdings" pitchFamily="2" charset="2"/>
              <a:buNone/>
            </a:pPr>
            <a:endParaRPr lang="ru-RU" altLang="ru-RU" sz="2400" b="1">
              <a:solidFill>
                <a:srgbClr val="FFFFFF"/>
              </a:solidFill>
              <a:latin typeface="Garamond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188" y="4149725"/>
            <a:ext cx="1370012" cy="554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800">
                <a:solidFill>
                  <a:srgbClr val="FFFFFF"/>
                </a:solidFill>
              </a:rPr>
              <a:t>2</a:t>
            </a:r>
            <a:r>
              <a:rPr lang="ru-RU" sz="1800">
                <a:solidFill>
                  <a:srgbClr val="FFFFFF"/>
                </a:solidFill>
                <a:latin typeface="Arial" charset="0"/>
              </a:rPr>
              <a:t>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5513" y="3500438"/>
            <a:ext cx="936625" cy="1223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800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8038" y="4292600"/>
            <a:ext cx="1150937" cy="338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800" dirty="0">
                <a:solidFill>
                  <a:srgbClr val="FFFFFF"/>
                </a:solidFill>
              </a:rPr>
              <a:t>3</a:t>
            </a:r>
          </a:p>
        </p:txBody>
      </p:sp>
      <p:pic>
        <p:nvPicPr>
          <p:cNvPr id="186375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7225" y="765175"/>
            <a:ext cx="1425575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6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765175"/>
            <a:ext cx="1425575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7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700213"/>
            <a:ext cx="1081088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2978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88" name="Object 40"/>
          <p:cNvGraphicFramePr>
            <a:graphicFrameLocks noChangeAspect="1"/>
          </p:cNvGraphicFramePr>
          <p:nvPr/>
        </p:nvGraphicFramePr>
        <p:xfrm>
          <a:off x="95250" y="1268413"/>
          <a:ext cx="8682038" cy="412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13" name="Лист" r:id="rId4" imgW="7867616" imgH="3190859" progId="Excel.Sheet.8">
                  <p:embed/>
                </p:oleObj>
              </mc:Choice>
              <mc:Fallback>
                <p:oleObj name="Лист" r:id="rId4" imgW="7867616" imgH="3190859" progId="Excel.Sheet.8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" y="1268413"/>
                        <a:ext cx="8682038" cy="412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5689" name="Group 3"/>
          <p:cNvGrpSpPr>
            <a:grpSpLocks/>
          </p:cNvGrpSpPr>
          <p:nvPr/>
        </p:nvGrpSpPr>
        <p:grpSpPr bwMode="auto">
          <a:xfrm>
            <a:off x="1042988" y="5405438"/>
            <a:ext cx="5257800" cy="790575"/>
            <a:chOff x="521" y="3612"/>
            <a:chExt cx="3312" cy="498"/>
          </a:xfrm>
        </p:grpSpPr>
        <p:grpSp>
          <p:nvGrpSpPr>
            <p:cNvPr id="155695" name="Group 4"/>
            <p:cNvGrpSpPr>
              <a:grpSpLocks/>
            </p:cNvGrpSpPr>
            <p:nvPr/>
          </p:nvGrpSpPr>
          <p:grpSpPr bwMode="auto">
            <a:xfrm>
              <a:off x="521" y="3612"/>
              <a:ext cx="182" cy="498"/>
              <a:chOff x="521" y="3612"/>
              <a:chExt cx="182" cy="498"/>
            </a:xfrm>
          </p:grpSpPr>
          <p:sp>
            <p:nvSpPr>
              <p:cNvPr id="37899" name="Rectangle 5"/>
              <p:cNvSpPr>
                <a:spLocks noChangeArrowheads="1"/>
              </p:cNvSpPr>
              <p:nvPr/>
            </p:nvSpPr>
            <p:spPr bwMode="auto">
              <a:xfrm>
                <a:off x="521" y="3612"/>
                <a:ext cx="182" cy="181"/>
              </a:xfrm>
              <a:prstGeom prst="rect">
                <a:avLst/>
              </a:prstGeom>
              <a:gradFill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100000">
                    <a:srgbClr val="CCFFCC"/>
                  </a:gs>
                  <a:gs pos="100000">
                    <a:srgbClr val="5E765E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endParaRPr lang="ru-RU" sz="1800" kern="0">
                  <a:latin typeface="Tahoma" charset="0"/>
                  <a:ea typeface="Arial" charset="0"/>
                </a:endParaRPr>
              </a:p>
            </p:txBody>
          </p:sp>
          <p:sp>
            <p:nvSpPr>
              <p:cNvPr id="155698" name="Rectangle 6"/>
              <p:cNvSpPr>
                <a:spLocks noChangeArrowheads="1"/>
              </p:cNvSpPr>
              <p:nvPr/>
            </p:nvSpPr>
            <p:spPr bwMode="auto">
              <a:xfrm>
                <a:off x="521" y="3929"/>
                <a:ext cx="182" cy="181"/>
              </a:xfrm>
              <a:prstGeom prst="rect">
                <a:avLst/>
              </a:prstGeom>
              <a:gradFill rotWithShape="1">
                <a:gsLst>
                  <a:gs pos="0">
                    <a:srgbClr val="FF7C80"/>
                  </a:gs>
                  <a:gs pos="100000">
                    <a:srgbClr val="FF7C80"/>
                  </a:gs>
                  <a:gs pos="100000">
                    <a:srgbClr val="C0C0C0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ru-RU" sz="1800"/>
              </a:p>
            </p:txBody>
          </p:sp>
        </p:grpSp>
        <p:sp>
          <p:nvSpPr>
            <p:cNvPr id="155696" name="Text Box 7"/>
            <p:cNvSpPr txBox="1">
              <a:spLocks noChangeArrowheads="1"/>
            </p:cNvSpPr>
            <p:nvPr/>
          </p:nvSpPr>
          <p:spPr bwMode="auto">
            <a:xfrm>
              <a:off x="839" y="3612"/>
              <a:ext cx="2994" cy="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1800"/>
                <a:t>ЭНТЕРОСГЕЛЬ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ru-RU" sz="1800"/>
                <a:t>Группа сравнения</a:t>
              </a:r>
            </a:p>
          </p:txBody>
        </p:sp>
      </p:grpSp>
      <p:sp>
        <p:nvSpPr>
          <p:cNvPr id="155690" name="Text Box 8"/>
          <p:cNvSpPr txBox="1">
            <a:spLocks noChangeArrowheads="1"/>
          </p:cNvSpPr>
          <p:nvPr/>
        </p:nvSpPr>
        <p:spPr bwMode="auto">
          <a:xfrm>
            <a:off x="611188" y="1268413"/>
            <a:ext cx="8326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800" b="1">
                <a:solidFill>
                  <a:srgbClr val="31489F"/>
                </a:solidFill>
                <a:latin typeface="Century Gothic" pitchFamily="34" charset="0"/>
              </a:rPr>
              <a:t>Динамика клинико-лабораторных показателей 12-14 дней </a:t>
            </a:r>
          </a:p>
        </p:txBody>
      </p:sp>
      <p:sp>
        <p:nvSpPr>
          <p:cNvPr id="155691" name="Прямоугольник 1"/>
          <p:cNvSpPr>
            <a:spLocks noChangeArrowheads="1"/>
          </p:cNvSpPr>
          <p:nvPr/>
        </p:nvSpPr>
        <p:spPr bwMode="auto">
          <a:xfrm>
            <a:off x="6659563" y="6380163"/>
            <a:ext cx="21288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200" b="1"/>
              <a:t>Матвеев А.А. 2002</a:t>
            </a:r>
          </a:p>
        </p:txBody>
      </p:sp>
      <p:sp>
        <p:nvSpPr>
          <p:cNvPr id="11" name="Овал 10"/>
          <p:cNvSpPr/>
          <p:nvPr/>
        </p:nvSpPr>
        <p:spPr>
          <a:xfrm>
            <a:off x="881063" y="3429000"/>
            <a:ext cx="1152525" cy="936625"/>
          </a:xfrm>
          <a:prstGeom prst="ellips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2000" kern="0" dirty="0">
                <a:solidFill>
                  <a:srgbClr val="2B5481"/>
                </a:solidFill>
                <a:latin typeface="+mj-lt"/>
              </a:rPr>
              <a:t>N.B.</a:t>
            </a:r>
            <a:endParaRPr lang="ru-RU" sz="2000" kern="0" dirty="0">
              <a:solidFill>
                <a:srgbClr val="2B5481"/>
              </a:solidFill>
              <a:latin typeface="+mj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46500" y="3429000"/>
            <a:ext cx="1152525" cy="936625"/>
          </a:xfrm>
          <a:prstGeom prst="ellips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2000" kern="0" dirty="0">
                <a:solidFill>
                  <a:srgbClr val="2B5481"/>
                </a:solidFill>
                <a:latin typeface="+mj-lt"/>
              </a:rPr>
              <a:t>N.B.</a:t>
            </a:r>
            <a:endParaRPr lang="ru-RU" sz="2000" kern="0" dirty="0">
              <a:solidFill>
                <a:srgbClr val="2B5481"/>
              </a:solidFill>
              <a:latin typeface="+mj-lt"/>
            </a:endParaRPr>
          </a:p>
        </p:txBody>
      </p:sp>
      <p:sp>
        <p:nvSpPr>
          <p:cNvPr id="155694" name="Заголовок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solidFill>
            <a:srgbClr val="0070C0"/>
          </a:soli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b="1">
                <a:solidFill>
                  <a:schemeClr val="bg1"/>
                </a:solidFill>
                <a:latin typeface="Century Gothic" pitchFamily="34" charset="0"/>
              </a:rPr>
              <a:t>Энтеральная Детоксикация</a:t>
            </a:r>
          </a:p>
          <a:p>
            <a:pPr algn="ctr" eaLnBrk="0" hangingPunct="0"/>
            <a:r>
              <a:rPr lang="ru-RU" sz="4000" b="1">
                <a:solidFill>
                  <a:schemeClr val="bg1"/>
                </a:solidFill>
                <a:latin typeface="Century Gothic" pitchFamily="34" charset="0"/>
              </a:rPr>
              <a:t>Быстрее вылечить  пневмонию: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Заголовок 1"/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1882776"/>
          </a:xfrm>
          <a:solidFill>
            <a:srgbClr val="0070C0"/>
          </a:solidFill>
        </p:spPr>
        <p:txBody>
          <a:bodyPr/>
          <a:lstStyle/>
          <a:p>
            <a:pPr algn="ctr"/>
            <a:r>
              <a:rPr lang="ru-RU" b="1" smtClean="0">
                <a:solidFill>
                  <a:schemeClr val="bg1"/>
                </a:solidFill>
                <a:latin typeface="Calibri" pitchFamily="34" charset="0"/>
              </a:rPr>
              <a:t>Энтеральная детоксикация </a:t>
            </a:r>
            <a:br>
              <a:rPr lang="ru-RU" b="1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b="1" smtClean="0">
                <a:solidFill>
                  <a:schemeClr val="bg1"/>
                </a:solidFill>
                <a:latin typeface="Calibri" pitchFamily="34" charset="0"/>
              </a:rPr>
              <a:t>при пневмонии</a:t>
            </a:r>
            <a:r>
              <a:rPr lang="ru-RU" sz="3200" b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/>
            </a:r>
            <a:br>
              <a:rPr lang="ru-RU" sz="3200" b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</a:br>
            <a:endParaRPr lang="ru-RU" sz="1600" b="1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850" y="4918075"/>
            <a:ext cx="8640763" cy="1446213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ru-RU" b="1">
                <a:solidFill>
                  <a:srgbClr val="000000"/>
                </a:solidFill>
                <a:cs typeface="Arial" charset="0"/>
              </a:rPr>
              <a:t>Выводы</a:t>
            </a:r>
            <a:r>
              <a:rPr lang="ru-RU" sz="1800" b="1">
                <a:solidFill>
                  <a:srgbClr val="000000"/>
                </a:solidFill>
                <a:cs typeface="Arial" charset="0"/>
              </a:rPr>
              <a:t>: </a:t>
            </a:r>
            <a:r>
              <a:rPr lang="ru-RU" sz="2800" b="1">
                <a:solidFill>
                  <a:srgbClr val="000000"/>
                </a:solidFill>
                <a:cs typeface="Arial" charset="0"/>
              </a:rPr>
              <a:t>Применение ЭНТЕРОСГЕЛЯ в терапии пневмонии позволяет ускорить клиническое выздоровление</a:t>
            </a:r>
          </a:p>
        </p:txBody>
      </p:sp>
      <p:sp>
        <p:nvSpPr>
          <p:cNvPr id="179203" name="Заголовок 1"/>
          <p:cNvSpPr txBox="1">
            <a:spLocks/>
          </p:cNvSpPr>
          <p:nvPr/>
        </p:nvSpPr>
        <p:spPr bwMode="auto">
          <a:xfrm>
            <a:off x="395288" y="1700213"/>
            <a:ext cx="8229600" cy="308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2900" b="1">
                <a:solidFill>
                  <a:srgbClr val="0F6FC6"/>
                </a:solidFill>
                <a:latin typeface="Calibri" pitchFamily="34" charset="0"/>
              </a:rPr>
              <a:t/>
            </a:r>
            <a:br>
              <a:rPr lang="ru-RU" sz="2900" b="1">
                <a:solidFill>
                  <a:srgbClr val="0F6FC6"/>
                </a:solidFill>
                <a:latin typeface="Calibri" pitchFamily="34" charset="0"/>
              </a:rPr>
            </a:br>
            <a:r>
              <a:rPr lang="ru-RU" sz="2300" b="1">
                <a:solidFill>
                  <a:schemeClr val="accent1"/>
                </a:solidFill>
                <a:latin typeface="Calibri" pitchFamily="34" charset="0"/>
              </a:rPr>
              <a:t>У 59 больных острой бактериальной пневмонией наряду с общепринятым лечением применен Энтеросгель в дозе 15 мл  3 раза в день. </a:t>
            </a:r>
          </a:p>
          <a:p>
            <a:endParaRPr lang="ru-RU" sz="2300" b="1">
              <a:solidFill>
                <a:schemeClr val="accent1"/>
              </a:solidFill>
              <a:latin typeface="Calibri" pitchFamily="34" charset="0"/>
            </a:endParaRPr>
          </a:p>
          <a:p>
            <a:r>
              <a:rPr lang="ru-RU" sz="2300" b="1">
                <a:solidFill>
                  <a:schemeClr val="accent1"/>
                </a:solidFill>
                <a:latin typeface="Calibri" pitchFamily="34" charset="0"/>
              </a:rPr>
              <a:t>К концу курса у всех больных улучшилось общее состояние, нормализовался исходно повышенный уровень трансаминаз. Индексы интоксикации достоверно нормализовались. </a:t>
            </a:r>
          </a:p>
        </p:txBody>
      </p:sp>
      <p:sp>
        <p:nvSpPr>
          <p:cNvPr id="179204" name="Прямоугольник 13"/>
          <p:cNvSpPr>
            <a:spLocks noChangeArrowheads="1"/>
          </p:cNvSpPr>
          <p:nvPr/>
        </p:nvSpPr>
        <p:spPr bwMode="auto">
          <a:xfrm>
            <a:off x="4510088" y="6364288"/>
            <a:ext cx="4054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1800" b="1"/>
              <a:t>Джугостран В.Я. и соавт., 2015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411413"/>
          </a:xfrm>
          <a:solidFill>
            <a:srgbClr val="0070C0"/>
          </a:solidFill>
        </p:spPr>
        <p:txBody>
          <a:bodyPr anchor="ctr"/>
          <a:lstStyle/>
          <a:p>
            <a:pPr algn="ctr"/>
            <a: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  <a:t>Энтеросорбенты для профилактики хронических заболеваний верхних дыхательных путей</a:t>
            </a:r>
            <a:r>
              <a:rPr lang="ru-RU" sz="360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sz="360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000" b="1" smtClean="0">
                <a:solidFill>
                  <a:schemeClr val="bg1"/>
                </a:solidFill>
                <a:latin typeface="Calibri" pitchFamily="34" charset="0"/>
              </a:rPr>
              <a:t>Дизайн исследования: проспективное открытое простое (</a:t>
            </a:r>
            <a:r>
              <a:rPr lang="en-US" sz="2000" b="1" smtClean="0">
                <a:solidFill>
                  <a:schemeClr val="bg1"/>
                </a:solidFill>
                <a:latin typeface="Calibri" pitchFamily="34" charset="0"/>
              </a:rPr>
              <a:t>n = </a:t>
            </a:r>
            <a:r>
              <a:rPr lang="ru-RU" sz="2000" b="1" smtClean="0">
                <a:solidFill>
                  <a:schemeClr val="bg1"/>
                </a:solidFill>
                <a:latin typeface="Calibri" pitchFamily="34" charset="0"/>
              </a:rPr>
              <a:t>45), подростки 12 ± 1,5 лет </a:t>
            </a:r>
            <a:endParaRPr lang="ru-RU" sz="3600" b="1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3299" name="TextBox 3"/>
          <p:cNvSpPr txBox="1">
            <a:spLocks noChangeArrowheads="1"/>
          </p:cNvSpPr>
          <p:nvPr/>
        </p:nvSpPr>
        <p:spPr bwMode="auto">
          <a:xfrm>
            <a:off x="1547813" y="6429375"/>
            <a:ext cx="6632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1800" b="1"/>
              <a:t>Эсаулова Т.А., Шариков Ю.Н., Джугостран В.Я., 2016 </a:t>
            </a:r>
          </a:p>
        </p:txBody>
      </p:sp>
      <p:sp>
        <p:nvSpPr>
          <p:cNvPr id="183300" name="TextBox 4"/>
          <p:cNvSpPr txBox="1">
            <a:spLocks noChangeArrowheads="1"/>
          </p:cNvSpPr>
          <p:nvPr/>
        </p:nvSpPr>
        <p:spPr bwMode="auto">
          <a:xfrm>
            <a:off x="0" y="4217988"/>
            <a:ext cx="5276850" cy="120015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/>
              <a:t>Динамика пропусков по болезням органов дыхания до и после оздоровления, дни</a:t>
            </a:r>
          </a:p>
        </p:txBody>
      </p:sp>
      <p:pic>
        <p:nvPicPr>
          <p:cNvPr id="18330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3038" y="2309813"/>
            <a:ext cx="3592512" cy="381635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Объект 2"/>
          <p:cNvSpPr>
            <a:spLocks noGrp="1"/>
          </p:cNvSpPr>
          <p:nvPr>
            <p:ph idx="1"/>
          </p:nvPr>
        </p:nvSpPr>
        <p:spPr>
          <a:xfrm>
            <a:off x="0" y="2205038"/>
            <a:ext cx="9144000" cy="4652962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3200" b="1" smtClean="0">
                <a:solidFill>
                  <a:srgbClr val="C00000"/>
                </a:solidFill>
                <a:latin typeface="Constantia" pitchFamily="18" charset="0"/>
              </a:rPr>
              <a:t>114</a:t>
            </a:r>
            <a:r>
              <a:rPr lang="ru-RU" sz="2800" b="1" smtClean="0">
                <a:solidFill>
                  <a:schemeClr val="tx1"/>
                </a:solidFill>
                <a:latin typeface="Constantia" pitchFamily="18" charset="0"/>
              </a:rPr>
              <a:t> больных </a:t>
            </a:r>
            <a:r>
              <a:rPr lang="en-US" sz="2800" b="1" smtClean="0">
                <a:solidFill>
                  <a:schemeClr val="tx1"/>
                </a:solidFill>
                <a:latin typeface="Constantia" pitchFamily="18" charset="0"/>
              </a:rPr>
              <a:t>T</a:t>
            </a:r>
            <a:r>
              <a:rPr lang="ru-RU" sz="2800" b="1" smtClean="0">
                <a:solidFill>
                  <a:schemeClr val="tx1"/>
                </a:solidFill>
                <a:latin typeface="Constantia" pitchFamily="18" charset="0"/>
              </a:rPr>
              <a:t>Б</a:t>
            </a:r>
            <a:r>
              <a:rPr lang="en-US" sz="2800" b="1" smtClean="0">
                <a:solidFill>
                  <a:schemeClr val="tx1"/>
                </a:solidFill>
                <a:latin typeface="Constantia" pitchFamily="18" charset="0"/>
              </a:rPr>
              <a:t>  </a:t>
            </a:r>
            <a:r>
              <a:rPr lang="ru-RU" sz="2800" b="1" smtClean="0">
                <a:latin typeface="Constantia" pitchFamily="18" charset="0"/>
              </a:rPr>
              <a:t>с ЛИПП </a:t>
            </a:r>
            <a:r>
              <a:rPr lang="ru-RU" sz="2800" b="1" smtClean="0">
                <a:solidFill>
                  <a:srgbClr val="C00000"/>
                </a:solidFill>
                <a:latin typeface="Constantia" pitchFamily="18" charset="0"/>
              </a:rPr>
              <a:t>с 3 до 17 лет</a:t>
            </a:r>
            <a:r>
              <a:rPr lang="ru-RU" sz="2800" b="1" smtClean="0">
                <a:latin typeface="Constantia" pitchFamily="18" charset="0"/>
              </a:rPr>
              <a:t>.</a:t>
            </a:r>
          </a:p>
          <a:p>
            <a:pPr eaLnBrk="1" hangingPunct="1"/>
            <a:r>
              <a:rPr lang="ru-RU" sz="3200" b="1" smtClean="0">
                <a:solidFill>
                  <a:srgbClr val="C00000"/>
                </a:solidFill>
                <a:latin typeface="Constantia" pitchFamily="18" charset="0"/>
              </a:rPr>
              <a:t>39</a:t>
            </a:r>
            <a:r>
              <a:rPr lang="ru-RU" sz="3200" b="1" smtClean="0">
                <a:latin typeface="Constantia" pitchFamily="18" charset="0"/>
              </a:rPr>
              <a:t> </a:t>
            </a:r>
            <a:r>
              <a:rPr lang="ru-RU" sz="2800" b="1" smtClean="0">
                <a:latin typeface="Constantia" pitchFamily="18" charset="0"/>
              </a:rPr>
              <a:t>детей (Основная группа), урсосан в дозе 20 мг/кг однократно и Энтеросгель 10-15 г в течение 3 дней, затем возобновляли прием противотуберкулезных препаратов…</a:t>
            </a:r>
          </a:p>
          <a:p>
            <a:pPr eaLnBrk="1" hangingPunct="1"/>
            <a:endParaRPr lang="ru-RU" sz="2800" b="1" smtClean="0">
              <a:latin typeface="Constantia" pitchFamily="18" charset="0"/>
            </a:endParaRPr>
          </a:p>
          <a:p>
            <a:pPr eaLnBrk="1" hangingPunct="1"/>
            <a:r>
              <a:rPr lang="ru-RU" sz="3200" b="1" smtClean="0">
                <a:solidFill>
                  <a:srgbClr val="C00000"/>
                </a:solidFill>
                <a:latin typeface="Constantia" pitchFamily="18" charset="0"/>
              </a:rPr>
              <a:t>38</a:t>
            </a:r>
            <a:r>
              <a:rPr lang="ru-RU" sz="2800" b="1" smtClean="0">
                <a:latin typeface="Constantia" pitchFamily="18" charset="0"/>
              </a:rPr>
              <a:t> детей (Контроль) базисная терапия +  карсил, или хофитол, или эссенциале.</a:t>
            </a:r>
          </a:p>
        </p:txBody>
      </p:sp>
      <p:sp>
        <p:nvSpPr>
          <p:cNvPr id="125954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44000" cy="230822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b="1">
                <a:solidFill>
                  <a:schemeClr val="bg1"/>
                </a:solidFill>
                <a:latin typeface="Century Gothic" pitchFamily="34" charset="0"/>
              </a:rPr>
              <a:t>Энтеральная  детоксикация  при   поражении печени противотуберкулезными препаратами</a:t>
            </a:r>
          </a:p>
          <a:p>
            <a:pPr algn="ctr" eaLnBrk="0" hangingPunct="0">
              <a:defRPr/>
            </a:pPr>
            <a:r>
              <a:rPr lang="ru-RU" sz="2800" b="1">
                <a:solidFill>
                  <a:schemeClr val="bg1"/>
                </a:solidFill>
                <a:latin typeface="Century Gothic" pitchFamily="34" charset="0"/>
              </a:rPr>
              <a:t>Аксенова В.А</a:t>
            </a:r>
            <a:r>
              <a:rPr lang="ru-RU" sz="2400" b="1">
                <a:solidFill>
                  <a:schemeClr val="bg1"/>
                </a:solidFill>
                <a:latin typeface="Century Gothic" pitchFamily="34" charset="0"/>
              </a:rPr>
              <a:t>. </a:t>
            </a:r>
            <a:r>
              <a:rPr lang="ru-RU" sz="2800" b="1">
                <a:solidFill>
                  <a:schemeClr val="bg1"/>
                </a:solidFill>
                <a:latin typeface="Century Gothic" pitchFamily="34" charset="0"/>
              </a:rPr>
              <a:t>Резис А</a:t>
            </a:r>
            <a:r>
              <a:rPr lang="ru-RU" sz="2400" b="1">
                <a:solidFill>
                  <a:schemeClr val="bg1"/>
                </a:solidFill>
                <a:latin typeface="Century Gothic" pitchFamily="34" charset="0"/>
              </a:rPr>
              <a:t>.Р</a:t>
            </a:r>
            <a:r>
              <a:rPr lang="ru-RU" sz="2000" b="1">
                <a:solidFill>
                  <a:schemeClr val="bg1"/>
                </a:solidFill>
                <a:latin typeface="Century Gothic" pitchFamily="34" charset="0"/>
              </a:rPr>
              <a:t>. и соавт. 2013г</a:t>
            </a:r>
            <a:r>
              <a:rPr lang="ru-RU" b="1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ru-RU" b="1">
                <a:solidFill>
                  <a:schemeClr val="bg1"/>
                </a:solidFill>
                <a:latin typeface="Century Gothic" pitchFamily="34" charset="0"/>
              </a:rPr>
            </a:br>
            <a:endParaRPr lang="ru-RU" sz="2000" b="1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727" name="Object 31"/>
          <p:cNvGraphicFramePr>
            <a:graphicFrameLocks/>
          </p:cNvGraphicFramePr>
          <p:nvPr/>
        </p:nvGraphicFramePr>
        <p:xfrm>
          <a:off x="374650" y="2844800"/>
          <a:ext cx="5946775" cy="370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52" name="Диаграмма" r:id="rId3" imgW="5829233" imgH="3409977" progId="Excel.Sheet.8">
                  <p:embed/>
                </p:oleObj>
              </mc:Choice>
              <mc:Fallback>
                <p:oleObj name="Диаграмма" r:id="rId3" imgW="5829233" imgH="3409977" progId="Excel.Sheet.8">
                  <p:embed/>
                  <p:pic>
                    <p:nvPicPr>
                      <p:cNvPr id="0" name="Picture 3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650" y="2844800"/>
                        <a:ext cx="5946775" cy="3702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28" name="TextBox 8"/>
          <p:cNvSpPr txBox="1">
            <a:spLocks noChangeArrowheads="1"/>
          </p:cNvSpPr>
          <p:nvPr/>
        </p:nvSpPr>
        <p:spPr bwMode="auto">
          <a:xfrm>
            <a:off x="412750" y="2200275"/>
            <a:ext cx="18732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2400">
                <a:latin typeface="Calibri" pitchFamily="34" charset="0"/>
              </a:rPr>
              <a:t>АЛТ</a:t>
            </a:r>
          </a:p>
        </p:txBody>
      </p:sp>
      <p:pic>
        <p:nvPicPr>
          <p:cNvPr id="157729" name="Picture 2" descr="http://img1.1tv.ru/imgsize640x360/PR2013111815575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2060575"/>
            <a:ext cx="311943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вал 1"/>
          <p:cNvSpPr/>
          <p:nvPr/>
        </p:nvSpPr>
        <p:spPr>
          <a:xfrm>
            <a:off x="2916238" y="4941888"/>
            <a:ext cx="1517650" cy="1223962"/>
          </a:xfrm>
          <a:prstGeom prst="ellips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kern="0"/>
          </a:p>
        </p:txBody>
      </p:sp>
      <p:sp>
        <p:nvSpPr>
          <p:cNvPr id="147462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086850" cy="18161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altLang="ru-RU" sz="2800" b="1">
                <a:solidFill>
                  <a:schemeClr val="bg1"/>
                </a:solidFill>
              </a:rPr>
              <a:t>Энтеральная детоксикация при  лекарственном гепатите у детей с туберкулезом легких (</a:t>
            </a:r>
            <a:r>
              <a:rPr lang="en-US" altLang="ru-RU" sz="2800" b="1">
                <a:solidFill>
                  <a:schemeClr val="bg1"/>
                </a:solidFill>
              </a:rPr>
              <a:t>TB)</a:t>
            </a:r>
            <a:r>
              <a:rPr lang="ru-RU" altLang="ru-RU" sz="2800" b="1">
                <a:solidFill>
                  <a:schemeClr val="bg1"/>
                </a:solidFill>
              </a:rPr>
              <a:t>,</a:t>
            </a:r>
            <a:r>
              <a:rPr lang="ru-RU" altLang="ru-RU" sz="2800" b="1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ru-RU" altLang="ru-RU" sz="2800" b="1">
                <a:solidFill>
                  <a:schemeClr val="bg1"/>
                </a:solidFill>
              </a:rPr>
              <a:t>Аксенова В.А. и соавт. (2013)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3350"/>
          </a:xfrm>
          <a:solidFill>
            <a:srgbClr val="0070C0"/>
          </a:solidFill>
        </p:spPr>
        <p:txBody>
          <a:bodyPr anchor="ctr"/>
          <a:lstStyle/>
          <a:p>
            <a:pPr algn="ctr"/>
            <a: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  <a:t>Энтеральная детоксикация </a:t>
            </a:r>
            <a:b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  <a:t>при туберкулезе легких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79512" y="1340768"/>
          <a:ext cx="878497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813" y="4868863"/>
            <a:ext cx="8813800" cy="187801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b="1">
                <a:solidFill>
                  <a:srgbClr val="000000"/>
                </a:solidFill>
                <a:cs typeface="Arial" charset="0"/>
              </a:rPr>
              <a:t>Выводы: Применение ЭНТЕРОСГЕЛЯ в терапии ТБЛ:</a:t>
            </a:r>
          </a:p>
          <a:p>
            <a:pPr eaLnBrk="0" hangingPunct="0">
              <a:defRPr/>
            </a:pPr>
            <a:r>
              <a:rPr lang="ru-RU" sz="1800" b="1">
                <a:solidFill>
                  <a:srgbClr val="000000"/>
                </a:solidFill>
                <a:cs typeface="Arial" charset="0"/>
              </a:rPr>
              <a:t>- снижает интоксикацию, устраняет клинические симптомы и нормализует лабораторные показатели.</a:t>
            </a:r>
          </a:p>
          <a:p>
            <a:pPr eaLnBrk="0" hangingPunct="0">
              <a:buFontTx/>
              <a:buChar char="-"/>
              <a:defRPr/>
            </a:pPr>
            <a:r>
              <a:rPr lang="ru-RU" sz="1800" b="1">
                <a:solidFill>
                  <a:srgbClr val="000000"/>
                </a:solidFill>
                <a:cs typeface="Arial" charset="0"/>
              </a:rPr>
              <a:t>при химиотерапии обеспечивает дезинтоксикационный эффект, защищает функцию печени</a:t>
            </a:r>
            <a:r>
              <a:rPr lang="ru-RU" sz="1800">
                <a:solidFill>
                  <a:srgbClr val="000000"/>
                </a:solidFill>
                <a:cs typeface="Arial" charset="0"/>
              </a:rPr>
              <a:t>, </a:t>
            </a:r>
            <a:r>
              <a:rPr lang="ru-RU" sz="2000" b="1">
                <a:solidFill>
                  <a:srgbClr val="C00000"/>
                </a:solidFill>
                <a:cs typeface="Arial" charset="0"/>
              </a:rPr>
              <a:t>предотвращает вынужденные перерывы химиотерапии</a:t>
            </a:r>
          </a:p>
          <a:p>
            <a:pPr eaLnBrk="0" hangingPunct="0">
              <a:buFontTx/>
              <a:buChar char="-"/>
              <a:defRPr/>
            </a:pPr>
            <a:r>
              <a:rPr lang="ru-RU" sz="1800" b="1">
                <a:solidFill>
                  <a:srgbClr val="000000"/>
                </a:solidFill>
                <a:cs typeface="Arial" charset="0"/>
              </a:rPr>
              <a:t>                                                                         </a:t>
            </a:r>
            <a:r>
              <a:rPr lang="ru-RU" sz="180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sz="2400" b="1">
                <a:solidFill>
                  <a:srgbClr val="000000"/>
                </a:solidFill>
                <a:cs typeface="Arial" charset="0"/>
              </a:rPr>
              <a:t>(Джугостран В.Я. и соавт., 2015).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0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3350"/>
          </a:xfrm>
          <a:solidFill>
            <a:srgbClr val="0070C0"/>
          </a:solidFill>
        </p:spPr>
        <p:txBody>
          <a:bodyPr anchor="ctr"/>
          <a:lstStyle/>
          <a:p>
            <a:pPr algn="ctr"/>
            <a:r>
              <a:rPr lang="ru-RU" sz="3200" b="1" smtClean="0">
                <a:solidFill>
                  <a:schemeClr val="bg1"/>
                </a:solidFill>
                <a:latin typeface="Calibri" pitchFamily="34" charset="0"/>
              </a:rPr>
              <a:t>Энтеральная детоксикация </a:t>
            </a:r>
            <a:br>
              <a:rPr lang="ru-RU" sz="3200" b="1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3200" b="1" smtClean="0">
                <a:solidFill>
                  <a:schemeClr val="bg1"/>
                </a:solidFill>
                <a:latin typeface="Calibri" pitchFamily="34" charset="0"/>
              </a:rPr>
              <a:t>при туберкулезе легких, динамика АЛТ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0175" y="5589588"/>
            <a:ext cx="8812213" cy="1016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000" b="1">
                <a:solidFill>
                  <a:srgbClr val="000000"/>
                </a:solidFill>
                <a:cs typeface="Arial" charset="0"/>
              </a:rPr>
              <a:t>Применение ЭНТЕРОСГЕЛЯ в терапии ТБЛ обеспечивает достоверный дезинтоксикационный эффект и, защищает неинвазивным способом функцию печени                                                       (Джугостран В.Я. и соавт., 2015). </a:t>
            </a:r>
          </a:p>
        </p:txBody>
      </p:sp>
      <p:graphicFrame>
        <p:nvGraphicFramePr>
          <p:cNvPr id="156706" name="Object 34"/>
          <p:cNvGraphicFramePr>
            <a:graphicFrameLocks noChangeAspect="1"/>
          </p:cNvGraphicFramePr>
          <p:nvPr/>
        </p:nvGraphicFramePr>
        <p:xfrm>
          <a:off x="1511300" y="1390650"/>
          <a:ext cx="6096000" cy="408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31" name="Диаграмма" r:id="rId4" imgW="6095927" imgH="4086352" progId="Excel.Sheet.8">
                  <p:embed followColorScheme="full"/>
                </p:oleObj>
              </mc:Choice>
              <mc:Fallback>
                <p:oleObj name="Диаграмма" r:id="rId4" imgW="6095927" imgH="4086352" progId="Excel.Sheet.8">
                  <p:embed followColorScheme="full"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1390650"/>
                        <a:ext cx="6096000" cy="408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36865"/>
          <p:cNvSpPr>
            <a:spLocks noGrp="1"/>
          </p:cNvSpPr>
          <p:nvPr>
            <p:ph type="title"/>
          </p:nvPr>
        </p:nvSpPr>
        <p:spPr>
          <a:xfrm>
            <a:off x="0" y="6781800"/>
            <a:ext cx="8229600" cy="76200"/>
          </a:xfrm>
          <a:ln>
            <a:solidFill>
              <a:srgbClr val="C00000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400" b="1" u="sng" dirty="0">
                <a:solidFill>
                  <a:srgbClr val="DBF5F9"/>
                </a:solidFill>
              </a:rPr>
              <a:t>Инфекционные.</a:t>
            </a:r>
            <a:r>
              <a:rPr lang="en-US" altLang="en-US" sz="400" b="1" dirty="0">
                <a:solidFill>
                  <a:srgbClr val="DBF5F9"/>
                </a:solidFill>
              </a:rPr>
              <a:t> Влияние Энтеросгеля на уровень провоспалительных цитокинов в лечении ОКИ</a:t>
            </a:r>
          </a:p>
        </p:txBody>
      </p:sp>
      <p:sp>
        <p:nvSpPr>
          <p:cNvPr id="193538" name="Прямоугольник 36866"/>
          <p:cNvSpPr>
            <a:spLocks/>
          </p:cNvSpPr>
          <p:nvPr/>
        </p:nvSpPr>
        <p:spPr bwMode="auto">
          <a:xfrm>
            <a:off x="6454775" y="6389688"/>
            <a:ext cx="24384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000" i="1">
                <a:solidFill>
                  <a:srgbClr val="0F6FC6"/>
                </a:solidFill>
                <a:latin typeface="Calibri" pitchFamily="34" charset="0"/>
              </a:rPr>
              <a:t>Гебеш В.В., Сухов Ю.А., Голуб А.П. </a:t>
            </a:r>
          </a:p>
        </p:txBody>
      </p:sp>
      <p:sp>
        <p:nvSpPr>
          <p:cNvPr id="110595" name="Прямоугольник 36867"/>
          <p:cNvSpPr>
            <a:spLocks/>
          </p:cNvSpPr>
          <p:nvPr/>
        </p:nvSpPr>
        <p:spPr bwMode="auto">
          <a:xfrm>
            <a:off x="0" y="0"/>
            <a:ext cx="9144000" cy="169227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altLang="en-US" b="1">
                <a:solidFill>
                  <a:schemeClr val="bg1"/>
                </a:solidFill>
                <a:latin typeface="Arial" charset="0"/>
              </a:rPr>
              <a:t>ЭНТЕРАЛЬНАЯ  ДЕТОКСИКАЦИЯ  и</a:t>
            </a:r>
            <a:r>
              <a:rPr lang="en-US" altLang="en-US" b="1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600" b="1">
                <a:solidFill>
                  <a:schemeClr val="bg1"/>
                </a:solidFill>
                <a:latin typeface="Arial" charset="0"/>
              </a:rPr>
              <a:t>уровень </a:t>
            </a:r>
            <a:r>
              <a:rPr lang="ru-RU" altLang="en-US" sz="3600" b="1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600" b="1">
                <a:solidFill>
                  <a:schemeClr val="bg1"/>
                </a:solidFill>
                <a:latin typeface="Arial" charset="0"/>
              </a:rPr>
              <a:t>провоспалительных цитокинов </a:t>
            </a:r>
            <a:endParaRPr lang="en-US" altLang="en-US" b="1">
              <a:solidFill>
                <a:schemeClr val="bg1"/>
              </a:solidFill>
              <a:latin typeface="Arial" charset="0"/>
            </a:endParaRPr>
          </a:p>
        </p:txBody>
      </p:sp>
      <p:grpSp>
        <p:nvGrpSpPr>
          <p:cNvPr id="193540" name="Группа 36868"/>
          <p:cNvGrpSpPr>
            <a:grpSpLocks/>
          </p:cNvGrpSpPr>
          <p:nvPr/>
        </p:nvGrpSpPr>
        <p:grpSpPr bwMode="auto">
          <a:xfrm>
            <a:off x="334963" y="1989138"/>
            <a:ext cx="8531225" cy="3460750"/>
            <a:chOff x="204" y="839"/>
            <a:chExt cx="5374" cy="2180"/>
          </a:xfrm>
        </p:grpSpPr>
        <p:grpSp>
          <p:nvGrpSpPr>
            <p:cNvPr id="193542" name="Группа 36870"/>
            <p:cNvGrpSpPr>
              <a:grpSpLocks/>
            </p:cNvGrpSpPr>
            <p:nvPr/>
          </p:nvGrpSpPr>
          <p:grpSpPr bwMode="auto">
            <a:xfrm>
              <a:off x="313" y="839"/>
              <a:ext cx="5265" cy="2180"/>
              <a:chOff x="313" y="861"/>
              <a:chExt cx="5265" cy="2180"/>
            </a:xfrm>
          </p:grpSpPr>
          <p:grpSp>
            <p:nvGrpSpPr>
              <p:cNvPr id="193546" name="Группа 36874"/>
              <p:cNvGrpSpPr>
                <a:grpSpLocks/>
              </p:cNvGrpSpPr>
              <p:nvPr/>
            </p:nvGrpSpPr>
            <p:grpSpPr bwMode="auto">
              <a:xfrm>
                <a:off x="1292" y="2886"/>
                <a:ext cx="3179" cy="155"/>
                <a:chOff x="1147" y="2568"/>
                <a:chExt cx="3179" cy="155"/>
              </a:xfrm>
            </p:grpSpPr>
            <p:grpSp>
              <p:nvGrpSpPr>
                <p:cNvPr id="193578" name="Группа 36906"/>
                <p:cNvGrpSpPr>
                  <a:grpSpLocks/>
                </p:cNvGrpSpPr>
                <p:nvPr/>
              </p:nvGrpSpPr>
              <p:grpSpPr bwMode="auto">
                <a:xfrm>
                  <a:off x="1147" y="2568"/>
                  <a:ext cx="1506" cy="155"/>
                  <a:chOff x="1147" y="2568"/>
                  <a:chExt cx="1506" cy="155"/>
                </a:xfrm>
              </p:grpSpPr>
              <p:sp>
                <p:nvSpPr>
                  <p:cNvPr id="193582" name="Прямоугольник 36910"/>
                  <p:cNvSpPr>
                    <a:spLocks/>
                  </p:cNvSpPr>
                  <p:nvPr/>
                </p:nvSpPr>
                <p:spPr bwMode="auto">
                  <a:xfrm>
                    <a:off x="1147" y="2587"/>
                    <a:ext cx="91" cy="90"/>
                  </a:xfrm>
                  <a:prstGeom prst="rect">
                    <a:avLst/>
                  </a:prstGeom>
                  <a:solidFill>
                    <a:srgbClr val="0F6FC6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en-US" altLang="en-US" sz="1800">
                      <a:latin typeface="Constantia" pitchFamily="18" charset="0"/>
                    </a:endParaRPr>
                  </a:p>
                </p:txBody>
              </p:sp>
              <p:sp>
                <p:nvSpPr>
                  <p:cNvPr id="193583" name="Прямоугольник 36911"/>
                  <p:cNvSpPr>
                    <a:spLocks/>
                  </p:cNvSpPr>
                  <p:nvPr/>
                </p:nvSpPr>
                <p:spPr bwMode="auto">
                  <a:xfrm>
                    <a:off x="1275" y="2568"/>
                    <a:ext cx="1378" cy="15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>
                    <a:spAutoFit/>
                  </a:bodyPr>
                  <a:lstStyle/>
                  <a:p>
                    <a:pPr eaLnBrk="0" hangingPunct="0">
                      <a:spcBef>
                        <a:spcPct val="50000"/>
                      </a:spcBef>
                    </a:pPr>
                    <a:r>
                      <a:rPr lang="en-US" altLang="en-US" sz="1400"/>
                      <a:t> </a:t>
                    </a:r>
                    <a:r>
                      <a:rPr lang="en-US" altLang="en-US" sz="1600" b="1"/>
                      <a:t>ЭНТЕРОСГЕЛЬ</a:t>
                    </a:r>
                    <a:endParaRPr lang="en-US" altLang="en-US" sz="1400" b="1"/>
                  </a:p>
                </p:txBody>
              </p:sp>
            </p:grpSp>
            <p:grpSp>
              <p:nvGrpSpPr>
                <p:cNvPr id="193579" name="Группа 36907"/>
                <p:cNvGrpSpPr>
                  <a:grpSpLocks/>
                </p:cNvGrpSpPr>
                <p:nvPr/>
              </p:nvGrpSpPr>
              <p:grpSpPr bwMode="auto">
                <a:xfrm>
                  <a:off x="2693" y="2568"/>
                  <a:ext cx="1633" cy="155"/>
                  <a:chOff x="3152" y="2568"/>
                  <a:chExt cx="1633" cy="155"/>
                </a:xfrm>
              </p:grpSpPr>
              <p:sp>
                <p:nvSpPr>
                  <p:cNvPr id="193580" name="Прямоугольник 36908"/>
                  <p:cNvSpPr>
                    <a:spLocks/>
                  </p:cNvSpPr>
                  <p:nvPr/>
                </p:nvSpPr>
                <p:spPr bwMode="auto">
                  <a:xfrm>
                    <a:off x="3152" y="2588"/>
                    <a:ext cx="91" cy="91"/>
                  </a:xfrm>
                  <a:prstGeom prst="rect">
                    <a:avLst/>
                  </a:prstGeom>
                  <a:solidFill>
                    <a:srgbClr val="E4876A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en-US" altLang="en-US" sz="1800">
                      <a:latin typeface="Constantia" pitchFamily="18" charset="0"/>
                    </a:endParaRPr>
                  </a:p>
                </p:txBody>
              </p:sp>
              <p:sp>
                <p:nvSpPr>
                  <p:cNvPr id="193581" name="Прямоугольник 36909"/>
                  <p:cNvSpPr>
                    <a:spLocks/>
                  </p:cNvSpPr>
                  <p:nvPr/>
                </p:nvSpPr>
                <p:spPr bwMode="auto">
                  <a:xfrm>
                    <a:off x="3281" y="2568"/>
                    <a:ext cx="1504" cy="15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>
                    <a:spAutoFit/>
                  </a:bodyPr>
                  <a:lstStyle/>
                  <a:p>
                    <a:pPr eaLnBrk="0" hangingPunct="0">
                      <a:spcBef>
                        <a:spcPct val="50000"/>
                      </a:spcBef>
                    </a:pPr>
                    <a:r>
                      <a:rPr lang="en-US" altLang="en-US" sz="1400"/>
                      <a:t> </a:t>
                    </a:r>
                    <a:r>
                      <a:rPr lang="ru-RU" altLang="en-US" sz="1600" b="1"/>
                      <a:t>Контроль</a:t>
                    </a:r>
                    <a:endParaRPr lang="en-US" altLang="en-US" sz="1400" b="1"/>
                  </a:p>
                </p:txBody>
              </p:sp>
            </p:grpSp>
          </p:grpSp>
          <p:grpSp>
            <p:nvGrpSpPr>
              <p:cNvPr id="193547" name="Группа 36875"/>
              <p:cNvGrpSpPr>
                <a:grpSpLocks/>
              </p:cNvGrpSpPr>
              <p:nvPr/>
            </p:nvGrpSpPr>
            <p:grpSpPr bwMode="auto">
              <a:xfrm>
                <a:off x="313" y="861"/>
                <a:ext cx="5265" cy="1968"/>
                <a:chOff x="313" y="861"/>
                <a:chExt cx="5265" cy="1968"/>
              </a:xfrm>
            </p:grpSpPr>
            <p:grpSp>
              <p:nvGrpSpPr>
                <p:cNvPr id="193548" name="Группа 36876"/>
                <p:cNvGrpSpPr>
                  <a:grpSpLocks/>
                </p:cNvGrpSpPr>
                <p:nvPr/>
              </p:nvGrpSpPr>
              <p:grpSpPr bwMode="auto">
                <a:xfrm>
                  <a:off x="3919" y="861"/>
                  <a:ext cx="1659" cy="1968"/>
                  <a:chOff x="3919" y="690"/>
                  <a:chExt cx="1659" cy="1968"/>
                </a:xfrm>
              </p:grpSpPr>
              <p:pic>
                <p:nvPicPr>
                  <p:cNvPr id="193569" name="Рисунок 36897"/>
                  <p:cNvPicPr>
                    <a:picLocks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3919" y="913"/>
                    <a:ext cx="1659" cy="14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93570" name="Прямоугольник 36898"/>
                  <p:cNvSpPr>
                    <a:spLocks/>
                  </p:cNvSpPr>
                  <p:nvPr/>
                </p:nvSpPr>
                <p:spPr bwMode="auto">
                  <a:xfrm>
                    <a:off x="4014" y="690"/>
                    <a:ext cx="537" cy="19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>
                    <a:spAutoFit/>
                  </a:bodyPr>
                  <a:lstStyle/>
                  <a:p>
                    <a:pPr eaLnBrk="0" hangingPunct="0">
                      <a:spcBef>
                        <a:spcPct val="50000"/>
                      </a:spcBef>
                    </a:pPr>
                    <a:r>
                      <a:rPr lang="en-US" altLang="en-US" sz="1800" b="1"/>
                      <a:t>TNF-</a:t>
                    </a:r>
                    <a:r>
                      <a:rPr lang="el-GR" altLang="en-US" sz="2000" b="1"/>
                      <a:t>α</a:t>
                    </a:r>
                    <a:endParaRPr lang="en-US" altLang="en-US" sz="2000" b="1"/>
                  </a:p>
                </p:txBody>
              </p:sp>
              <p:grpSp>
                <p:nvGrpSpPr>
                  <p:cNvPr id="193571" name="Группа 36899"/>
                  <p:cNvGrpSpPr>
                    <a:grpSpLocks/>
                  </p:cNvGrpSpPr>
                  <p:nvPr/>
                </p:nvGrpSpPr>
                <p:grpSpPr bwMode="auto">
                  <a:xfrm>
                    <a:off x="4059" y="2387"/>
                    <a:ext cx="1315" cy="271"/>
                    <a:chOff x="431" y="2387"/>
                    <a:chExt cx="1315" cy="271"/>
                  </a:xfrm>
                </p:grpSpPr>
                <p:sp>
                  <p:nvSpPr>
                    <p:cNvPr id="193576" name="Прямоугольник 36904"/>
                    <p:cNvSpPr>
                      <a:spLocks/>
                    </p:cNvSpPr>
                    <p:nvPr/>
                  </p:nvSpPr>
                  <p:spPr bwMode="auto">
                    <a:xfrm>
                      <a:off x="431" y="2387"/>
                      <a:ext cx="635" cy="136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0" tIns="0" rIns="0" bIns="0">
                      <a:spAutoFit/>
                    </a:bodyPr>
                    <a:lstStyle/>
                    <a:p>
                      <a:pPr eaLnBrk="0" hangingPunct="0">
                        <a:spcBef>
                          <a:spcPct val="50000"/>
                        </a:spcBef>
                      </a:pPr>
                      <a:r>
                        <a:rPr lang="en-US" altLang="en-US" sz="1400">
                          <a:solidFill>
                            <a:srgbClr val="009DD9"/>
                          </a:solidFill>
                        </a:rPr>
                        <a:t>До лечения</a:t>
                      </a:r>
                    </a:p>
                  </p:txBody>
                </p:sp>
                <p:sp>
                  <p:nvSpPr>
                    <p:cNvPr id="193577" name="Прямоугольник 36905"/>
                    <p:cNvSpPr>
                      <a:spLocks/>
                    </p:cNvSpPr>
                    <p:nvPr/>
                  </p:nvSpPr>
                  <p:spPr bwMode="auto">
                    <a:xfrm>
                      <a:off x="1247" y="2387"/>
                      <a:ext cx="499" cy="27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0" tIns="0" rIns="0" bIns="0"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altLang="en-US" sz="1400">
                          <a:solidFill>
                            <a:srgbClr val="009DD9"/>
                          </a:solidFill>
                        </a:rPr>
                        <a:t>После лечения</a:t>
                      </a:r>
                    </a:p>
                  </p:txBody>
                </p:sp>
              </p:grpSp>
              <p:sp>
                <p:nvSpPr>
                  <p:cNvPr id="193572" name="Прямоугольник 36900"/>
                  <p:cNvSpPr>
                    <a:spLocks/>
                  </p:cNvSpPr>
                  <p:nvPr/>
                </p:nvSpPr>
                <p:spPr bwMode="auto">
                  <a:xfrm>
                    <a:off x="3978" y="981"/>
                    <a:ext cx="295" cy="1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200" b="1">
                        <a:solidFill>
                          <a:srgbClr val="0F6FC6"/>
                        </a:solidFill>
                        <a:latin typeface="Arial" charset="0"/>
                      </a:rPr>
                      <a:t>107,64</a:t>
                    </a:r>
                  </a:p>
                </p:txBody>
              </p:sp>
              <p:sp>
                <p:nvSpPr>
                  <p:cNvPr id="193573" name="Прямоугольник 36901"/>
                  <p:cNvSpPr>
                    <a:spLocks/>
                  </p:cNvSpPr>
                  <p:nvPr/>
                </p:nvSpPr>
                <p:spPr bwMode="auto">
                  <a:xfrm>
                    <a:off x="4452" y="966"/>
                    <a:ext cx="290" cy="1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200" b="1">
                        <a:solidFill>
                          <a:srgbClr val="0F6FC6"/>
                        </a:solidFill>
                        <a:latin typeface="Arial" charset="0"/>
                      </a:rPr>
                      <a:t>110,08</a:t>
                    </a:r>
                  </a:p>
                </p:txBody>
              </p:sp>
              <p:sp>
                <p:nvSpPr>
                  <p:cNvPr id="193574" name="Прямоугольник 36902"/>
                  <p:cNvSpPr>
                    <a:spLocks/>
                  </p:cNvSpPr>
                  <p:nvPr/>
                </p:nvSpPr>
                <p:spPr bwMode="auto">
                  <a:xfrm>
                    <a:off x="4830" y="1480"/>
                    <a:ext cx="241" cy="1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200" b="1">
                        <a:solidFill>
                          <a:srgbClr val="0F6FC6"/>
                        </a:solidFill>
                        <a:latin typeface="Arial" charset="0"/>
                      </a:rPr>
                      <a:t>62,12</a:t>
                    </a:r>
                  </a:p>
                </p:txBody>
              </p:sp>
              <p:sp>
                <p:nvSpPr>
                  <p:cNvPr id="193575" name="Прямоугольник 36903"/>
                  <p:cNvSpPr>
                    <a:spLocks/>
                  </p:cNvSpPr>
                  <p:nvPr/>
                </p:nvSpPr>
                <p:spPr bwMode="auto">
                  <a:xfrm>
                    <a:off x="5103" y="1162"/>
                    <a:ext cx="241" cy="1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200" b="1">
                        <a:solidFill>
                          <a:srgbClr val="0F6FC6"/>
                        </a:solidFill>
                        <a:latin typeface="Arial" charset="0"/>
                      </a:rPr>
                      <a:t>92,16</a:t>
                    </a:r>
                  </a:p>
                </p:txBody>
              </p:sp>
            </p:grpSp>
            <p:grpSp>
              <p:nvGrpSpPr>
                <p:cNvPr id="193549" name="Группа 36877"/>
                <p:cNvGrpSpPr>
                  <a:grpSpLocks/>
                </p:cNvGrpSpPr>
                <p:nvPr/>
              </p:nvGrpSpPr>
              <p:grpSpPr bwMode="auto">
                <a:xfrm>
                  <a:off x="313" y="963"/>
                  <a:ext cx="1595" cy="1866"/>
                  <a:chOff x="313" y="963"/>
                  <a:chExt cx="1595" cy="1866"/>
                </a:xfrm>
              </p:grpSpPr>
              <p:sp>
                <p:nvSpPr>
                  <p:cNvPr id="193560" name="Прямоугольник 36888"/>
                  <p:cNvSpPr>
                    <a:spLocks/>
                  </p:cNvSpPr>
                  <p:nvPr/>
                </p:nvSpPr>
                <p:spPr bwMode="auto">
                  <a:xfrm>
                    <a:off x="1066" y="963"/>
                    <a:ext cx="362" cy="13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>
                    <a:spAutoFit/>
                  </a:bodyPr>
                  <a:lstStyle/>
                  <a:p>
                    <a:pPr eaLnBrk="0" hangingPunct="0">
                      <a:spcBef>
                        <a:spcPct val="50000"/>
                      </a:spcBef>
                    </a:pPr>
                    <a:r>
                      <a:rPr lang="en-US" altLang="en-US" sz="1400" b="1"/>
                      <a:t>IL-1</a:t>
                    </a:r>
                    <a:r>
                      <a:rPr lang="en-US" altLang="en-US" sz="1400" b="1">
                        <a:cs typeface="Tahoma" pitchFamily="34" charset="0"/>
                      </a:rPr>
                      <a:t>β</a:t>
                    </a:r>
                  </a:p>
                </p:txBody>
              </p:sp>
              <p:pic>
                <p:nvPicPr>
                  <p:cNvPr id="193561" name="Рисунок 36889"/>
                  <p:cNvPicPr>
                    <a:picLocks noChangeAspect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281" y="1160"/>
                    <a:ext cx="1659" cy="14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193562" name="Группа 36890"/>
                  <p:cNvGrpSpPr>
                    <a:grpSpLocks/>
                  </p:cNvGrpSpPr>
                  <p:nvPr/>
                </p:nvGrpSpPr>
                <p:grpSpPr bwMode="auto">
                  <a:xfrm>
                    <a:off x="431" y="2558"/>
                    <a:ext cx="1315" cy="271"/>
                    <a:chOff x="431" y="2387"/>
                    <a:chExt cx="1315" cy="271"/>
                  </a:xfrm>
                </p:grpSpPr>
                <p:sp>
                  <p:nvSpPr>
                    <p:cNvPr id="193567" name="Прямоугольник 36895"/>
                    <p:cNvSpPr>
                      <a:spLocks/>
                    </p:cNvSpPr>
                    <p:nvPr/>
                  </p:nvSpPr>
                  <p:spPr bwMode="auto">
                    <a:xfrm>
                      <a:off x="431" y="2387"/>
                      <a:ext cx="635" cy="136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0" tIns="0" rIns="0" bIns="0">
                      <a:spAutoFit/>
                    </a:bodyPr>
                    <a:lstStyle/>
                    <a:p>
                      <a:pPr eaLnBrk="0" hangingPunct="0">
                        <a:spcBef>
                          <a:spcPct val="50000"/>
                        </a:spcBef>
                      </a:pPr>
                      <a:r>
                        <a:rPr lang="en-US" altLang="en-US" sz="1400">
                          <a:solidFill>
                            <a:srgbClr val="009DD9"/>
                          </a:solidFill>
                        </a:rPr>
                        <a:t>До лечения</a:t>
                      </a:r>
                    </a:p>
                  </p:txBody>
                </p:sp>
                <p:sp>
                  <p:nvSpPr>
                    <p:cNvPr id="193568" name="Прямоугольник 36896"/>
                    <p:cNvSpPr>
                      <a:spLocks/>
                    </p:cNvSpPr>
                    <p:nvPr/>
                  </p:nvSpPr>
                  <p:spPr bwMode="auto">
                    <a:xfrm>
                      <a:off x="1247" y="2387"/>
                      <a:ext cx="499" cy="27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0" tIns="0" rIns="0" bIns="0"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altLang="en-US" sz="1400">
                          <a:solidFill>
                            <a:srgbClr val="009DD9"/>
                          </a:solidFill>
                        </a:rPr>
                        <a:t>После лечения</a:t>
                      </a:r>
                    </a:p>
                  </p:txBody>
                </p:sp>
              </p:grpSp>
              <p:sp>
                <p:nvSpPr>
                  <p:cNvPr id="193563" name="Прямоугольник 36891"/>
                  <p:cNvSpPr>
                    <a:spLocks/>
                  </p:cNvSpPr>
                  <p:nvPr/>
                </p:nvSpPr>
                <p:spPr bwMode="auto">
                  <a:xfrm>
                    <a:off x="503" y="1152"/>
                    <a:ext cx="241" cy="1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200" b="1">
                        <a:solidFill>
                          <a:srgbClr val="0F6FC6"/>
                        </a:solidFill>
                        <a:latin typeface="Arial" charset="0"/>
                      </a:rPr>
                      <a:t>79,12</a:t>
                    </a:r>
                  </a:p>
                </p:txBody>
              </p:sp>
              <p:sp>
                <p:nvSpPr>
                  <p:cNvPr id="193564" name="Прямоугольник 36892"/>
                  <p:cNvSpPr>
                    <a:spLocks/>
                  </p:cNvSpPr>
                  <p:nvPr/>
                </p:nvSpPr>
                <p:spPr bwMode="auto">
                  <a:xfrm>
                    <a:off x="866" y="1236"/>
                    <a:ext cx="241" cy="1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200" b="1">
                        <a:solidFill>
                          <a:srgbClr val="0F6FC6"/>
                        </a:solidFill>
                        <a:latin typeface="Arial" charset="0"/>
                      </a:rPr>
                      <a:t>78,33</a:t>
                    </a:r>
                  </a:p>
                </p:txBody>
              </p:sp>
              <p:sp>
                <p:nvSpPr>
                  <p:cNvPr id="193565" name="Прямоугольник 36893"/>
                  <p:cNvSpPr>
                    <a:spLocks/>
                  </p:cNvSpPr>
                  <p:nvPr/>
                </p:nvSpPr>
                <p:spPr bwMode="auto">
                  <a:xfrm>
                    <a:off x="1194" y="1472"/>
                    <a:ext cx="241" cy="1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200" b="1">
                        <a:solidFill>
                          <a:srgbClr val="0F6FC6"/>
                        </a:solidFill>
                        <a:latin typeface="Arial" charset="0"/>
                      </a:rPr>
                      <a:t>59,21</a:t>
                    </a:r>
                  </a:p>
                </p:txBody>
              </p:sp>
              <p:sp>
                <p:nvSpPr>
                  <p:cNvPr id="193566" name="Прямоугольник 36894"/>
                  <p:cNvSpPr>
                    <a:spLocks/>
                  </p:cNvSpPr>
                  <p:nvPr/>
                </p:nvSpPr>
                <p:spPr bwMode="auto">
                  <a:xfrm>
                    <a:off x="1625" y="1315"/>
                    <a:ext cx="241" cy="1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200" b="1">
                        <a:solidFill>
                          <a:srgbClr val="0F6FC6"/>
                        </a:solidFill>
                        <a:latin typeface="Arial" charset="0"/>
                      </a:rPr>
                      <a:t>68,72</a:t>
                    </a:r>
                  </a:p>
                </p:txBody>
              </p:sp>
            </p:grpSp>
            <p:grpSp>
              <p:nvGrpSpPr>
                <p:cNvPr id="193550" name="Группа 36878"/>
                <p:cNvGrpSpPr>
                  <a:grpSpLocks/>
                </p:cNvGrpSpPr>
                <p:nvPr/>
              </p:nvGrpSpPr>
              <p:grpSpPr bwMode="auto">
                <a:xfrm>
                  <a:off x="2122" y="962"/>
                  <a:ext cx="1659" cy="1867"/>
                  <a:chOff x="2122" y="791"/>
                  <a:chExt cx="1659" cy="1867"/>
                </a:xfrm>
              </p:grpSpPr>
              <p:pic>
                <p:nvPicPr>
                  <p:cNvPr id="193551" name="Рисунок 36879"/>
                  <p:cNvPicPr>
                    <a:picLocks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2122" y="880"/>
                    <a:ext cx="1659" cy="14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93552" name="Прямоугольник 36880"/>
                  <p:cNvSpPr>
                    <a:spLocks/>
                  </p:cNvSpPr>
                  <p:nvPr/>
                </p:nvSpPr>
                <p:spPr bwMode="auto">
                  <a:xfrm>
                    <a:off x="2880" y="791"/>
                    <a:ext cx="272" cy="13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>
                    <a:spAutoFit/>
                  </a:bodyPr>
                  <a:lstStyle/>
                  <a:p>
                    <a:pPr eaLnBrk="0" hangingPunct="0">
                      <a:spcBef>
                        <a:spcPct val="50000"/>
                      </a:spcBef>
                    </a:pPr>
                    <a:r>
                      <a:rPr lang="en-US" altLang="en-US" sz="1400" b="1"/>
                      <a:t>IL-6</a:t>
                    </a:r>
                  </a:p>
                </p:txBody>
              </p:sp>
              <p:grpSp>
                <p:nvGrpSpPr>
                  <p:cNvPr id="193553" name="Группа 36881"/>
                  <p:cNvGrpSpPr>
                    <a:grpSpLocks/>
                  </p:cNvGrpSpPr>
                  <p:nvPr/>
                </p:nvGrpSpPr>
                <p:grpSpPr bwMode="auto">
                  <a:xfrm>
                    <a:off x="2290" y="2387"/>
                    <a:ext cx="1315" cy="271"/>
                    <a:chOff x="431" y="2387"/>
                    <a:chExt cx="1315" cy="271"/>
                  </a:xfrm>
                </p:grpSpPr>
                <p:sp>
                  <p:nvSpPr>
                    <p:cNvPr id="193558" name="Прямоугольник 36886"/>
                    <p:cNvSpPr>
                      <a:spLocks/>
                    </p:cNvSpPr>
                    <p:nvPr/>
                  </p:nvSpPr>
                  <p:spPr bwMode="auto">
                    <a:xfrm>
                      <a:off x="431" y="2387"/>
                      <a:ext cx="635" cy="136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0" tIns="0" rIns="0" bIns="0">
                      <a:spAutoFit/>
                    </a:bodyPr>
                    <a:lstStyle/>
                    <a:p>
                      <a:pPr eaLnBrk="0" hangingPunct="0">
                        <a:spcBef>
                          <a:spcPct val="50000"/>
                        </a:spcBef>
                      </a:pPr>
                      <a:r>
                        <a:rPr lang="en-US" altLang="en-US" sz="1400">
                          <a:solidFill>
                            <a:srgbClr val="009DD9"/>
                          </a:solidFill>
                        </a:rPr>
                        <a:t>До лечения</a:t>
                      </a:r>
                    </a:p>
                  </p:txBody>
                </p:sp>
                <p:sp>
                  <p:nvSpPr>
                    <p:cNvPr id="193559" name="Прямоугольник 36887"/>
                    <p:cNvSpPr>
                      <a:spLocks/>
                    </p:cNvSpPr>
                    <p:nvPr/>
                  </p:nvSpPr>
                  <p:spPr bwMode="auto">
                    <a:xfrm>
                      <a:off x="1247" y="2387"/>
                      <a:ext cx="499" cy="27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0" tIns="0" rIns="0" bIns="0">
                      <a:spAutoFit/>
                    </a:bodyPr>
                    <a:lstStyle/>
                    <a:p>
                      <a:pPr algn="ctr" eaLnBrk="0" hangingPunct="0">
                        <a:spcBef>
                          <a:spcPct val="50000"/>
                        </a:spcBef>
                      </a:pPr>
                      <a:r>
                        <a:rPr lang="en-US" altLang="en-US" sz="1400">
                          <a:solidFill>
                            <a:srgbClr val="009DD9"/>
                          </a:solidFill>
                        </a:rPr>
                        <a:t>После лечения</a:t>
                      </a:r>
                    </a:p>
                  </p:txBody>
                </p:sp>
              </p:grpSp>
              <p:sp>
                <p:nvSpPr>
                  <p:cNvPr id="193554" name="Прямоугольник 36882"/>
                  <p:cNvSpPr>
                    <a:spLocks/>
                  </p:cNvSpPr>
                  <p:nvPr/>
                </p:nvSpPr>
                <p:spPr bwMode="auto">
                  <a:xfrm>
                    <a:off x="2236" y="917"/>
                    <a:ext cx="282" cy="13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400" b="1">
                        <a:solidFill>
                          <a:srgbClr val="009DD9"/>
                        </a:solidFill>
                        <a:latin typeface="Arial" charset="0"/>
                      </a:rPr>
                      <a:t>14,06</a:t>
                    </a:r>
                  </a:p>
                </p:txBody>
              </p:sp>
              <p:sp>
                <p:nvSpPr>
                  <p:cNvPr id="193555" name="Прямоугольник 36883"/>
                  <p:cNvSpPr>
                    <a:spLocks/>
                  </p:cNvSpPr>
                  <p:nvPr/>
                </p:nvSpPr>
                <p:spPr bwMode="auto">
                  <a:xfrm>
                    <a:off x="2647" y="966"/>
                    <a:ext cx="301" cy="14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500" b="1">
                        <a:solidFill>
                          <a:srgbClr val="009DD9"/>
                        </a:solidFill>
                        <a:latin typeface="Arial" charset="0"/>
                      </a:rPr>
                      <a:t>13,94</a:t>
                    </a:r>
                  </a:p>
                </p:txBody>
              </p:sp>
              <p:sp>
                <p:nvSpPr>
                  <p:cNvPr id="193556" name="Прямоугольник 36884"/>
                  <p:cNvSpPr>
                    <a:spLocks/>
                  </p:cNvSpPr>
                  <p:nvPr/>
                </p:nvSpPr>
                <p:spPr bwMode="auto">
                  <a:xfrm>
                    <a:off x="3061" y="1253"/>
                    <a:ext cx="282" cy="13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400" b="1">
                        <a:solidFill>
                          <a:srgbClr val="009DD9"/>
                        </a:solidFill>
                        <a:latin typeface="Arial" charset="0"/>
                      </a:rPr>
                      <a:t>10,41</a:t>
                    </a:r>
                  </a:p>
                </p:txBody>
              </p:sp>
              <p:sp>
                <p:nvSpPr>
                  <p:cNvPr id="193557" name="Прямоугольник 36885"/>
                  <p:cNvSpPr>
                    <a:spLocks/>
                  </p:cNvSpPr>
                  <p:nvPr/>
                </p:nvSpPr>
                <p:spPr bwMode="auto">
                  <a:xfrm>
                    <a:off x="3334" y="998"/>
                    <a:ext cx="301" cy="14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eaLnBrk="0" hangingPunct="0"/>
                    <a:r>
                      <a:rPr lang="en-US" altLang="en-US" sz="1500" b="1">
                        <a:solidFill>
                          <a:srgbClr val="009DD9"/>
                        </a:solidFill>
                        <a:latin typeface="Arial" charset="0"/>
                      </a:rPr>
                      <a:t>13,06</a:t>
                    </a:r>
                  </a:p>
                </p:txBody>
              </p:sp>
            </p:grpSp>
          </p:grpSp>
        </p:grpSp>
        <p:sp>
          <p:nvSpPr>
            <p:cNvPr id="193543" name="Прямоугольник 36871"/>
            <p:cNvSpPr>
              <a:spLocks/>
            </p:cNvSpPr>
            <p:nvPr/>
          </p:nvSpPr>
          <p:spPr bwMode="auto">
            <a:xfrm rot="-5400000">
              <a:off x="103" y="1163"/>
              <a:ext cx="31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200">
                  <a:solidFill>
                    <a:srgbClr val="009DD9"/>
                  </a:solidFill>
                </a:rPr>
                <a:t>Pg/ml</a:t>
              </a:r>
            </a:p>
          </p:txBody>
        </p:sp>
        <p:sp>
          <p:nvSpPr>
            <p:cNvPr id="193544" name="Прямоугольник 36872"/>
            <p:cNvSpPr>
              <a:spLocks/>
            </p:cNvSpPr>
            <p:nvPr/>
          </p:nvSpPr>
          <p:spPr bwMode="auto">
            <a:xfrm rot="-5400000">
              <a:off x="1872" y="1171"/>
              <a:ext cx="31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200">
                  <a:solidFill>
                    <a:srgbClr val="0F6FC6"/>
                  </a:solidFill>
                </a:rPr>
                <a:t>Pg/ml</a:t>
              </a:r>
            </a:p>
          </p:txBody>
        </p:sp>
        <p:sp>
          <p:nvSpPr>
            <p:cNvPr id="193545" name="Прямоугольник 36873"/>
            <p:cNvSpPr>
              <a:spLocks/>
            </p:cNvSpPr>
            <p:nvPr/>
          </p:nvSpPr>
          <p:spPr bwMode="auto">
            <a:xfrm rot="-5400000">
              <a:off x="3668" y="1172"/>
              <a:ext cx="31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200">
                  <a:solidFill>
                    <a:srgbClr val="0F6FC6"/>
                  </a:solidFill>
                </a:rPr>
                <a:t>Pg/ml</a:t>
              </a:r>
            </a:p>
          </p:txBody>
        </p:sp>
      </p:grpSp>
      <p:sp>
        <p:nvSpPr>
          <p:cNvPr id="193541" name="Овал 36869"/>
          <p:cNvSpPr>
            <a:spLocks/>
          </p:cNvSpPr>
          <p:nvPr/>
        </p:nvSpPr>
        <p:spPr bwMode="auto">
          <a:xfrm>
            <a:off x="6759575" y="3475038"/>
            <a:ext cx="1619250" cy="939800"/>
          </a:xfrm>
          <a:prstGeom prst="ellipse">
            <a:avLst/>
          </a:prstGeom>
          <a:solidFill>
            <a:srgbClr val="0F6FC6">
              <a:alpha val="10196"/>
            </a:srgbClr>
          </a:solidFill>
          <a:ln w="76200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en-US" b="1">
                <a:solidFill>
                  <a:srgbClr val="2B5481"/>
                </a:solidFill>
                <a:latin typeface="Calibri" pitchFamily="34" charset="0"/>
              </a:rPr>
              <a:t>N.B.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2560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458913"/>
          </a:xfrm>
          <a:solidFill>
            <a:schemeClr val="accent1">
              <a:lumMod val="75000"/>
            </a:schemeClr>
          </a:solidFill>
        </p:spPr>
        <p:txBody>
          <a:bodyPr anchor="ctr"/>
          <a:lstStyle/>
          <a:p>
            <a:pPr algn="ctr">
              <a:defRPr/>
            </a:pPr>
            <a:r>
              <a:rPr lang="en-US" altLang="en-US" sz="3200" b="1" dirty="0">
                <a:solidFill>
                  <a:schemeClr val="bg1"/>
                </a:solidFill>
              </a:rPr>
              <a:t>Увеличение уровня </a:t>
            </a:r>
            <a:r>
              <a:rPr lang="en-US" altLang="en-US" sz="3200" b="1" dirty="0" err="1">
                <a:solidFill>
                  <a:schemeClr val="bg1"/>
                </a:solidFill>
              </a:rPr>
              <a:t>общего</a:t>
            </a:r>
            <a:r>
              <a:rPr lang="en-US" altLang="en-US" sz="3200" b="1" dirty="0">
                <a:solidFill>
                  <a:schemeClr val="bg1"/>
                </a:solidFill>
              </a:rPr>
              <a:t> </a:t>
            </a:r>
            <a:r>
              <a:rPr lang="ru-RU" altLang="en-US" sz="3200" b="1" dirty="0" smtClean="0">
                <a:solidFill>
                  <a:schemeClr val="bg1"/>
                </a:solidFill>
              </a:rPr>
              <a:t> и </a:t>
            </a:r>
            <a:r>
              <a:rPr lang="en-US" altLang="en-US" sz="3200" b="1" dirty="0" smtClean="0">
                <a:solidFill>
                  <a:schemeClr val="bg1"/>
                </a:solidFill>
              </a:rPr>
              <a:t> </a:t>
            </a:r>
            <a:r>
              <a:rPr lang="en-US" altLang="en-US" sz="3200" b="1" dirty="0">
                <a:solidFill>
                  <a:schemeClr val="bg1"/>
                </a:solidFill>
              </a:rPr>
              <a:t>и эффективного альбумина </a:t>
            </a:r>
            <a:r>
              <a:rPr lang="en-US" altLang="en-US" sz="3200" b="1" dirty="0" err="1">
                <a:solidFill>
                  <a:schemeClr val="bg1"/>
                </a:solidFill>
              </a:rPr>
              <a:t>крови</a:t>
            </a:r>
            <a:r>
              <a:rPr lang="en-US" altLang="en-US" sz="3200" b="1" dirty="0">
                <a:solidFill>
                  <a:schemeClr val="bg1"/>
                </a:solidFill>
              </a:rPr>
              <a:t> </a:t>
            </a:r>
            <a:r>
              <a:rPr lang="en-US" altLang="en-US" sz="3200" b="1" dirty="0" smtClean="0">
                <a:solidFill>
                  <a:schemeClr val="bg1"/>
                </a:solidFill>
              </a:rPr>
              <a:t> </a:t>
            </a:r>
            <a:r>
              <a:rPr lang="ru-RU" altLang="en-US" sz="3200" b="1" dirty="0" smtClean="0">
                <a:solidFill>
                  <a:schemeClr val="bg1"/>
                </a:solidFill>
              </a:rPr>
              <a:t>при </a:t>
            </a:r>
            <a:r>
              <a:rPr lang="ru-RU" altLang="en-US" sz="3200" b="1" dirty="0" err="1" smtClean="0">
                <a:solidFill>
                  <a:schemeClr val="bg1"/>
                </a:solidFill>
              </a:rPr>
              <a:t>НЯК,болезни</a:t>
            </a:r>
            <a:r>
              <a:rPr lang="ru-RU" altLang="en-US" sz="3200" b="1" dirty="0" smtClean="0">
                <a:solidFill>
                  <a:schemeClr val="bg1"/>
                </a:solidFill>
              </a:rPr>
              <a:t> Крона</a:t>
            </a:r>
            <a:endParaRPr lang="en-US" altLang="en-US" sz="3200" b="1" dirty="0">
              <a:solidFill>
                <a:schemeClr val="bg1"/>
              </a:solidFill>
            </a:endParaRPr>
          </a:p>
        </p:txBody>
      </p:sp>
      <p:pic>
        <p:nvPicPr>
          <p:cNvPr id="195586" name="Объект 25602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35025" y="1517650"/>
            <a:ext cx="2706688" cy="4011613"/>
          </a:xfrm>
        </p:spPr>
      </p:pic>
      <p:pic>
        <p:nvPicPr>
          <p:cNvPr id="195587" name="Рисунок 25603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0188" y="1450975"/>
            <a:ext cx="2773362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5588" name="Группа 25606"/>
          <p:cNvGrpSpPr>
            <a:grpSpLocks/>
          </p:cNvGrpSpPr>
          <p:nvPr/>
        </p:nvGrpSpPr>
        <p:grpSpPr bwMode="auto">
          <a:xfrm>
            <a:off x="0" y="5445125"/>
            <a:ext cx="9266238" cy="957263"/>
            <a:chOff x="173" y="3444"/>
            <a:chExt cx="5483" cy="603"/>
          </a:xfrm>
        </p:grpSpPr>
        <p:pic>
          <p:nvPicPr>
            <p:cNvPr id="195591" name="Рисунок 25604"/>
            <p:cNvPicPr>
              <a:picLocks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3" y="3444"/>
              <a:ext cx="5483" cy="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5592" name="Прямоугольник 25605"/>
            <p:cNvSpPr>
              <a:spLocks/>
            </p:cNvSpPr>
            <p:nvPr/>
          </p:nvSpPr>
          <p:spPr bwMode="auto">
            <a:xfrm>
              <a:off x="249" y="3475"/>
              <a:ext cx="5307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en-US" sz="2000" b="1">
                  <a:solidFill>
                    <a:srgbClr val="0B5395"/>
                  </a:solidFill>
                  <a:latin typeface="Times New Roman" pitchFamily="18" charset="0"/>
                </a:rPr>
                <a:t>Левые столбики – группа ЭНТЕРОСГЕЛЯ, справа – контроль. </a:t>
              </a:r>
              <a:r>
                <a:rPr lang="ru-RU" altLang="en-US" sz="2000" b="1">
                  <a:solidFill>
                    <a:srgbClr val="0B5395"/>
                  </a:solidFill>
                  <a:latin typeface="Times New Roman" pitchFamily="18" charset="0"/>
                </a:rPr>
                <a:t>П</a:t>
              </a:r>
              <a:r>
                <a:rPr lang="en-US" altLang="en-US" sz="2000" b="1">
                  <a:solidFill>
                    <a:srgbClr val="0B5395"/>
                  </a:solidFill>
                  <a:latin typeface="Times New Roman" pitchFamily="18" charset="0"/>
                </a:rPr>
                <a:t>овышение концентрации эффективного альбумина (стрелка</a:t>
              </a:r>
              <a:r>
                <a:rPr lang="en-US" altLang="en-US" sz="2000">
                  <a:solidFill>
                    <a:srgbClr val="0B5395"/>
                  </a:solidFill>
                  <a:latin typeface="Times New Roman" pitchFamily="18" charset="0"/>
                </a:rPr>
                <a:t>)</a:t>
              </a:r>
            </a:p>
          </p:txBody>
        </p:sp>
      </p:grpSp>
      <p:sp>
        <p:nvSpPr>
          <p:cNvPr id="195589" name="Стрелка вправо 25607"/>
          <p:cNvSpPr>
            <a:spLocks/>
          </p:cNvSpPr>
          <p:nvPr/>
        </p:nvSpPr>
        <p:spPr bwMode="auto">
          <a:xfrm>
            <a:off x="6372225" y="2276475"/>
            <a:ext cx="360363" cy="215900"/>
          </a:xfrm>
          <a:prstGeom prst="rightArrow">
            <a:avLst>
              <a:gd name="adj1" fmla="val 50000"/>
              <a:gd name="adj2" fmla="val 49996"/>
            </a:avLst>
          </a:prstGeom>
          <a:solidFill>
            <a:srgbClr val="0F6FC6"/>
          </a:solidFill>
          <a:ln w="25400">
            <a:solidFill>
              <a:srgbClr val="08509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 altLang="en-US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195590" name="Прямоугольник 25608"/>
          <p:cNvSpPr>
            <a:spLocks/>
          </p:cNvSpPr>
          <p:nvPr/>
        </p:nvSpPr>
        <p:spPr bwMode="auto">
          <a:xfrm>
            <a:off x="2268538" y="6334125"/>
            <a:ext cx="6696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900" b="1">
                <a:solidFill>
                  <a:srgbClr val="000000"/>
                </a:solidFill>
              </a:rPr>
              <a:t>ОСАДЧАЯ О.И. , БОЯРСКАЯ А.М.  Клиническая эффективность применения энтеросорбции для купирования синдрома эндогенной интоксикации у больных с НЯК / Лiки Украiни. - №6 (132), 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Заголовок 35841"/>
          <p:cNvSpPr>
            <a:spLocks noGrp="1"/>
          </p:cNvSpPr>
          <p:nvPr>
            <p:ph type="title" idx="4294967295"/>
          </p:nvPr>
        </p:nvSpPr>
        <p:spPr>
          <a:xfrm>
            <a:off x="4857750" y="6507163"/>
            <a:ext cx="4672013" cy="350837"/>
          </a:xfrm>
        </p:spPr>
        <p:txBody>
          <a:bodyPr/>
          <a:lstStyle/>
          <a:p>
            <a:r>
              <a:rPr lang="en-US" altLang="en-US" sz="3200" b="1" smtClean="0">
                <a:solidFill>
                  <a:srgbClr val="000000"/>
                </a:solidFill>
                <a:latin typeface="Calibri" pitchFamily="34" charset="0"/>
              </a:rPr>
              <a:t>Учайкин В.Ф</a:t>
            </a:r>
            <a:r>
              <a:rPr lang="en-US" altLang="en-US" sz="2000" b="1" smtClean="0">
                <a:solidFill>
                  <a:srgbClr val="000000"/>
                </a:solidFill>
                <a:latin typeface="Calibri" pitchFamily="34" charset="0"/>
              </a:rPr>
              <a:t>., 2001</a:t>
            </a:r>
            <a:r>
              <a:rPr lang="en-US" altLang="en-US" sz="1600" smtClean="0">
                <a:solidFill>
                  <a:srgbClr val="00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5843" name="Прямоугольник 35842"/>
          <p:cNvSpPr>
            <a:spLocks/>
          </p:cNvSpPr>
          <p:nvPr/>
        </p:nvSpPr>
        <p:spPr>
          <a:xfrm>
            <a:off x="0" y="0"/>
            <a:ext cx="9144000" cy="17843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altLang="en-US" sz="4000" b="1">
                <a:solidFill>
                  <a:schemeClr val="bg1"/>
                </a:solidFill>
                <a:latin typeface="Calibri" pitchFamily="34" charset="0"/>
              </a:rPr>
              <a:t>Повышает эффективность при лечении Острых Кишечных Инфекций 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ru-RU" altLang="en-US" sz="2000" b="1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en-US" altLang="en-US" sz="2000" b="1">
                <a:solidFill>
                  <a:schemeClr val="bg1"/>
                </a:solidFill>
                <a:latin typeface="Calibri" pitchFamily="34" charset="0"/>
              </a:rPr>
              <a:t>Сравнительная оценка эффективности ЭНТЕРОСГЕЛЯ и фуразолидона</a:t>
            </a:r>
            <a:r>
              <a:rPr lang="ru-RU" altLang="en-US" sz="2000" b="1">
                <a:solidFill>
                  <a:schemeClr val="bg1"/>
                </a:solidFill>
                <a:latin typeface="Calibri" pitchFamily="34" charset="0"/>
              </a:rPr>
              <a:t>)</a:t>
            </a:r>
            <a:r>
              <a:rPr lang="en-US" altLang="en-US" sz="2000" b="1">
                <a:solidFill>
                  <a:schemeClr val="bg1"/>
                </a:solidFill>
                <a:latin typeface="Calibri" pitchFamily="34" charset="0"/>
              </a:rPr>
              <a:t> </a:t>
            </a:r>
          </a:p>
        </p:txBody>
      </p:sp>
      <p:grpSp>
        <p:nvGrpSpPr>
          <p:cNvPr id="196611" name="Группа 35843"/>
          <p:cNvGrpSpPr>
            <a:grpSpLocks/>
          </p:cNvGrpSpPr>
          <p:nvPr/>
        </p:nvGrpSpPr>
        <p:grpSpPr bwMode="auto">
          <a:xfrm>
            <a:off x="609600" y="5562600"/>
            <a:ext cx="8001000" cy="1074738"/>
            <a:chOff x="384" y="3384"/>
            <a:chExt cx="5040" cy="677"/>
          </a:xfrm>
        </p:grpSpPr>
        <p:sp>
          <p:nvSpPr>
            <p:cNvPr id="196617" name="Прямоугольник 35849"/>
            <p:cNvSpPr>
              <a:spLocks/>
            </p:cNvSpPr>
            <p:nvPr/>
          </p:nvSpPr>
          <p:spPr bwMode="auto">
            <a:xfrm>
              <a:off x="384" y="3384"/>
              <a:ext cx="192" cy="19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altLang="en-US" sz="1800">
                <a:latin typeface="Constantia" pitchFamily="18" charset="0"/>
              </a:endParaRPr>
            </a:p>
          </p:txBody>
        </p:sp>
        <p:sp>
          <p:nvSpPr>
            <p:cNvPr id="196618" name="Прямоугольник 35850"/>
            <p:cNvSpPr>
              <a:spLocks/>
            </p:cNvSpPr>
            <p:nvPr/>
          </p:nvSpPr>
          <p:spPr bwMode="auto">
            <a:xfrm>
              <a:off x="384" y="3624"/>
              <a:ext cx="192" cy="192"/>
            </a:xfrm>
            <a:prstGeom prst="rect">
              <a:avLst/>
            </a:pr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altLang="en-US" sz="1800">
                <a:latin typeface="Constantia" pitchFamily="18" charset="0"/>
              </a:endParaRPr>
            </a:p>
          </p:txBody>
        </p:sp>
        <p:sp>
          <p:nvSpPr>
            <p:cNvPr id="196619" name="Прямоугольник 35851"/>
            <p:cNvSpPr>
              <a:spLocks/>
            </p:cNvSpPr>
            <p:nvPr/>
          </p:nvSpPr>
          <p:spPr bwMode="auto">
            <a:xfrm>
              <a:off x="384" y="3864"/>
              <a:ext cx="192" cy="192"/>
            </a:xfrm>
            <a:prstGeom prst="rect">
              <a:avLst/>
            </a:prstGeom>
            <a:solidFill>
              <a:srgbClr val="00B05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altLang="en-US" sz="1800">
                <a:latin typeface="Constantia" pitchFamily="18" charset="0"/>
              </a:endParaRPr>
            </a:p>
          </p:txBody>
        </p:sp>
        <p:sp>
          <p:nvSpPr>
            <p:cNvPr id="196620" name="Прямоугольник 35852"/>
            <p:cNvSpPr>
              <a:spLocks/>
            </p:cNvSpPr>
            <p:nvPr/>
          </p:nvSpPr>
          <p:spPr bwMode="auto">
            <a:xfrm>
              <a:off x="660" y="3396"/>
              <a:ext cx="47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800">
                  <a:solidFill>
                    <a:srgbClr val="0B5395"/>
                  </a:solidFill>
                </a:rPr>
                <a:t>Клинический эффект сл</a:t>
              </a:r>
              <a:r>
                <a:rPr lang="en-US" altLang="en-US" sz="1800">
                  <a:solidFill>
                    <a:srgbClr val="0B5395"/>
                  </a:solidFill>
                  <a:latin typeface="Arial" charset="0"/>
                </a:rPr>
                <a:t>або выражен или отсутствует</a:t>
              </a:r>
              <a:r>
                <a:rPr lang="en-US" altLang="en-US" sz="1800">
                  <a:solidFill>
                    <a:srgbClr val="0B5395"/>
                  </a:solidFill>
                </a:rPr>
                <a:t> </a:t>
              </a:r>
            </a:p>
          </p:txBody>
        </p:sp>
        <p:sp>
          <p:nvSpPr>
            <p:cNvPr id="196621" name="Прямоугольник 35853"/>
            <p:cNvSpPr>
              <a:spLocks/>
            </p:cNvSpPr>
            <p:nvPr/>
          </p:nvSpPr>
          <p:spPr bwMode="auto">
            <a:xfrm>
              <a:off x="663" y="3618"/>
              <a:ext cx="2505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800">
                  <a:solidFill>
                    <a:srgbClr val="0B5395"/>
                  </a:solidFill>
                </a:rPr>
                <a:t>Хороший клинический эффект</a:t>
              </a:r>
            </a:p>
          </p:txBody>
        </p:sp>
        <p:sp>
          <p:nvSpPr>
            <p:cNvPr id="196622" name="Прямоугольник 35854"/>
            <p:cNvSpPr>
              <a:spLocks/>
            </p:cNvSpPr>
            <p:nvPr/>
          </p:nvSpPr>
          <p:spPr bwMode="auto">
            <a:xfrm>
              <a:off x="672" y="3888"/>
              <a:ext cx="21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800">
                  <a:solidFill>
                    <a:srgbClr val="0B5395"/>
                  </a:solidFill>
                </a:rPr>
                <a:t>Отличный клинический эффект</a:t>
              </a:r>
            </a:p>
          </p:txBody>
        </p:sp>
      </p:grpSp>
      <p:grpSp>
        <p:nvGrpSpPr>
          <p:cNvPr id="196612" name="Группа 35844"/>
          <p:cNvGrpSpPr>
            <a:grpSpLocks/>
          </p:cNvGrpSpPr>
          <p:nvPr/>
        </p:nvGrpSpPr>
        <p:grpSpPr bwMode="auto">
          <a:xfrm>
            <a:off x="857250" y="1649413"/>
            <a:ext cx="7627938" cy="3635375"/>
            <a:chOff x="300" y="827"/>
            <a:chExt cx="5041" cy="2526"/>
          </a:xfrm>
        </p:grpSpPr>
        <p:pic>
          <p:nvPicPr>
            <p:cNvPr id="196615" name="Рисунок 3584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6" y="792"/>
              <a:ext cx="2727" cy="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6616" name="Рисунок 3584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14" y="941"/>
              <a:ext cx="2560" cy="2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6613" name="Прямоугольник 35845"/>
          <p:cNvSpPr>
            <a:spLocks/>
          </p:cNvSpPr>
          <p:nvPr/>
        </p:nvSpPr>
        <p:spPr bwMode="auto">
          <a:xfrm>
            <a:off x="1752600" y="5045075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800" b="1">
                <a:solidFill>
                  <a:srgbClr val="0B5395"/>
                </a:solidFill>
              </a:rPr>
              <a:t>Фуразолидон</a:t>
            </a:r>
          </a:p>
        </p:txBody>
      </p:sp>
      <p:sp>
        <p:nvSpPr>
          <p:cNvPr id="196614" name="Прямоугольник 35846"/>
          <p:cNvSpPr>
            <a:spLocks/>
          </p:cNvSpPr>
          <p:nvPr/>
        </p:nvSpPr>
        <p:spPr bwMode="auto">
          <a:xfrm>
            <a:off x="5829300" y="5045075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800" b="1">
                <a:solidFill>
                  <a:srgbClr val="0B5395"/>
                </a:solidFill>
              </a:rPr>
              <a:t>ЭНТЕРОСГЕЛЬ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Объект 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376238"/>
            <a:ext cx="8785225" cy="6481762"/>
          </a:xfrm>
        </p:spPr>
      </p:pic>
    </p:spTree>
    <p:extLst>
      <p:ext uri="{BB962C8B-B14F-4D97-AF65-F5344CB8AC3E}">
        <p14:creationId xmlns:p14="http://schemas.microsoft.com/office/powerpoint/2010/main" val="118494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3" name="Рисунок 3993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738" y="1319213"/>
            <a:ext cx="7975600" cy="351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Прямоугольник 39939"/>
          <p:cNvSpPr>
            <a:spLocks/>
          </p:cNvSpPr>
          <p:nvPr/>
        </p:nvSpPr>
        <p:spPr>
          <a:xfrm>
            <a:off x="0" y="0"/>
            <a:ext cx="9144000" cy="10779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altLang="en-US" b="1">
                <a:solidFill>
                  <a:schemeClr val="bg1"/>
                </a:solidFill>
                <a:latin typeface="Calibri" pitchFamily="34" charset="0"/>
              </a:rPr>
              <a:t>Энтеральная детоксикация</a:t>
            </a:r>
            <a:r>
              <a:rPr lang="en-US" altLang="en-US" b="1">
                <a:solidFill>
                  <a:schemeClr val="bg1"/>
                </a:solidFill>
                <a:latin typeface="Calibri" pitchFamily="34" charset="0"/>
              </a:rPr>
              <a:t> при ротавирусной инфекции у новорожденных детей</a:t>
            </a:r>
          </a:p>
        </p:txBody>
      </p:sp>
      <p:grpSp>
        <p:nvGrpSpPr>
          <p:cNvPr id="197635" name="Группа 39940"/>
          <p:cNvGrpSpPr>
            <a:grpSpLocks/>
          </p:cNvGrpSpPr>
          <p:nvPr/>
        </p:nvGrpSpPr>
        <p:grpSpPr bwMode="auto">
          <a:xfrm>
            <a:off x="2057400" y="5562600"/>
            <a:ext cx="5046663" cy="215900"/>
            <a:chOff x="1147" y="2568"/>
            <a:chExt cx="3179" cy="136"/>
          </a:xfrm>
        </p:grpSpPr>
        <p:grpSp>
          <p:nvGrpSpPr>
            <p:cNvPr id="197643" name="Группа 39948"/>
            <p:cNvGrpSpPr>
              <a:grpSpLocks/>
            </p:cNvGrpSpPr>
            <p:nvPr/>
          </p:nvGrpSpPr>
          <p:grpSpPr bwMode="auto">
            <a:xfrm>
              <a:off x="1147" y="2568"/>
              <a:ext cx="1506" cy="136"/>
              <a:chOff x="1147" y="2568"/>
              <a:chExt cx="1506" cy="136"/>
            </a:xfrm>
          </p:grpSpPr>
          <p:grpSp>
            <p:nvGrpSpPr>
              <p:cNvPr id="197647" name="Группа 39954"/>
              <p:cNvGrpSpPr>
                <a:grpSpLocks/>
              </p:cNvGrpSpPr>
              <p:nvPr/>
            </p:nvGrpSpPr>
            <p:grpSpPr bwMode="auto">
              <a:xfrm>
                <a:off x="1103" y="2562"/>
                <a:ext cx="180" cy="184"/>
                <a:chOff x="1987296" y="5553456"/>
                <a:chExt cx="286512" cy="292608"/>
              </a:xfrm>
            </p:grpSpPr>
            <p:pic>
              <p:nvPicPr>
                <p:cNvPr id="197649" name="Рисунок 39952"/>
                <p:cNvPicPr>
                  <a:picLocks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987296" y="5553456"/>
                  <a:ext cx="28651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97650" name="Прямоугольник 39953"/>
                <p:cNvSpPr>
                  <a:spLocks/>
                </p:cNvSpPr>
                <p:nvPr/>
              </p:nvSpPr>
              <p:spPr bwMode="auto">
                <a:xfrm>
                  <a:off x="2057400" y="5592763"/>
                  <a:ext cx="144463" cy="1428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en-US" altLang="en-US" sz="1800">
                    <a:solidFill>
                      <a:srgbClr val="FFFFFF"/>
                    </a:solidFill>
                    <a:latin typeface="Constantia" pitchFamily="18" charset="0"/>
                  </a:endParaRPr>
                </a:p>
              </p:txBody>
            </p:sp>
          </p:grpSp>
          <p:sp>
            <p:nvSpPr>
              <p:cNvPr id="197648" name="Прямоугольник 39955"/>
              <p:cNvSpPr>
                <a:spLocks/>
              </p:cNvSpPr>
              <p:nvPr/>
            </p:nvSpPr>
            <p:spPr bwMode="auto">
              <a:xfrm>
                <a:off x="1275" y="2568"/>
                <a:ext cx="1378" cy="1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en-US" sz="1400"/>
                  <a:t> ЭНТЕРОСГЕЛЬ</a:t>
                </a:r>
              </a:p>
            </p:txBody>
          </p:sp>
        </p:grpSp>
        <p:grpSp>
          <p:nvGrpSpPr>
            <p:cNvPr id="197644" name="Группа 39949"/>
            <p:cNvGrpSpPr>
              <a:grpSpLocks/>
            </p:cNvGrpSpPr>
            <p:nvPr/>
          </p:nvGrpSpPr>
          <p:grpSpPr bwMode="auto">
            <a:xfrm>
              <a:off x="2693" y="2568"/>
              <a:ext cx="1633" cy="136"/>
              <a:chOff x="3152" y="2568"/>
              <a:chExt cx="1633" cy="136"/>
            </a:xfrm>
          </p:grpSpPr>
          <p:sp>
            <p:nvSpPr>
              <p:cNvPr id="197645" name="Прямоугольник 39950"/>
              <p:cNvSpPr>
                <a:spLocks/>
              </p:cNvSpPr>
              <p:nvPr/>
            </p:nvSpPr>
            <p:spPr bwMode="auto">
              <a:xfrm>
                <a:off x="3152" y="2588"/>
                <a:ext cx="91" cy="91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US" altLang="en-US" sz="1800">
                  <a:latin typeface="Constantia" pitchFamily="18" charset="0"/>
                </a:endParaRPr>
              </a:p>
            </p:txBody>
          </p:sp>
          <p:sp>
            <p:nvSpPr>
              <p:cNvPr id="197646" name="Прямоугольник 39951"/>
              <p:cNvSpPr>
                <a:spLocks/>
              </p:cNvSpPr>
              <p:nvPr/>
            </p:nvSpPr>
            <p:spPr bwMode="auto">
              <a:xfrm>
                <a:off x="3281" y="2568"/>
                <a:ext cx="1504" cy="1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en-US" sz="1400"/>
                  <a:t> Энтеросгель не применялся</a:t>
                </a:r>
              </a:p>
            </p:txBody>
          </p:sp>
        </p:grpSp>
      </p:grpSp>
      <p:sp>
        <p:nvSpPr>
          <p:cNvPr id="197636" name="Прямоугольник 39941"/>
          <p:cNvSpPr>
            <a:spLocks/>
          </p:cNvSpPr>
          <p:nvPr/>
        </p:nvSpPr>
        <p:spPr bwMode="auto">
          <a:xfrm>
            <a:off x="933450" y="4872038"/>
            <a:ext cx="19050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1400">
                <a:solidFill>
                  <a:srgbClr val="0F6FC6"/>
                </a:solidFill>
              </a:rPr>
              <a:t>Гастроинтестинальные</a:t>
            </a:r>
            <a:r>
              <a:rPr lang="en-US" altLang="en-US" sz="1400">
                <a:solidFill>
                  <a:srgbClr val="FFFF00"/>
                </a:solidFill>
              </a:rPr>
              <a:t> </a:t>
            </a:r>
            <a:r>
              <a:rPr lang="en-US" altLang="en-US" sz="1400">
                <a:solidFill>
                  <a:srgbClr val="0F6FC6"/>
                </a:solidFill>
              </a:rPr>
              <a:t>расстройства</a:t>
            </a:r>
          </a:p>
        </p:txBody>
      </p:sp>
      <p:sp>
        <p:nvSpPr>
          <p:cNvPr id="197637" name="Прямоугольник 39942"/>
          <p:cNvSpPr>
            <a:spLocks/>
          </p:cNvSpPr>
          <p:nvPr/>
        </p:nvSpPr>
        <p:spPr bwMode="auto">
          <a:xfrm>
            <a:off x="3276600" y="48006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400">
                <a:solidFill>
                  <a:srgbClr val="0F6FC6"/>
                </a:solidFill>
              </a:rPr>
              <a:t>Диарея</a:t>
            </a:r>
          </a:p>
        </p:txBody>
      </p:sp>
      <p:sp>
        <p:nvSpPr>
          <p:cNvPr id="197638" name="Прямоугольник 39943"/>
          <p:cNvSpPr>
            <a:spLocks/>
          </p:cNvSpPr>
          <p:nvPr/>
        </p:nvSpPr>
        <p:spPr bwMode="auto">
          <a:xfrm>
            <a:off x="5105400" y="4848225"/>
            <a:ext cx="12954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400">
                <a:solidFill>
                  <a:srgbClr val="0F6FC6"/>
                </a:solidFill>
              </a:rPr>
              <a:t>Билирубин</a:t>
            </a:r>
          </a:p>
        </p:txBody>
      </p:sp>
      <p:sp>
        <p:nvSpPr>
          <p:cNvPr id="197639" name="Прямоугольник 39944"/>
          <p:cNvSpPr>
            <a:spLocks/>
          </p:cNvSpPr>
          <p:nvPr/>
        </p:nvSpPr>
        <p:spPr bwMode="auto">
          <a:xfrm>
            <a:off x="6705600" y="4838700"/>
            <a:ext cx="17526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1400">
                <a:solidFill>
                  <a:srgbClr val="0F6FC6"/>
                </a:solidFill>
                <a:latin typeface="Arial" charset="0"/>
              </a:rPr>
              <a:t>Нарушение терморегуляции</a:t>
            </a:r>
          </a:p>
        </p:txBody>
      </p:sp>
      <p:sp>
        <p:nvSpPr>
          <p:cNvPr id="197640" name="Прямоугольник 39945"/>
          <p:cNvSpPr>
            <a:spLocks/>
          </p:cNvSpPr>
          <p:nvPr/>
        </p:nvSpPr>
        <p:spPr bwMode="auto">
          <a:xfrm>
            <a:off x="2260600" y="6257925"/>
            <a:ext cx="657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200">
                <a:solidFill>
                  <a:srgbClr val="04617B"/>
                </a:solidFill>
                <a:latin typeface="Calibri" pitchFamily="34" charset="0"/>
              </a:rPr>
              <a:t>Применение Энтеросгеля для лечения ротавирусной инфекции у новорожденных детей. И.В. Дзюблик, Е.Е. Шунько, А.И. Барбова, КМАПО, Киев.</a:t>
            </a:r>
          </a:p>
        </p:txBody>
      </p:sp>
      <p:sp>
        <p:nvSpPr>
          <p:cNvPr id="197641" name="Прямоугольник 39946"/>
          <p:cNvSpPr>
            <a:spLocks/>
          </p:cNvSpPr>
          <p:nvPr/>
        </p:nvSpPr>
        <p:spPr bwMode="auto">
          <a:xfrm rot="-5400000">
            <a:off x="173038" y="1852613"/>
            <a:ext cx="8651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800">
                <a:solidFill>
                  <a:srgbClr val="0F6FC6"/>
                </a:solidFill>
              </a:rPr>
              <a:t>Сутки</a:t>
            </a:r>
          </a:p>
        </p:txBody>
      </p:sp>
      <p:sp>
        <p:nvSpPr>
          <p:cNvPr id="197642" name="Овал 39947"/>
          <p:cNvSpPr>
            <a:spLocks/>
          </p:cNvSpPr>
          <p:nvPr/>
        </p:nvSpPr>
        <p:spPr bwMode="auto">
          <a:xfrm>
            <a:off x="4859338" y="3429000"/>
            <a:ext cx="1728787" cy="1152525"/>
          </a:xfrm>
          <a:prstGeom prst="ellipse">
            <a:avLst/>
          </a:prstGeom>
          <a:solidFill>
            <a:srgbClr val="0F6FC6">
              <a:alpha val="10196"/>
            </a:srgbClr>
          </a:solidFill>
          <a:ln w="76200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en-US">
                <a:solidFill>
                  <a:srgbClr val="2B5481"/>
                </a:solidFill>
                <a:latin typeface="Calibri" pitchFamily="34" charset="0"/>
              </a:rPr>
              <a:t>N.B.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4000" b="1" dirty="0" err="1" smtClean="0">
                <a:solidFill>
                  <a:schemeClr val="accent6"/>
                </a:solidFill>
                <a:latin typeface="Arial Black" pitchFamily="34" charset="0"/>
                <a:ea typeface="+mn-ea"/>
                <a:cs typeface="Arial" panose="020B0604020202020204" pitchFamily="34" charset="0"/>
              </a:rPr>
              <a:t>Норовирусная</a:t>
            </a:r>
            <a:r>
              <a:rPr lang="ru-RU" sz="4000" b="1" dirty="0" smtClean="0">
                <a:solidFill>
                  <a:schemeClr val="accent6"/>
                </a:solidFill>
                <a:latin typeface="Arial Black" pitchFamily="34" charset="0"/>
                <a:ea typeface="+mn-ea"/>
                <a:cs typeface="Arial" panose="020B0604020202020204" pitchFamily="34" charset="0"/>
              </a:rPr>
              <a:t> инфекция </a:t>
            </a:r>
            <a:br>
              <a:rPr lang="ru-RU" sz="4000" b="1" dirty="0" smtClean="0">
                <a:solidFill>
                  <a:schemeClr val="accent6"/>
                </a:solidFill>
                <a:latin typeface="Arial Black" pitchFamily="34" charset="0"/>
                <a:ea typeface="+mn-ea"/>
                <a:cs typeface="Arial" panose="020B0604020202020204" pitchFamily="34" charset="0"/>
              </a:rPr>
            </a:br>
            <a:r>
              <a:rPr lang="ru-RU" sz="4000" b="1" dirty="0" smtClean="0">
                <a:solidFill>
                  <a:schemeClr val="accent6"/>
                </a:solidFill>
                <a:latin typeface="Arial Black" pitchFamily="34" charset="0"/>
                <a:ea typeface="+mn-ea"/>
                <a:cs typeface="Arial" panose="020B0604020202020204" pitchFamily="34" charset="0"/>
              </a:rPr>
              <a:t>у детей</a:t>
            </a:r>
            <a:endParaRPr lang="en-US" sz="4000" b="1" dirty="0">
              <a:solidFill>
                <a:schemeClr val="accent6"/>
              </a:solidFill>
              <a:latin typeface="Arial Black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98658" name="Объект 5"/>
          <p:cNvGraphicFramePr>
            <a:graphicFrameLocks noGrp="1"/>
          </p:cNvGraphicFramePr>
          <p:nvPr>
            <p:ph idx="1"/>
          </p:nvPr>
        </p:nvGraphicFramePr>
        <p:xfrm>
          <a:off x="414338" y="1044575"/>
          <a:ext cx="8578850" cy="553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83" r:id="rId4" imgW="8577815" imgH="5535648" progId="Excel.Chart.8">
                  <p:embed/>
                </p:oleObj>
              </mc:Choice>
              <mc:Fallback>
                <p:oleObj r:id="rId4" imgW="8577815" imgH="5535648" progId="Excel.Chart.8">
                  <p:embed/>
                  <p:pic>
                    <p:nvPicPr>
                      <p:cNvPr id="0" name="Объект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8" y="1044575"/>
                        <a:ext cx="8578850" cy="5532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8660" name="TextBox 7"/>
          <p:cNvSpPr txBox="1">
            <a:spLocks noChangeArrowheads="1"/>
          </p:cNvSpPr>
          <p:nvPr/>
        </p:nvSpPr>
        <p:spPr bwMode="auto">
          <a:xfrm rot="-5400000">
            <a:off x="100806" y="3640932"/>
            <a:ext cx="5492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1600"/>
              <a:t>Дни</a:t>
            </a:r>
            <a:endParaRPr lang="en-US" sz="1600"/>
          </a:p>
        </p:txBody>
      </p:sp>
      <p:sp>
        <p:nvSpPr>
          <p:cNvPr id="198661" name="TextBox 9"/>
          <p:cNvSpPr txBox="1">
            <a:spLocks noChangeArrowheads="1"/>
          </p:cNvSpPr>
          <p:nvPr/>
        </p:nvSpPr>
        <p:spPr bwMode="auto">
          <a:xfrm>
            <a:off x="346075" y="6411913"/>
            <a:ext cx="8791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ru-RU" sz="1800" b="1" i="1"/>
              <a:t>Дорошина Е.А. Автореф дисс … к.м.н</a:t>
            </a:r>
            <a:r>
              <a:rPr lang="en-US" sz="1800" b="1" i="1"/>
              <a:t>. - 2009. – 24 с</a:t>
            </a:r>
            <a:r>
              <a:rPr lang="en-US" sz="1600" i="1"/>
              <a:t>.</a:t>
            </a:r>
          </a:p>
        </p:txBody>
      </p:sp>
      <p:sp>
        <p:nvSpPr>
          <p:cNvPr id="198662" name="TextBox 10"/>
          <p:cNvSpPr txBox="1">
            <a:spLocks noChangeArrowheads="1"/>
          </p:cNvSpPr>
          <p:nvPr/>
        </p:nvSpPr>
        <p:spPr bwMode="auto">
          <a:xfrm>
            <a:off x="4532313" y="2665413"/>
            <a:ext cx="688975" cy="306387"/>
          </a:xfrm>
          <a:prstGeom prst="rect">
            <a:avLst/>
          </a:prstGeom>
          <a:solidFill>
            <a:srgbClr val="B4FB3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/>
              <a:t>p</a:t>
            </a:r>
            <a:r>
              <a:rPr lang="en-US" sz="1400">
                <a:latin typeface="Calibri" pitchFamily="34" charset="0"/>
              </a:rPr>
              <a:t>˂0</a:t>
            </a:r>
            <a:r>
              <a:rPr lang="ru-RU" sz="1400">
                <a:latin typeface="Calibri" pitchFamily="34" charset="0"/>
              </a:rPr>
              <a:t>,05</a:t>
            </a:r>
            <a:endParaRPr 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37889"/>
          <p:cNvSpPr>
            <a:spLocks/>
          </p:cNvSpPr>
          <p:nvPr/>
        </p:nvSpPr>
        <p:spPr>
          <a:xfrm>
            <a:off x="0" y="0"/>
            <a:ext cx="9144000" cy="12001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altLang="en-US" sz="3600" b="1">
                <a:solidFill>
                  <a:schemeClr val="bg1"/>
                </a:solidFill>
                <a:latin typeface="Calibri" pitchFamily="34" charset="0"/>
              </a:rPr>
              <a:t>  Энтеральная детоксикация  при о</a:t>
            </a:r>
            <a:r>
              <a:rPr lang="en-US" altLang="en-US" sz="3600" b="1">
                <a:solidFill>
                  <a:schemeClr val="bg1"/>
                </a:solidFill>
                <a:latin typeface="Calibri" pitchFamily="34" charset="0"/>
              </a:rPr>
              <a:t>строй дизентери</a:t>
            </a:r>
            <a:r>
              <a:rPr lang="ru-RU" altLang="en-US" sz="3600" b="1">
                <a:solidFill>
                  <a:schemeClr val="bg1"/>
                </a:solidFill>
                <a:latin typeface="Calibri" pitchFamily="34" charset="0"/>
              </a:rPr>
              <a:t>и </a:t>
            </a:r>
            <a:r>
              <a:rPr lang="en-US" altLang="en-US" sz="3600" b="1">
                <a:solidFill>
                  <a:schemeClr val="bg1"/>
                </a:solidFill>
                <a:latin typeface="Calibri" pitchFamily="34" charset="0"/>
              </a:rPr>
              <a:t> на 4-5 день лечения , %</a:t>
            </a:r>
            <a:r>
              <a:rPr lang="ru-RU" altLang="en-US" b="1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n-US" altLang="en-US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200706" name="Группа 37890"/>
          <p:cNvGrpSpPr>
            <a:grpSpLocks/>
          </p:cNvGrpSpPr>
          <p:nvPr/>
        </p:nvGrpSpPr>
        <p:grpSpPr bwMode="auto">
          <a:xfrm>
            <a:off x="1987550" y="5553075"/>
            <a:ext cx="5116513" cy="501650"/>
            <a:chOff x="1103" y="2562"/>
            <a:chExt cx="3223" cy="316"/>
          </a:xfrm>
        </p:grpSpPr>
        <p:grpSp>
          <p:nvGrpSpPr>
            <p:cNvPr id="200714" name="Группа 37898"/>
            <p:cNvGrpSpPr>
              <a:grpSpLocks/>
            </p:cNvGrpSpPr>
            <p:nvPr/>
          </p:nvGrpSpPr>
          <p:grpSpPr bwMode="auto">
            <a:xfrm>
              <a:off x="1103" y="2562"/>
              <a:ext cx="1550" cy="184"/>
              <a:chOff x="1103" y="2562"/>
              <a:chExt cx="1550" cy="184"/>
            </a:xfrm>
          </p:grpSpPr>
          <p:grpSp>
            <p:nvGrpSpPr>
              <p:cNvPr id="200718" name="Группа 37904"/>
              <p:cNvGrpSpPr>
                <a:grpSpLocks/>
              </p:cNvGrpSpPr>
              <p:nvPr/>
            </p:nvGrpSpPr>
            <p:grpSpPr bwMode="auto">
              <a:xfrm>
                <a:off x="1103" y="2562"/>
                <a:ext cx="180" cy="184"/>
                <a:chOff x="1987296" y="5553456"/>
                <a:chExt cx="286512" cy="292608"/>
              </a:xfrm>
            </p:grpSpPr>
            <p:pic>
              <p:nvPicPr>
                <p:cNvPr id="200720" name="Рисунок 37902"/>
                <p:cNvPicPr>
                  <a:picLocks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1987296" y="5553456"/>
                  <a:ext cx="286512" cy="292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00721" name="Прямоугольник 37903"/>
                <p:cNvSpPr>
                  <a:spLocks/>
                </p:cNvSpPr>
                <p:nvPr/>
              </p:nvSpPr>
              <p:spPr bwMode="auto">
                <a:xfrm>
                  <a:off x="2057400" y="5592763"/>
                  <a:ext cx="144463" cy="1428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en-US" altLang="en-US" sz="1800">
                    <a:solidFill>
                      <a:srgbClr val="FFFFFF"/>
                    </a:solidFill>
                    <a:latin typeface="Constantia" pitchFamily="18" charset="0"/>
                  </a:endParaRPr>
                </a:p>
              </p:txBody>
            </p:sp>
          </p:grpSp>
          <p:sp>
            <p:nvSpPr>
              <p:cNvPr id="200719" name="Прямоугольник 37905"/>
              <p:cNvSpPr>
                <a:spLocks/>
              </p:cNvSpPr>
              <p:nvPr/>
            </p:nvSpPr>
            <p:spPr bwMode="auto">
              <a:xfrm>
                <a:off x="1275" y="2568"/>
                <a:ext cx="1378" cy="1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en-US" sz="1400"/>
                  <a:t> </a:t>
                </a:r>
                <a:r>
                  <a:rPr lang="en-US" altLang="en-US" sz="1600" b="1"/>
                  <a:t>ЭНТЕРОСГЕЛЬ</a:t>
                </a:r>
                <a:endParaRPr lang="en-US" altLang="en-US" sz="1400" b="1"/>
              </a:p>
            </p:txBody>
          </p:sp>
        </p:grpSp>
        <p:grpSp>
          <p:nvGrpSpPr>
            <p:cNvPr id="200715" name="Группа 37899"/>
            <p:cNvGrpSpPr>
              <a:grpSpLocks/>
            </p:cNvGrpSpPr>
            <p:nvPr/>
          </p:nvGrpSpPr>
          <p:grpSpPr bwMode="auto">
            <a:xfrm>
              <a:off x="2693" y="2568"/>
              <a:ext cx="1633" cy="310"/>
              <a:chOff x="3152" y="2568"/>
              <a:chExt cx="1633" cy="310"/>
            </a:xfrm>
          </p:grpSpPr>
          <p:sp>
            <p:nvSpPr>
              <p:cNvPr id="200716" name="Прямоугольник 37900"/>
              <p:cNvSpPr>
                <a:spLocks/>
              </p:cNvSpPr>
              <p:nvPr/>
            </p:nvSpPr>
            <p:spPr bwMode="auto">
              <a:xfrm>
                <a:off x="3152" y="2588"/>
                <a:ext cx="91" cy="91"/>
              </a:xfrm>
              <a:prstGeom prst="rect">
                <a:avLst/>
              </a:prstGeom>
              <a:solidFill>
                <a:srgbClr val="E487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US" altLang="en-US" sz="1800">
                  <a:latin typeface="Constantia" pitchFamily="18" charset="0"/>
                </a:endParaRPr>
              </a:p>
            </p:txBody>
          </p:sp>
          <p:sp>
            <p:nvSpPr>
              <p:cNvPr id="200717" name="Прямоугольник 37901"/>
              <p:cNvSpPr>
                <a:spLocks/>
              </p:cNvSpPr>
              <p:nvPr/>
            </p:nvSpPr>
            <p:spPr bwMode="auto">
              <a:xfrm>
                <a:off x="3281" y="2568"/>
                <a:ext cx="1504" cy="3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en-US" sz="1400"/>
                  <a:t> </a:t>
                </a:r>
                <a:r>
                  <a:rPr lang="en-US" altLang="en-US" sz="1800" b="1"/>
                  <a:t>Энтеросгель</a:t>
                </a:r>
                <a:r>
                  <a:rPr lang="en-US" altLang="en-US" sz="1400"/>
                  <a:t> не применялся</a:t>
                </a:r>
              </a:p>
            </p:txBody>
          </p:sp>
        </p:grpSp>
      </p:grpSp>
      <p:sp>
        <p:nvSpPr>
          <p:cNvPr id="200707" name="Прямоугольник 37891"/>
          <p:cNvSpPr>
            <a:spLocks/>
          </p:cNvSpPr>
          <p:nvPr/>
        </p:nvSpPr>
        <p:spPr bwMode="auto">
          <a:xfrm>
            <a:off x="1295400" y="4748213"/>
            <a:ext cx="15049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1400">
                <a:solidFill>
                  <a:srgbClr val="04617B"/>
                </a:solidFill>
                <a:latin typeface="Calibri" pitchFamily="34" charset="0"/>
              </a:rPr>
              <a:t>Боли в животе</a:t>
            </a:r>
          </a:p>
        </p:txBody>
      </p:sp>
      <p:sp>
        <p:nvSpPr>
          <p:cNvPr id="200708" name="Прямоугольник 37892"/>
          <p:cNvSpPr>
            <a:spLocks/>
          </p:cNvSpPr>
          <p:nvPr/>
        </p:nvSpPr>
        <p:spPr bwMode="auto">
          <a:xfrm>
            <a:off x="3276600" y="4672013"/>
            <a:ext cx="1008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1400">
                <a:solidFill>
                  <a:srgbClr val="04617B"/>
                </a:solidFill>
                <a:latin typeface="Calibri" pitchFamily="34" charset="0"/>
              </a:rPr>
              <a:t>Общая слабость</a:t>
            </a:r>
          </a:p>
        </p:txBody>
      </p:sp>
      <p:sp>
        <p:nvSpPr>
          <p:cNvPr id="200709" name="Прямоугольник 37893"/>
          <p:cNvSpPr>
            <a:spLocks/>
          </p:cNvSpPr>
          <p:nvPr/>
        </p:nvSpPr>
        <p:spPr bwMode="auto">
          <a:xfrm>
            <a:off x="4991100" y="4719638"/>
            <a:ext cx="1104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400">
                <a:solidFill>
                  <a:srgbClr val="04617B"/>
                </a:solidFill>
                <a:latin typeface="Calibri" pitchFamily="34" charset="0"/>
              </a:rPr>
              <a:t>Температура</a:t>
            </a:r>
          </a:p>
        </p:txBody>
      </p:sp>
      <p:sp>
        <p:nvSpPr>
          <p:cNvPr id="200710" name="Прямоугольник 37894"/>
          <p:cNvSpPr>
            <a:spLocks/>
          </p:cNvSpPr>
          <p:nvPr/>
        </p:nvSpPr>
        <p:spPr bwMode="auto">
          <a:xfrm>
            <a:off x="6324600" y="4738688"/>
            <a:ext cx="15240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1400">
                <a:solidFill>
                  <a:srgbClr val="04617B"/>
                </a:solidFill>
                <a:latin typeface="Calibri" pitchFamily="34" charset="0"/>
              </a:rPr>
              <a:t>Обложенность</a:t>
            </a:r>
            <a:r>
              <a:rPr lang="ru-RU"/>
              <a:t/>
            </a:r>
            <a:br>
              <a:rPr lang="ru-RU"/>
            </a:br>
            <a:r>
              <a:rPr lang="en-US" altLang="en-US" sz="1400">
                <a:solidFill>
                  <a:srgbClr val="04617B"/>
                </a:solidFill>
                <a:latin typeface="Calibri" pitchFamily="34" charset="0"/>
              </a:rPr>
              <a:t>языка</a:t>
            </a:r>
          </a:p>
        </p:txBody>
      </p:sp>
      <p:sp>
        <p:nvSpPr>
          <p:cNvPr id="200711" name="Прямоугольник 37895"/>
          <p:cNvSpPr>
            <a:spLocks/>
          </p:cNvSpPr>
          <p:nvPr/>
        </p:nvSpPr>
        <p:spPr bwMode="auto">
          <a:xfrm>
            <a:off x="0" y="63341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1400" b="1" i="1">
                <a:latin typeface="Calibri" pitchFamily="34" charset="0"/>
              </a:rPr>
              <a:t>Отчет по  результатам клинических испытаний энтеросорбента Энтеросгель.</a:t>
            </a:r>
            <a:r>
              <a:rPr lang="ru-RU" sz="3600" b="1"/>
              <a:t/>
            </a:r>
            <a:br>
              <a:rPr lang="ru-RU" sz="3600" b="1"/>
            </a:br>
            <a:r>
              <a:rPr lang="en-US" altLang="en-US" sz="1400" b="1" i="1">
                <a:latin typeface="Calibri" pitchFamily="34" charset="0"/>
              </a:rPr>
              <a:t> Декан медико-профилактического факультета ХНУВ,   д.м.н.  Л.Г. Николаева. Харьков</a:t>
            </a:r>
          </a:p>
        </p:txBody>
      </p:sp>
      <p:sp>
        <p:nvSpPr>
          <p:cNvPr id="200712" name="Прямоугольник 37896"/>
          <p:cNvSpPr>
            <a:spLocks/>
          </p:cNvSpPr>
          <p:nvPr/>
        </p:nvSpPr>
        <p:spPr bwMode="auto">
          <a:xfrm>
            <a:off x="381000" y="15240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800" b="1">
                <a:solidFill>
                  <a:srgbClr val="009DD9"/>
                </a:solidFill>
              </a:rPr>
              <a:t>%</a:t>
            </a:r>
          </a:p>
        </p:txBody>
      </p:sp>
      <p:pic>
        <p:nvPicPr>
          <p:cNvPr id="200713" name="Рисунок 3789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5200" y="1651000"/>
            <a:ext cx="72136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Заголовок 40961"/>
          <p:cNvSpPr>
            <a:spLocks noGrp="1"/>
          </p:cNvSpPr>
          <p:nvPr>
            <p:ph type="title" idx="4294967295"/>
          </p:nvPr>
        </p:nvSpPr>
        <p:spPr>
          <a:xfrm>
            <a:off x="0" y="6781800"/>
            <a:ext cx="8229600" cy="76200"/>
          </a:xfrm>
        </p:spPr>
        <p:txBody>
          <a:bodyPr/>
          <a:lstStyle/>
          <a:p>
            <a:r>
              <a:rPr lang="en-US" altLang="en-US" sz="400" b="1" u="sng" smtClean="0">
                <a:solidFill>
                  <a:srgbClr val="DBF5F9"/>
                </a:solidFill>
                <a:latin typeface="Calibri" pitchFamily="34" charset="0"/>
              </a:rPr>
              <a:t>Инфекционные.</a:t>
            </a:r>
            <a:r>
              <a:rPr lang="en-US" altLang="en-US" sz="400" b="1" smtClean="0">
                <a:solidFill>
                  <a:srgbClr val="DBF5F9"/>
                </a:solidFill>
                <a:latin typeface="Calibri" pitchFamily="34" charset="0"/>
              </a:rPr>
              <a:t> Энтеросгель в лечении острого вирусного гепатита B. Общий билирубин  (1)</a:t>
            </a:r>
          </a:p>
        </p:txBody>
      </p:sp>
      <p:sp>
        <p:nvSpPr>
          <p:cNvPr id="201730" name="Прямоугольник 40962"/>
          <p:cNvSpPr>
            <a:spLocks/>
          </p:cNvSpPr>
          <p:nvPr/>
        </p:nvSpPr>
        <p:spPr bwMode="auto">
          <a:xfrm>
            <a:off x="1403350" y="6021388"/>
            <a:ext cx="77406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F6FC6"/>
                </a:solidFill>
                <a:latin typeface="Calibri" pitchFamily="34" charset="0"/>
              </a:rPr>
              <a:t>Мороз Л.В., Палий И.Г., </a:t>
            </a:r>
            <a:r>
              <a:rPr lang="en-US" altLang="en-US" sz="1400">
                <a:solidFill>
                  <a:srgbClr val="0F6FC6"/>
                </a:solidFill>
                <a:latin typeface="Calibri" pitchFamily="34" charset="0"/>
              </a:rPr>
              <a:t>Ткаченко</a:t>
            </a:r>
            <a:r>
              <a:rPr lang="en-US" altLang="en-US" sz="1200">
                <a:solidFill>
                  <a:srgbClr val="0F6FC6"/>
                </a:solidFill>
                <a:latin typeface="Calibri" pitchFamily="34" charset="0"/>
              </a:rPr>
              <a:t> Т.В. Энтеросгель: применение в комплексной терапии пациентов с острым вирусным гепатитом В с сопутствующим дисбактериозом кишечника</a:t>
            </a:r>
          </a:p>
        </p:txBody>
      </p:sp>
      <p:sp>
        <p:nvSpPr>
          <p:cNvPr id="40964" name="Прямоугольник 40963"/>
          <p:cNvSpPr>
            <a:spLocks/>
          </p:cNvSpPr>
          <p:nvPr/>
        </p:nvSpPr>
        <p:spPr>
          <a:xfrm>
            <a:off x="0" y="0"/>
            <a:ext cx="9144000" cy="19383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altLang="en-US" b="1">
                <a:solidFill>
                  <a:schemeClr val="bg1"/>
                </a:solidFill>
                <a:latin typeface="Calibri" pitchFamily="34" charset="0"/>
              </a:rPr>
              <a:t>Снижение уровня </a:t>
            </a:r>
            <a:r>
              <a:rPr lang="en-US" altLang="en-US" b="1">
                <a:solidFill>
                  <a:schemeClr val="bg1"/>
                </a:solidFill>
                <a:latin typeface="Calibri" pitchFamily="34" charset="0"/>
              </a:rPr>
              <a:t>билирубина крови</a:t>
            </a:r>
            <a:r>
              <a:rPr lang="ru-RU" altLang="en-US" b="1">
                <a:solidFill>
                  <a:schemeClr val="bg1"/>
                </a:solidFill>
                <a:latin typeface="Calibri" pitchFamily="34" charset="0"/>
              </a:rPr>
              <a:t> при</a:t>
            </a:r>
            <a:r>
              <a:rPr lang="en-US" altLang="en-US" b="1">
                <a:solidFill>
                  <a:schemeClr val="bg1"/>
                </a:solidFill>
                <a:latin typeface="Calibri" pitchFamily="34" charset="0"/>
              </a:rPr>
              <a:t> остр</a:t>
            </a:r>
            <a:r>
              <a:rPr lang="ru-RU" altLang="en-US" b="1">
                <a:solidFill>
                  <a:schemeClr val="bg1"/>
                </a:solidFill>
                <a:latin typeface="Calibri" pitchFamily="34" charset="0"/>
              </a:rPr>
              <a:t>о</a:t>
            </a:r>
            <a:r>
              <a:rPr lang="en-US" altLang="en-US" b="1">
                <a:solidFill>
                  <a:schemeClr val="bg1"/>
                </a:solidFill>
                <a:latin typeface="Calibri" pitchFamily="34" charset="0"/>
              </a:rPr>
              <a:t>м </a:t>
            </a:r>
            <a:r>
              <a:rPr lang="en-US" altLang="en-US" sz="4000" b="1">
                <a:solidFill>
                  <a:schemeClr val="bg1"/>
                </a:solidFill>
                <a:latin typeface="Calibri" pitchFamily="34" charset="0"/>
              </a:rPr>
              <a:t>вирусн</a:t>
            </a:r>
            <a:r>
              <a:rPr lang="ru-RU" altLang="en-US" sz="4000" b="1">
                <a:solidFill>
                  <a:schemeClr val="bg1"/>
                </a:solidFill>
                <a:latin typeface="Calibri" pitchFamily="34" charset="0"/>
              </a:rPr>
              <a:t>о</a:t>
            </a:r>
            <a:r>
              <a:rPr lang="en-US" altLang="en-US" sz="4000" b="1">
                <a:solidFill>
                  <a:schemeClr val="bg1"/>
                </a:solidFill>
                <a:latin typeface="Calibri" pitchFamily="34" charset="0"/>
              </a:rPr>
              <a:t>м гепатит</a:t>
            </a:r>
            <a:r>
              <a:rPr lang="ru-RU" altLang="en-US" sz="4000" b="1">
                <a:solidFill>
                  <a:schemeClr val="bg1"/>
                </a:solidFill>
                <a:latin typeface="Calibri" pitchFamily="34" charset="0"/>
              </a:rPr>
              <a:t>е</a:t>
            </a:r>
            <a:r>
              <a:rPr lang="en-US" altLang="en-US" sz="4000" b="1">
                <a:solidFill>
                  <a:schemeClr val="bg1"/>
                </a:solidFill>
                <a:latin typeface="Calibri" pitchFamily="34" charset="0"/>
              </a:rPr>
              <a:t> B </a:t>
            </a:r>
            <a:endParaRPr lang="ru-RU" altLang="en-US" sz="4000" b="1">
              <a:solidFill>
                <a:schemeClr val="bg1"/>
              </a:solidFill>
              <a:latin typeface="Calibri" pitchFamily="34" charset="0"/>
            </a:endParaRPr>
          </a:p>
          <a:p>
            <a:pPr algn="ctr" eaLnBrk="0" hangingPunct="0">
              <a:spcBef>
                <a:spcPct val="50000"/>
              </a:spcBef>
              <a:defRPr/>
            </a:pPr>
            <a:r>
              <a:rPr lang="ru-RU" altLang="en-US" b="1">
                <a:solidFill>
                  <a:schemeClr val="bg1"/>
                </a:solidFill>
                <a:latin typeface="Calibri" pitchFamily="34" charset="0"/>
              </a:rPr>
              <a:t>(Энтеральная    детоксикация)</a:t>
            </a:r>
            <a:r>
              <a:rPr lang="en-US" altLang="en-US" b="1">
                <a:solidFill>
                  <a:schemeClr val="bg1"/>
                </a:solidFill>
                <a:latin typeface="Calibri" pitchFamily="34" charset="0"/>
              </a:rPr>
              <a:t> </a:t>
            </a:r>
          </a:p>
        </p:txBody>
      </p:sp>
      <p:grpSp>
        <p:nvGrpSpPr>
          <p:cNvPr id="201732" name="Группа 40964"/>
          <p:cNvGrpSpPr>
            <a:grpSpLocks/>
          </p:cNvGrpSpPr>
          <p:nvPr/>
        </p:nvGrpSpPr>
        <p:grpSpPr bwMode="auto">
          <a:xfrm>
            <a:off x="1804988" y="5373688"/>
            <a:ext cx="5118100" cy="363537"/>
            <a:chOff x="1112" y="2795"/>
            <a:chExt cx="3224" cy="229"/>
          </a:xfrm>
        </p:grpSpPr>
        <p:grpSp>
          <p:nvGrpSpPr>
            <p:cNvPr id="201745" name="Группа 40979"/>
            <p:cNvGrpSpPr>
              <a:grpSpLocks/>
            </p:cNvGrpSpPr>
            <p:nvPr/>
          </p:nvGrpSpPr>
          <p:grpSpPr bwMode="auto">
            <a:xfrm>
              <a:off x="1112" y="2847"/>
              <a:ext cx="180" cy="177"/>
              <a:chOff x="1804416" y="5455920"/>
              <a:chExt cx="286512" cy="280416"/>
            </a:xfrm>
          </p:grpSpPr>
          <p:pic>
            <p:nvPicPr>
              <p:cNvPr id="201749" name="Рисунок 40977"/>
              <p:cNvPicPr>
                <a:picLocks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804416" y="5455920"/>
                <a:ext cx="286512" cy="2804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1750" name="Прямоугольник 40978"/>
              <p:cNvSpPr>
                <a:spLocks/>
              </p:cNvSpPr>
              <p:nvPr/>
            </p:nvSpPr>
            <p:spPr bwMode="auto">
              <a:xfrm>
                <a:off x="1874838" y="5489575"/>
                <a:ext cx="144463" cy="139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en-US" altLang="en-US" sz="1800">
                  <a:solidFill>
                    <a:srgbClr val="0F6FC6"/>
                  </a:solidFill>
                  <a:latin typeface="Constantia" pitchFamily="18" charset="0"/>
                </a:endParaRPr>
              </a:p>
            </p:txBody>
          </p:sp>
        </p:grpSp>
        <p:sp>
          <p:nvSpPr>
            <p:cNvPr id="201746" name="Прямоугольник 40980"/>
            <p:cNvSpPr>
              <a:spLocks/>
            </p:cNvSpPr>
            <p:nvPr/>
          </p:nvSpPr>
          <p:spPr bwMode="auto">
            <a:xfrm>
              <a:off x="1284" y="2795"/>
              <a:ext cx="13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0" hangingPunct="0"/>
              <a:r>
                <a:rPr lang="en-US" altLang="en-US" sz="2000" b="1">
                  <a:solidFill>
                    <a:srgbClr val="0F6FC6"/>
                  </a:solidFill>
                </a:rPr>
                <a:t> </a:t>
              </a:r>
              <a:r>
                <a:rPr lang="en-US" altLang="en-US" sz="1800" b="1">
                  <a:solidFill>
                    <a:srgbClr val="0F6FC6"/>
                  </a:solidFill>
                </a:rPr>
                <a:t>ЭНТЕРОСГЕЛЬ</a:t>
              </a:r>
              <a:endParaRPr lang="en-US" altLang="en-US" sz="1600" b="1">
                <a:solidFill>
                  <a:srgbClr val="0F6FC6"/>
                </a:solidFill>
              </a:endParaRPr>
            </a:p>
          </p:txBody>
        </p:sp>
        <p:sp>
          <p:nvSpPr>
            <p:cNvPr id="201747" name="Прямоугольник 40981"/>
            <p:cNvSpPr>
              <a:spLocks/>
            </p:cNvSpPr>
            <p:nvPr/>
          </p:nvSpPr>
          <p:spPr bwMode="auto">
            <a:xfrm>
              <a:off x="2702" y="2869"/>
              <a:ext cx="91" cy="8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 sz="1800">
                <a:solidFill>
                  <a:srgbClr val="0F6FC6"/>
                </a:solidFill>
                <a:latin typeface="Constantia" pitchFamily="18" charset="0"/>
              </a:endParaRPr>
            </a:p>
          </p:txBody>
        </p:sp>
        <p:sp>
          <p:nvSpPr>
            <p:cNvPr id="201748" name="Прямоугольник 40982"/>
            <p:cNvSpPr>
              <a:spLocks/>
            </p:cNvSpPr>
            <p:nvPr/>
          </p:nvSpPr>
          <p:spPr bwMode="auto">
            <a:xfrm>
              <a:off x="2831" y="2795"/>
              <a:ext cx="1505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0" hangingPunct="0"/>
              <a:r>
                <a:rPr lang="en-US" altLang="en-US" sz="1800">
                  <a:solidFill>
                    <a:srgbClr val="0F6FC6"/>
                  </a:solidFill>
                </a:rPr>
                <a:t> </a:t>
              </a:r>
              <a:r>
                <a:rPr lang="en-US" altLang="en-US" sz="1600" b="1">
                  <a:solidFill>
                    <a:srgbClr val="0F6FC6"/>
                  </a:solidFill>
                </a:rPr>
                <a:t>Энтеросгель не </a:t>
              </a:r>
              <a:r>
                <a:rPr lang="en-US" altLang="en-US" sz="1800" b="1">
                  <a:solidFill>
                    <a:srgbClr val="0F6FC6"/>
                  </a:solidFill>
                </a:rPr>
                <a:t>применялся</a:t>
              </a:r>
              <a:endParaRPr lang="en-US" altLang="en-US" sz="1400" b="1">
                <a:solidFill>
                  <a:srgbClr val="0F6FC6"/>
                </a:solidFill>
              </a:endParaRPr>
            </a:p>
          </p:txBody>
        </p:sp>
      </p:grpSp>
      <p:sp>
        <p:nvSpPr>
          <p:cNvPr id="201733" name="Прямоугольник 40965"/>
          <p:cNvSpPr>
            <a:spLocks/>
          </p:cNvSpPr>
          <p:nvPr/>
        </p:nvSpPr>
        <p:spPr bwMode="auto">
          <a:xfrm>
            <a:off x="2051050" y="1700213"/>
            <a:ext cx="3825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255,0</a:t>
            </a:r>
          </a:p>
        </p:txBody>
      </p:sp>
      <p:sp>
        <p:nvSpPr>
          <p:cNvPr id="201734" name="Прямоугольник 40966"/>
          <p:cNvSpPr>
            <a:spLocks/>
          </p:cNvSpPr>
          <p:nvPr/>
        </p:nvSpPr>
        <p:spPr bwMode="auto">
          <a:xfrm>
            <a:off x="3779838" y="2565400"/>
            <a:ext cx="3825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162,3</a:t>
            </a:r>
          </a:p>
        </p:txBody>
      </p:sp>
      <p:sp>
        <p:nvSpPr>
          <p:cNvPr id="201735" name="Прямоугольник 40967"/>
          <p:cNvSpPr>
            <a:spLocks/>
          </p:cNvSpPr>
          <p:nvPr/>
        </p:nvSpPr>
        <p:spPr bwMode="auto">
          <a:xfrm>
            <a:off x="5508625" y="3500438"/>
            <a:ext cx="2984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49,5</a:t>
            </a:r>
          </a:p>
        </p:txBody>
      </p:sp>
      <p:sp>
        <p:nvSpPr>
          <p:cNvPr id="201736" name="Прямоугольник 40968"/>
          <p:cNvSpPr>
            <a:spLocks/>
          </p:cNvSpPr>
          <p:nvPr/>
        </p:nvSpPr>
        <p:spPr bwMode="auto">
          <a:xfrm>
            <a:off x="2627313" y="1700213"/>
            <a:ext cx="3825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258,0</a:t>
            </a:r>
          </a:p>
        </p:txBody>
      </p:sp>
      <p:sp>
        <p:nvSpPr>
          <p:cNvPr id="201737" name="Прямоугольник 40969"/>
          <p:cNvSpPr>
            <a:spLocks/>
          </p:cNvSpPr>
          <p:nvPr/>
        </p:nvSpPr>
        <p:spPr bwMode="auto">
          <a:xfrm>
            <a:off x="4284663" y="2276475"/>
            <a:ext cx="3825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193,5</a:t>
            </a:r>
          </a:p>
        </p:txBody>
      </p:sp>
      <p:sp>
        <p:nvSpPr>
          <p:cNvPr id="201738" name="Прямоугольник 40970"/>
          <p:cNvSpPr>
            <a:spLocks/>
          </p:cNvSpPr>
          <p:nvPr/>
        </p:nvSpPr>
        <p:spPr bwMode="auto">
          <a:xfrm>
            <a:off x="6011863" y="3213100"/>
            <a:ext cx="2984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80,9</a:t>
            </a:r>
          </a:p>
        </p:txBody>
      </p:sp>
      <p:grpSp>
        <p:nvGrpSpPr>
          <p:cNvPr id="201739" name="Группа 40971"/>
          <p:cNvGrpSpPr>
            <a:grpSpLocks/>
          </p:cNvGrpSpPr>
          <p:nvPr/>
        </p:nvGrpSpPr>
        <p:grpSpPr bwMode="auto">
          <a:xfrm>
            <a:off x="898525" y="1751013"/>
            <a:ext cx="6227763" cy="2816225"/>
            <a:chOff x="930" y="754"/>
            <a:chExt cx="3923" cy="1774"/>
          </a:xfrm>
        </p:grpSpPr>
        <p:pic>
          <p:nvPicPr>
            <p:cNvPr id="201743" name="Рисунок 4097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01" y="722"/>
              <a:ext cx="3384" cy="1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1744" name="Прямоугольник 40976"/>
            <p:cNvSpPr>
              <a:spLocks/>
            </p:cNvSpPr>
            <p:nvPr/>
          </p:nvSpPr>
          <p:spPr bwMode="auto">
            <a:xfrm rot="-5400000">
              <a:off x="726" y="1230"/>
              <a:ext cx="543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400">
                  <a:solidFill>
                    <a:srgbClr val="0F6FC6"/>
                  </a:solidFill>
                </a:rPr>
                <a:t>мкмоль/л</a:t>
              </a:r>
            </a:p>
          </p:txBody>
        </p:sp>
      </p:grpSp>
      <p:sp>
        <p:nvSpPr>
          <p:cNvPr id="201740" name="Прямоугольник 40972"/>
          <p:cNvSpPr>
            <a:spLocks/>
          </p:cNvSpPr>
          <p:nvPr/>
        </p:nvSpPr>
        <p:spPr bwMode="auto">
          <a:xfrm>
            <a:off x="2339975" y="4724400"/>
            <a:ext cx="12239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5й день лечения</a:t>
            </a:r>
          </a:p>
        </p:txBody>
      </p:sp>
      <p:sp>
        <p:nvSpPr>
          <p:cNvPr id="201741" name="Прямоугольник 40973"/>
          <p:cNvSpPr>
            <a:spLocks/>
          </p:cNvSpPr>
          <p:nvPr/>
        </p:nvSpPr>
        <p:spPr bwMode="auto">
          <a:xfrm>
            <a:off x="3886200" y="4711700"/>
            <a:ext cx="12969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10й день лечения</a:t>
            </a:r>
          </a:p>
        </p:txBody>
      </p:sp>
      <p:sp>
        <p:nvSpPr>
          <p:cNvPr id="201742" name="Прямоугольник 40974"/>
          <p:cNvSpPr>
            <a:spLocks/>
          </p:cNvSpPr>
          <p:nvPr/>
        </p:nvSpPr>
        <p:spPr bwMode="auto">
          <a:xfrm>
            <a:off x="5626100" y="4711700"/>
            <a:ext cx="12969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20й день лечения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Заголовок 41985"/>
          <p:cNvSpPr>
            <a:spLocks noGrp="1"/>
          </p:cNvSpPr>
          <p:nvPr>
            <p:ph type="title" idx="4294967295"/>
          </p:nvPr>
        </p:nvSpPr>
        <p:spPr>
          <a:xfrm>
            <a:off x="0" y="6781800"/>
            <a:ext cx="8229600" cy="76200"/>
          </a:xfrm>
        </p:spPr>
        <p:txBody>
          <a:bodyPr/>
          <a:lstStyle/>
          <a:p>
            <a:r>
              <a:rPr lang="en-US" altLang="en-US" sz="400" b="1" u="sng" smtClean="0">
                <a:solidFill>
                  <a:srgbClr val="DBF5F9"/>
                </a:solidFill>
                <a:latin typeface="Calibri" pitchFamily="34" charset="0"/>
              </a:rPr>
              <a:t>инфекционные.</a:t>
            </a:r>
            <a:r>
              <a:rPr lang="en-US" altLang="en-US" sz="400" b="1" smtClean="0">
                <a:solidFill>
                  <a:srgbClr val="DBF5F9"/>
                </a:solidFill>
                <a:latin typeface="Calibri" pitchFamily="34" charset="0"/>
              </a:rPr>
              <a:t> энтеросгель в лечении острого вирусного гепатита b и c. клин. симптомы (2)</a:t>
            </a:r>
          </a:p>
        </p:txBody>
      </p:sp>
      <p:grpSp>
        <p:nvGrpSpPr>
          <p:cNvPr id="202754" name="Группа 41986"/>
          <p:cNvGrpSpPr>
            <a:grpSpLocks/>
          </p:cNvGrpSpPr>
          <p:nvPr/>
        </p:nvGrpSpPr>
        <p:grpSpPr bwMode="auto">
          <a:xfrm>
            <a:off x="1785938" y="2292350"/>
            <a:ext cx="5822950" cy="2713038"/>
            <a:chOff x="359" y="1159"/>
            <a:chExt cx="3668" cy="1709"/>
          </a:xfrm>
        </p:grpSpPr>
        <p:pic>
          <p:nvPicPr>
            <p:cNvPr id="202767" name="Рисунок 4199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27" y="1239"/>
              <a:ext cx="3732" cy="1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2768" name="Прямоугольник 42000"/>
            <p:cNvSpPr>
              <a:spLocks/>
            </p:cNvSpPr>
            <p:nvPr/>
          </p:nvSpPr>
          <p:spPr bwMode="auto">
            <a:xfrm>
              <a:off x="367" y="1253"/>
              <a:ext cx="18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800">
                  <a:solidFill>
                    <a:srgbClr val="0F6FC6"/>
                  </a:solidFill>
                </a:rPr>
                <a:t>%</a:t>
              </a:r>
            </a:p>
          </p:txBody>
        </p:sp>
        <p:sp>
          <p:nvSpPr>
            <p:cNvPr id="202769" name="Прямоугольник 42001"/>
            <p:cNvSpPr>
              <a:spLocks/>
            </p:cNvSpPr>
            <p:nvPr/>
          </p:nvSpPr>
          <p:spPr bwMode="auto">
            <a:xfrm>
              <a:off x="850" y="1476"/>
              <a:ext cx="204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0" hangingPunct="0"/>
              <a:r>
                <a:rPr lang="en-US" altLang="en-US" sz="1200" b="1">
                  <a:solidFill>
                    <a:srgbClr val="0F6FC6"/>
                  </a:solidFill>
                  <a:latin typeface="Arial" charset="0"/>
                </a:rPr>
                <a:t>42%</a:t>
              </a:r>
            </a:p>
          </p:txBody>
        </p:sp>
        <p:sp>
          <p:nvSpPr>
            <p:cNvPr id="202770" name="Прямоугольник 42002"/>
            <p:cNvSpPr>
              <a:spLocks/>
            </p:cNvSpPr>
            <p:nvPr/>
          </p:nvSpPr>
          <p:spPr bwMode="auto">
            <a:xfrm>
              <a:off x="1973" y="2013"/>
              <a:ext cx="204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0" hangingPunct="0"/>
              <a:r>
                <a:rPr lang="en-US" altLang="en-US" sz="1200" b="1">
                  <a:solidFill>
                    <a:srgbClr val="0F6FC6"/>
                  </a:solidFill>
                  <a:latin typeface="Arial" charset="0"/>
                </a:rPr>
                <a:t>21%</a:t>
              </a:r>
            </a:p>
          </p:txBody>
        </p:sp>
        <p:sp>
          <p:nvSpPr>
            <p:cNvPr id="202771" name="Прямоугольник 42003"/>
            <p:cNvSpPr>
              <a:spLocks/>
            </p:cNvSpPr>
            <p:nvPr/>
          </p:nvSpPr>
          <p:spPr bwMode="auto">
            <a:xfrm>
              <a:off x="3107" y="2432"/>
              <a:ext cx="204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0" hangingPunct="0"/>
              <a:r>
                <a:rPr lang="en-US" altLang="en-US" sz="1200" b="1">
                  <a:solidFill>
                    <a:srgbClr val="0F6FC6"/>
                  </a:solidFill>
                  <a:latin typeface="Arial" charset="0"/>
                </a:rPr>
                <a:t>5%</a:t>
              </a:r>
            </a:p>
          </p:txBody>
        </p:sp>
        <p:sp>
          <p:nvSpPr>
            <p:cNvPr id="202772" name="Прямоугольник 42004"/>
            <p:cNvSpPr>
              <a:spLocks/>
            </p:cNvSpPr>
            <p:nvPr/>
          </p:nvSpPr>
          <p:spPr bwMode="auto">
            <a:xfrm>
              <a:off x="1338" y="1159"/>
              <a:ext cx="204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0" hangingPunct="0"/>
              <a:r>
                <a:rPr lang="en-US" altLang="en-US" sz="1200" b="1">
                  <a:solidFill>
                    <a:srgbClr val="0F6FC6"/>
                  </a:solidFill>
                  <a:latin typeface="Arial" charset="0"/>
                </a:rPr>
                <a:t>57%</a:t>
              </a:r>
            </a:p>
          </p:txBody>
        </p:sp>
        <p:sp>
          <p:nvSpPr>
            <p:cNvPr id="202773" name="Прямоугольник 42005"/>
            <p:cNvSpPr>
              <a:spLocks/>
            </p:cNvSpPr>
            <p:nvPr/>
          </p:nvSpPr>
          <p:spPr bwMode="auto">
            <a:xfrm>
              <a:off x="2422" y="1723"/>
              <a:ext cx="204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0" hangingPunct="0"/>
              <a:r>
                <a:rPr lang="en-US" altLang="en-US" sz="1200" b="1">
                  <a:solidFill>
                    <a:srgbClr val="0F6FC6"/>
                  </a:solidFill>
                  <a:latin typeface="Arial" charset="0"/>
                </a:rPr>
                <a:t>33%</a:t>
              </a:r>
            </a:p>
          </p:txBody>
        </p:sp>
        <p:sp>
          <p:nvSpPr>
            <p:cNvPr id="202774" name="Прямоугольник 42006"/>
            <p:cNvSpPr>
              <a:spLocks/>
            </p:cNvSpPr>
            <p:nvPr/>
          </p:nvSpPr>
          <p:spPr bwMode="auto">
            <a:xfrm>
              <a:off x="3742" y="2248"/>
              <a:ext cx="204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0" hangingPunct="0"/>
              <a:r>
                <a:rPr lang="en-US" altLang="en-US" sz="1200" b="1">
                  <a:solidFill>
                    <a:srgbClr val="0F6FC6"/>
                  </a:solidFill>
                  <a:latin typeface="Arial" charset="0"/>
                </a:rPr>
                <a:t>14%</a:t>
              </a:r>
            </a:p>
          </p:txBody>
        </p:sp>
      </p:grpSp>
      <p:sp>
        <p:nvSpPr>
          <p:cNvPr id="41988" name="Прямоугольник 41987"/>
          <p:cNvSpPr>
            <a:spLocks/>
          </p:cNvSpPr>
          <p:nvPr/>
        </p:nvSpPr>
        <p:spPr>
          <a:xfrm>
            <a:off x="0" y="0"/>
            <a:ext cx="9244013" cy="13239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altLang="en-US" b="1">
                <a:solidFill>
                  <a:schemeClr val="bg1"/>
                </a:solidFill>
                <a:latin typeface="Calibri" pitchFamily="34" charset="0"/>
              </a:rPr>
              <a:t>Энтеральная детоксикация</a:t>
            </a:r>
            <a:r>
              <a:rPr lang="en-US" altLang="en-US" b="1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bg1"/>
                </a:solidFill>
                <a:latin typeface="Calibri" pitchFamily="34" charset="0"/>
              </a:rPr>
              <a:t>у пациентов с вирусными гепатитами В и С</a:t>
            </a:r>
          </a:p>
        </p:txBody>
      </p:sp>
      <p:grpSp>
        <p:nvGrpSpPr>
          <p:cNvPr id="202756" name="Группа 41988"/>
          <p:cNvGrpSpPr>
            <a:grpSpLocks/>
          </p:cNvGrpSpPr>
          <p:nvPr/>
        </p:nvGrpSpPr>
        <p:grpSpPr bwMode="auto">
          <a:xfrm>
            <a:off x="1835150" y="5516563"/>
            <a:ext cx="5048250" cy="258762"/>
            <a:chOff x="1156" y="2795"/>
            <a:chExt cx="3180" cy="163"/>
          </a:xfrm>
        </p:grpSpPr>
        <p:grpSp>
          <p:nvGrpSpPr>
            <p:cNvPr id="202761" name="Группа 41995"/>
            <p:cNvGrpSpPr>
              <a:grpSpLocks/>
            </p:cNvGrpSpPr>
            <p:nvPr/>
          </p:nvGrpSpPr>
          <p:grpSpPr bwMode="auto">
            <a:xfrm>
              <a:off x="1110" y="2845"/>
              <a:ext cx="184" cy="180"/>
              <a:chOff x="1761744" y="5596128"/>
              <a:chExt cx="292608" cy="286512"/>
            </a:xfrm>
          </p:grpSpPr>
          <p:pic>
            <p:nvPicPr>
              <p:cNvPr id="202765" name="Рисунок 41993"/>
              <p:cNvPicPr>
                <a:picLocks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761744" y="5596128"/>
                <a:ext cx="292608" cy="286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2766" name="Прямоугольник 41994"/>
              <p:cNvSpPr>
                <a:spLocks/>
              </p:cNvSpPr>
              <p:nvPr/>
            </p:nvSpPr>
            <p:spPr bwMode="auto">
              <a:xfrm>
                <a:off x="1835150" y="5632450"/>
                <a:ext cx="144463" cy="139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en-US" altLang="en-US" sz="1800">
                  <a:solidFill>
                    <a:srgbClr val="FFFFFF"/>
                  </a:solidFill>
                  <a:latin typeface="Constantia" pitchFamily="18" charset="0"/>
                </a:endParaRPr>
              </a:p>
            </p:txBody>
          </p:sp>
        </p:grpSp>
        <p:sp>
          <p:nvSpPr>
            <p:cNvPr id="202762" name="Прямоугольник 41996"/>
            <p:cNvSpPr>
              <a:spLocks/>
            </p:cNvSpPr>
            <p:nvPr/>
          </p:nvSpPr>
          <p:spPr bwMode="auto">
            <a:xfrm>
              <a:off x="1284" y="2795"/>
              <a:ext cx="13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0" hangingPunct="0"/>
              <a:r>
                <a:rPr lang="en-US" altLang="en-US" sz="2000" b="1"/>
                <a:t> </a:t>
              </a:r>
              <a:r>
                <a:rPr lang="en-US" altLang="en-US" sz="1600" b="1">
                  <a:solidFill>
                    <a:srgbClr val="0F6FC6"/>
                  </a:solidFill>
                </a:rPr>
                <a:t>ЭНТЕРОСГЕЛЬ </a:t>
              </a:r>
            </a:p>
          </p:txBody>
        </p:sp>
        <p:sp>
          <p:nvSpPr>
            <p:cNvPr id="202763" name="Прямоугольник 41997"/>
            <p:cNvSpPr>
              <a:spLocks/>
            </p:cNvSpPr>
            <p:nvPr/>
          </p:nvSpPr>
          <p:spPr bwMode="auto">
            <a:xfrm>
              <a:off x="2702" y="2869"/>
              <a:ext cx="91" cy="8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 sz="1800">
                <a:latin typeface="Constantia" pitchFamily="18" charset="0"/>
              </a:endParaRPr>
            </a:p>
          </p:txBody>
        </p:sp>
        <p:sp>
          <p:nvSpPr>
            <p:cNvPr id="202764" name="Прямоугольник 41998"/>
            <p:cNvSpPr>
              <a:spLocks/>
            </p:cNvSpPr>
            <p:nvPr/>
          </p:nvSpPr>
          <p:spPr bwMode="auto">
            <a:xfrm>
              <a:off x="2831" y="2795"/>
              <a:ext cx="1505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0" hangingPunct="0"/>
              <a:r>
                <a:rPr lang="en-US" altLang="en-US" sz="1800"/>
                <a:t> </a:t>
              </a:r>
              <a:r>
                <a:rPr lang="en-US" altLang="en-US" sz="1600" b="1">
                  <a:solidFill>
                    <a:srgbClr val="0F6FC6"/>
                  </a:solidFill>
                </a:rPr>
                <a:t>Энтеросгель не применялся</a:t>
              </a:r>
              <a:endParaRPr lang="en-US" altLang="en-US" sz="1400" b="1">
                <a:solidFill>
                  <a:srgbClr val="0F6FC6"/>
                </a:solidFill>
              </a:endParaRPr>
            </a:p>
          </p:txBody>
        </p:sp>
      </p:grpSp>
      <p:sp>
        <p:nvSpPr>
          <p:cNvPr id="202757" name="Прямоугольник 41989"/>
          <p:cNvSpPr>
            <a:spLocks/>
          </p:cNvSpPr>
          <p:nvPr/>
        </p:nvSpPr>
        <p:spPr bwMode="auto">
          <a:xfrm>
            <a:off x="2449513" y="5078413"/>
            <a:ext cx="12239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5й </a:t>
            </a:r>
            <a:r>
              <a:rPr lang="ru-RU"/>
              <a:t/>
            </a:r>
            <a:br>
              <a:rPr lang="ru-RU"/>
            </a:br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день лечения</a:t>
            </a:r>
          </a:p>
        </p:txBody>
      </p:sp>
      <p:sp>
        <p:nvSpPr>
          <p:cNvPr id="202758" name="Прямоугольник 41990"/>
          <p:cNvSpPr>
            <a:spLocks/>
          </p:cNvSpPr>
          <p:nvPr/>
        </p:nvSpPr>
        <p:spPr bwMode="auto">
          <a:xfrm>
            <a:off x="4222750" y="5049838"/>
            <a:ext cx="1296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10й </a:t>
            </a:r>
            <a:r>
              <a:rPr lang="ru-RU"/>
              <a:t/>
            </a:r>
            <a:br>
              <a:rPr lang="ru-RU"/>
            </a:br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день лечения</a:t>
            </a:r>
          </a:p>
        </p:txBody>
      </p:sp>
      <p:sp>
        <p:nvSpPr>
          <p:cNvPr id="202759" name="Прямоугольник 41991"/>
          <p:cNvSpPr>
            <a:spLocks/>
          </p:cNvSpPr>
          <p:nvPr/>
        </p:nvSpPr>
        <p:spPr bwMode="auto">
          <a:xfrm>
            <a:off x="6148388" y="5049838"/>
            <a:ext cx="1296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20й </a:t>
            </a:r>
            <a:r>
              <a:rPr lang="ru-RU"/>
              <a:t/>
            </a:r>
            <a:br>
              <a:rPr lang="ru-RU"/>
            </a:br>
            <a:r>
              <a:rPr lang="en-US" altLang="en-US" sz="1200">
                <a:solidFill>
                  <a:srgbClr val="0F6FC6"/>
                </a:solidFill>
                <a:latin typeface="Arial" charset="0"/>
              </a:rPr>
              <a:t>день лечения</a:t>
            </a:r>
          </a:p>
        </p:txBody>
      </p:sp>
      <p:sp>
        <p:nvSpPr>
          <p:cNvPr id="202760" name="Прямоугольник 41992"/>
          <p:cNvSpPr>
            <a:spLocks/>
          </p:cNvSpPr>
          <p:nvPr/>
        </p:nvSpPr>
        <p:spPr bwMode="auto">
          <a:xfrm>
            <a:off x="2433638" y="6237288"/>
            <a:ext cx="671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F6FC6"/>
                </a:solidFill>
                <a:latin typeface="Calibri" pitchFamily="34" charset="0"/>
              </a:rPr>
              <a:t>Мороз Л.В., Палий И.Г., Ткаченко Т.В. Энтеросгель: применение в комплексной терапии пациентов с острым вирусным гепатитом В с сопутствующим дисбактериозом кишечника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0"/>
            <a:ext cx="9144000" cy="13843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ru-RU" sz="4000" b="1">
                <a:solidFill>
                  <a:schemeClr val="bg1"/>
                </a:solidFill>
                <a:cs typeface="Tahoma" pitchFamily="34" charset="0"/>
              </a:rPr>
              <a:t>Антихеликобактерная терапия</a:t>
            </a:r>
          </a:p>
          <a:p>
            <a:pPr algn="ctr" eaLnBrk="0" hangingPunct="0">
              <a:lnSpc>
                <a:spcPct val="70000"/>
              </a:lnSpc>
              <a:defRPr/>
            </a:pPr>
            <a:r>
              <a:rPr lang="ru-RU" sz="4000" b="1">
                <a:solidFill>
                  <a:schemeClr val="bg1"/>
                </a:solidFill>
                <a:cs typeface="Tahoma" pitchFamily="34" charset="0"/>
              </a:rPr>
              <a:t>+</a:t>
            </a:r>
          </a:p>
          <a:p>
            <a:pPr algn="ctr" eaLnBrk="0" hangingPunct="0">
              <a:lnSpc>
                <a:spcPct val="70000"/>
              </a:lnSpc>
              <a:defRPr/>
            </a:pPr>
            <a:r>
              <a:rPr lang="ru-RU" sz="4000" b="1">
                <a:solidFill>
                  <a:schemeClr val="bg1"/>
                </a:solidFill>
                <a:cs typeface="Tahoma" pitchFamily="34" charset="0"/>
              </a:rPr>
              <a:t>Энтеральная детоксикация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738" y="3836988"/>
            <a:ext cx="2305050" cy="1077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ru-RU" sz="2400" b="1">
              <a:solidFill>
                <a:schemeClr val="bg1"/>
              </a:solidFill>
              <a:cs typeface="Arial" charset="0"/>
            </a:endParaRPr>
          </a:p>
          <a:p>
            <a:pPr algn="ctr" eaLnBrk="0" hangingPunct="0">
              <a:defRPr/>
            </a:pPr>
            <a:r>
              <a:rPr lang="ru-RU" sz="2400" b="1">
                <a:solidFill>
                  <a:schemeClr val="bg1"/>
                </a:solidFill>
                <a:cs typeface="Arial" charset="0"/>
              </a:rPr>
              <a:t>Традиционная терапия</a:t>
            </a:r>
          </a:p>
          <a:p>
            <a:pPr algn="ctr" eaLnBrk="0" hangingPunct="0">
              <a:defRPr/>
            </a:pPr>
            <a:endParaRPr lang="ru-RU" sz="1500" b="1">
              <a:solidFill>
                <a:schemeClr val="bg1"/>
              </a:solidFill>
              <a:cs typeface="Arial" charset="0"/>
            </a:endParaRPr>
          </a:p>
          <a:p>
            <a:pPr algn="ctr" eaLnBrk="0" hangingPunct="0">
              <a:defRPr/>
            </a:pPr>
            <a:endParaRPr lang="ru-RU" sz="15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2" name="Плюс 11"/>
          <p:cNvSpPr/>
          <p:nvPr/>
        </p:nvSpPr>
        <p:spPr>
          <a:xfrm>
            <a:off x="2416175" y="4032250"/>
            <a:ext cx="685800" cy="6858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ru-RU" sz="2400" kern="0"/>
          </a:p>
        </p:txBody>
      </p:sp>
      <p:pic>
        <p:nvPicPr>
          <p:cNvPr id="16" name="Picture 2" descr="http://img02.darudar.org/s600/00/00/e0/5e/e05e9ff09f8b9421a2a2a588096e039edfa1183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2997200"/>
            <a:ext cx="1800225" cy="2663825"/>
          </a:xfrm>
          <a:prstGeom prst="rect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sp>
        <p:nvSpPr>
          <p:cNvPr id="6" name="Стрелка вниз 5"/>
          <p:cNvSpPr/>
          <p:nvPr/>
        </p:nvSpPr>
        <p:spPr>
          <a:xfrm rot="13777353">
            <a:off x="4971256" y="2575719"/>
            <a:ext cx="331788" cy="13398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51500" y="1979613"/>
            <a:ext cx="34925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r" eaLnBrk="0" hangingPunct="0">
              <a:defRPr/>
            </a:pPr>
            <a:r>
              <a:rPr lang="ru-RU">
                <a:solidFill>
                  <a:srgbClr val="000000"/>
                </a:solidFill>
                <a:cs typeface="Arial" charset="0"/>
              </a:rPr>
              <a:t>% эрадикации</a:t>
            </a:r>
          </a:p>
        </p:txBody>
      </p:sp>
      <p:sp>
        <p:nvSpPr>
          <p:cNvPr id="11" name="Стрелка вверх 10"/>
          <p:cNvSpPr/>
          <p:nvPr/>
        </p:nvSpPr>
        <p:spPr>
          <a:xfrm>
            <a:off x="5940425" y="2035175"/>
            <a:ext cx="484188" cy="803275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/>
          </a:p>
        </p:txBody>
      </p:sp>
      <p:sp>
        <p:nvSpPr>
          <p:cNvPr id="15" name="Стрелка вправо 14"/>
          <p:cNvSpPr/>
          <p:nvPr/>
        </p:nvSpPr>
        <p:spPr>
          <a:xfrm>
            <a:off x="4567238" y="4095750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21338" y="3768725"/>
            <a:ext cx="34925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400" b="1">
                <a:solidFill>
                  <a:srgbClr val="000000"/>
                </a:solidFill>
                <a:cs typeface="Arial" charset="0"/>
              </a:rPr>
              <a:t>% побочных</a:t>
            </a:r>
          </a:p>
          <a:p>
            <a:pPr algn="r" eaLnBrk="0" hangingPunct="0">
              <a:defRPr/>
            </a:pPr>
            <a:r>
              <a:rPr lang="ru-RU" sz="2400" b="1">
                <a:solidFill>
                  <a:srgbClr val="000000"/>
                </a:solidFill>
                <a:cs typeface="Arial" charset="0"/>
              </a:rPr>
              <a:t> эффектов терапии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5924550" y="3854450"/>
            <a:ext cx="484188" cy="78105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/>
          </a:p>
        </p:txBody>
      </p:sp>
      <p:sp>
        <p:nvSpPr>
          <p:cNvPr id="19" name="Стрелка вниз 18"/>
          <p:cNvSpPr/>
          <p:nvPr/>
        </p:nvSpPr>
        <p:spPr>
          <a:xfrm rot="18720945">
            <a:off x="4791075" y="4914901"/>
            <a:ext cx="484187" cy="1084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545138" y="5046663"/>
            <a:ext cx="3265487" cy="1439862"/>
          </a:xfrm>
          <a:prstGeom prst="roundRect">
            <a:avLst/>
          </a:prstGeom>
          <a:solidFill>
            <a:srgbClr val="009D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4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Раннее, щадящее рубцевание язв, снижение риска кровотечений</a:t>
            </a:r>
          </a:p>
        </p:txBody>
      </p:sp>
      <p:sp>
        <p:nvSpPr>
          <p:cNvPr id="203789" name="Прямоугольник 2"/>
          <p:cNvSpPr>
            <a:spLocks noChangeArrowheads="1"/>
          </p:cNvSpPr>
          <p:nvPr/>
        </p:nvSpPr>
        <p:spPr bwMode="auto">
          <a:xfrm>
            <a:off x="61913" y="5749925"/>
            <a:ext cx="4510087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100"/>
              <a:t>КАМЕНСКАЯ О.В. МОРФОФУНКЦИОНАЛЬНЫЕ ОСОБЕННОСТИ СОБСТВЕННОЙ ПЛАСТИНКИ СЛИЗИСТОЙ ЖЕЛУДКА ПРИ РАЗЛИЧНЫХ СПОСОБАХ ЛЕЧЕНИЯ ЯЗВЕННОЙ БОЛЕЗНИ ЖЕЛУДКА. – АВТОРЕФЕРАТ. – дисс. канд. мед. наук., - Новосибирск, 2002. – 43 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7850"/>
          </a:xfrm>
          <a:solidFill>
            <a:schemeClr val="accent1">
              <a:lumMod val="75000"/>
            </a:schemeClr>
          </a:solidFill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ru-RU" sz="3600" b="1" dirty="0" err="1" smtClean="0">
                <a:solidFill>
                  <a:schemeClr val="bg1"/>
                </a:solidFill>
              </a:rPr>
              <a:t>Энтеральная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детоксикация</a:t>
            </a:r>
            <a:r>
              <a:rPr lang="ru-RU" sz="3600" b="1" dirty="0" smtClean="0">
                <a:solidFill>
                  <a:schemeClr val="bg1"/>
                </a:solidFill>
              </a:rPr>
              <a:t> 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хронический панкреатит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05826" name="Объект 2"/>
          <p:cNvSpPr>
            <a:spLocks noGrp="1"/>
          </p:cNvSpPr>
          <p:nvPr>
            <p:ph idx="1"/>
          </p:nvPr>
        </p:nvSpPr>
        <p:spPr>
          <a:xfrm>
            <a:off x="0" y="1844675"/>
            <a:ext cx="9144000" cy="4346575"/>
          </a:xfrm>
        </p:spPr>
        <p:txBody>
          <a:bodyPr/>
          <a:lstStyle/>
          <a:p>
            <a:r>
              <a:rPr lang="ru-RU" sz="3300" b="1" smtClean="0">
                <a:latin typeface="Constantia" pitchFamily="18" charset="0"/>
              </a:rPr>
              <a:t> Снижение уровня эндотоксина в крови позволяет снизить количество рецидивов        </a:t>
            </a:r>
            <a:r>
              <a:rPr lang="ru-RU" sz="3600" b="1" smtClean="0">
                <a:solidFill>
                  <a:srgbClr val="C00000"/>
                </a:solidFill>
                <a:latin typeface="Constantia" pitchFamily="18" charset="0"/>
              </a:rPr>
              <a:t>с 25% до 6% !!!</a:t>
            </a:r>
            <a:endParaRPr lang="ru-RU" sz="2800" b="1" smtClean="0">
              <a:solidFill>
                <a:srgbClr val="C00000"/>
              </a:solidFill>
              <a:latin typeface="Constantia" pitchFamily="18" charset="0"/>
            </a:endParaRPr>
          </a:p>
          <a:p>
            <a:pPr>
              <a:buFont typeface="Wingdings 2" pitchFamily="18" charset="2"/>
              <a:buNone/>
            </a:pPr>
            <a:endParaRPr lang="ru-RU" sz="2800" b="1" smtClean="0">
              <a:latin typeface="Constantia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sz="3200" b="1" smtClean="0">
                <a:latin typeface="Constantia" pitchFamily="18" charset="0"/>
              </a:rPr>
              <a:t>Рекомендовано:  профилактические курсы пробиотиков и Энтеросгеля </a:t>
            </a:r>
            <a:r>
              <a:rPr lang="ru-RU" sz="3600" b="1" smtClean="0">
                <a:solidFill>
                  <a:srgbClr val="C00000"/>
                </a:solidFill>
                <a:latin typeface="Constantia" pitchFamily="18" charset="0"/>
              </a:rPr>
              <a:t>3-4 раза в год</a:t>
            </a:r>
            <a:endParaRPr lang="ru-RU" sz="3200" b="1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205827" name="TextBox 3"/>
          <p:cNvSpPr txBox="1">
            <a:spLocks noChangeArrowheads="1"/>
          </p:cNvSpPr>
          <p:nvPr/>
        </p:nvSpPr>
        <p:spPr bwMode="auto">
          <a:xfrm>
            <a:off x="5940425" y="6191250"/>
            <a:ext cx="25987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600" b="1"/>
              <a:t>Нахашова В.Е, 2008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8" y="4005263"/>
            <a:ext cx="9129712" cy="122396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19250"/>
          </a:xfrm>
          <a:solidFill>
            <a:srgbClr val="0070C0"/>
          </a:solidFill>
        </p:spPr>
        <p:txBody>
          <a:bodyPr/>
          <a:lstStyle/>
          <a:p>
            <a:pPr algn="ctr"/>
            <a:r>
              <a:rPr lang="ru-RU" altLang="ru-RU" sz="3600" b="1" smtClean="0">
                <a:solidFill>
                  <a:schemeClr val="bg1"/>
                </a:solidFill>
              </a:rPr>
              <a:t>ЭНТЕРОСГЕЛЬ в Клинических рекомендациях Российского общества акушеров-гинекологов (РОАГ)</a:t>
            </a:r>
          </a:p>
        </p:txBody>
      </p:sp>
      <p:sp>
        <p:nvSpPr>
          <p:cNvPr id="207874" name="Объект 2"/>
          <p:cNvSpPr>
            <a:spLocks noGrp="1"/>
          </p:cNvSpPr>
          <p:nvPr>
            <p:ph idx="1"/>
          </p:nvPr>
        </p:nvSpPr>
        <p:spPr>
          <a:xfrm>
            <a:off x="0" y="1514475"/>
            <a:ext cx="5915025" cy="4525963"/>
          </a:xfrm>
        </p:spPr>
        <p:txBody>
          <a:bodyPr/>
          <a:lstStyle/>
          <a:p>
            <a:r>
              <a:rPr lang="ru-RU" altLang="ru-RU" sz="3200" b="1" smtClean="0"/>
              <a:t>Гестационные пиелонефриты;</a:t>
            </a:r>
          </a:p>
          <a:p>
            <a:r>
              <a:rPr lang="ru-RU" altLang="ru-RU" sz="3200" b="1" smtClean="0"/>
              <a:t>Послеродовые гнойно-септические заболевания.</a:t>
            </a:r>
          </a:p>
        </p:txBody>
      </p:sp>
      <p:pic>
        <p:nvPicPr>
          <p:cNvPr id="1026" name="Picture 2" descr="C:\Users\khovanoff\Desktop\ХовановСилма\ОООСилма\РФ\Опинион-лидеры\Акушерство-Гинекология\Зорина\Клинические рекомендации акушерство-гинекология\001 (4)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l="18691" t="6014" r="21217" b="31172"/>
          <a:stretch/>
        </p:blipFill>
        <p:spPr bwMode="auto">
          <a:xfrm>
            <a:off x="6588224" y="1700808"/>
            <a:ext cx="2379203" cy="3414478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608615" y="3717032"/>
            <a:ext cx="2251480" cy="304425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207877" name="Picture 2" descr="http://www.stihi.ru/pics/2011/06/01/48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57588"/>
            <a:ext cx="5435600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0300"/>
          </a:xfrm>
          <a:ln w="76200">
            <a:solidFill>
              <a:srgbClr val="C00000"/>
            </a:solidFill>
          </a:ln>
        </p:spPr>
        <p:txBody>
          <a:bodyPr anchor="ctr"/>
          <a:lstStyle/>
          <a:p>
            <a:pPr algn="ctr"/>
            <a:r>
              <a:rPr lang="ru-RU" sz="3200" b="1" dirty="0" smtClean="0"/>
              <a:t>стандартная терапия + </a:t>
            </a:r>
            <a:r>
              <a:rPr lang="ru-RU" sz="3200" b="1" dirty="0" err="1" smtClean="0"/>
              <a:t>энтеральная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детоксикация</a:t>
            </a:r>
            <a:endParaRPr lang="ru-RU" sz="3200" b="1" dirty="0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619672" y="2574101"/>
          <a:ext cx="5790387" cy="3354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71592" y="1556792"/>
            <a:ext cx="3672408" cy="14773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285750" indent="-285750" eaLnBrk="0" hangingPunct="0">
              <a:buFontTx/>
              <a:buChar char="-"/>
              <a:defRPr/>
            </a:pPr>
            <a:r>
              <a:rPr lang="ru-RU" sz="1800" b="1">
                <a:solidFill>
                  <a:srgbClr val="FFFFFF"/>
                </a:solidFill>
                <a:cs typeface="Arial" charset="0"/>
              </a:rPr>
              <a:t>Сорбция и выведение токсинов из кишечника.</a:t>
            </a:r>
          </a:p>
          <a:p>
            <a:pPr marL="285750" indent="-285750" eaLnBrk="0" hangingPunct="0">
              <a:buFontTx/>
              <a:buChar char="-"/>
              <a:defRPr/>
            </a:pPr>
            <a:r>
              <a:rPr lang="ru-RU" sz="1800" b="1">
                <a:solidFill>
                  <a:srgbClr val="FFFFFF"/>
                </a:solidFill>
                <a:cs typeface="Arial" charset="0"/>
              </a:rPr>
              <a:t>Регенерация слизистых.</a:t>
            </a:r>
          </a:p>
          <a:p>
            <a:pPr marL="285750" indent="-285750" eaLnBrk="0" hangingPunct="0">
              <a:buFontTx/>
              <a:buChar char="-"/>
              <a:defRPr/>
            </a:pPr>
            <a:r>
              <a:rPr lang="ru-RU" sz="1800" b="1">
                <a:solidFill>
                  <a:srgbClr val="FFFFFF"/>
                </a:solidFill>
                <a:cs typeface="Arial" charset="0"/>
              </a:rPr>
              <a:t>Нормализация </a:t>
            </a:r>
            <a:r>
              <a:rPr lang="ru-RU" sz="1600" b="1">
                <a:solidFill>
                  <a:srgbClr val="FFFFFF"/>
                </a:solidFill>
                <a:cs typeface="Arial" charset="0"/>
              </a:rPr>
              <a:t>микрофлоры</a:t>
            </a:r>
            <a:r>
              <a:rPr lang="ru-RU" sz="1800" b="1">
                <a:solidFill>
                  <a:srgbClr val="FFFFFF"/>
                </a:solidFill>
                <a:cs typeface="Arial" charset="0"/>
              </a:rPr>
              <a:t>.</a:t>
            </a:r>
          </a:p>
          <a:p>
            <a:pPr marL="285750" indent="-285750" eaLnBrk="0" hangingPunct="0">
              <a:buFontTx/>
              <a:buChar char="-"/>
              <a:defRPr/>
            </a:pPr>
            <a:r>
              <a:rPr lang="ru-RU" sz="1800" b="1">
                <a:solidFill>
                  <a:srgbClr val="FFFFFF"/>
                </a:solidFill>
                <a:cs typeface="Arial" charset="0"/>
              </a:rPr>
              <a:t>Рост уровня </a:t>
            </a:r>
            <a:r>
              <a:rPr lang="en-US" sz="1800" b="1">
                <a:solidFill>
                  <a:srgbClr val="FFFFFF"/>
                </a:solidFill>
                <a:cs typeface="Arial" charset="0"/>
              </a:rPr>
              <a:t>sIgA</a:t>
            </a:r>
            <a:r>
              <a:rPr lang="ru-RU" sz="1800" b="1">
                <a:solidFill>
                  <a:srgbClr val="FFFFFF"/>
                </a:solidFill>
                <a:cs typeface="Arial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340768"/>
            <a:ext cx="3456384" cy="203132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285750" indent="-285750" eaLnBrk="0" hangingPunct="0">
              <a:buFontTx/>
              <a:buChar char="-"/>
              <a:defRPr/>
            </a:pPr>
            <a:r>
              <a:rPr lang="ru-RU" sz="1800" b="1">
                <a:solidFill>
                  <a:srgbClr val="FFFFFF"/>
                </a:solidFill>
                <a:cs typeface="Arial" charset="0"/>
              </a:rPr>
              <a:t>Эрадикация возбудителя.</a:t>
            </a:r>
          </a:p>
          <a:p>
            <a:pPr marL="285750" indent="-285750" eaLnBrk="0" hangingPunct="0">
              <a:buFontTx/>
              <a:buChar char="-"/>
              <a:defRPr/>
            </a:pPr>
            <a:r>
              <a:rPr lang="ru-RU" sz="1800" b="1">
                <a:solidFill>
                  <a:srgbClr val="FFFFFF"/>
                </a:solidFill>
                <a:cs typeface="Arial" charset="0"/>
              </a:rPr>
              <a:t>Восстановление функции органов и систем.</a:t>
            </a:r>
          </a:p>
          <a:p>
            <a:pPr marL="285750" indent="-285750" eaLnBrk="0" hangingPunct="0">
              <a:buFontTx/>
              <a:buChar char="-"/>
              <a:defRPr/>
            </a:pPr>
            <a:r>
              <a:rPr lang="ru-RU" sz="1800" b="1">
                <a:solidFill>
                  <a:srgbClr val="FFFFFF"/>
                </a:solidFill>
                <a:cs typeface="Arial" charset="0"/>
              </a:rPr>
              <a:t>Предупреждение осложнений.</a:t>
            </a:r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358299" y="3161586"/>
            <a:ext cx="864096" cy="792088"/>
          </a:xfrm>
          <a:prstGeom prst="curv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>
              <a:solidFill>
                <a:schemeClr val="tx1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7861752" y="2919284"/>
            <a:ext cx="936104" cy="792088"/>
          </a:xfrm>
          <a:prstGeom prst="curved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>
              <a:solidFill>
                <a:schemeClr val="tx1"/>
              </a:solidFill>
            </a:endParaRPr>
          </a:p>
        </p:txBody>
      </p:sp>
      <p:sp>
        <p:nvSpPr>
          <p:cNvPr id="208911" name="TextBox 10"/>
          <p:cNvSpPr txBox="1">
            <a:spLocks noChangeArrowheads="1"/>
          </p:cNvSpPr>
          <p:nvPr/>
        </p:nvSpPr>
        <p:spPr bwMode="auto">
          <a:xfrm>
            <a:off x="0" y="5954713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 i="1">
                <a:solidFill>
                  <a:schemeClr val="tx2"/>
                </a:solidFill>
                <a:latin typeface="Calibri" pitchFamily="34" charset="0"/>
              </a:rPr>
              <a:t>В комбинации с конвенциональной терапией  энтеральная детоксикация  делает лечение более  эффективным и </a:t>
            </a:r>
            <a:r>
              <a:rPr lang="ru-RU" sz="2000" b="1" i="1">
                <a:solidFill>
                  <a:srgbClr val="04617B"/>
                </a:solidFill>
                <a:latin typeface="Calibri" pitchFamily="34" charset="0"/>
              </a:rPr>
              <a:t>безопасным</a:t>
            </a:r>
            <a:r>
              <a:rPr lang="ru-RU" sz="2000" b="1" i="1">
                <a:solidFill>
                  <a:schemeClr val="tx2"/>
                </a:solidFill>
                <a:latin typeface="Calibri" pitchFamily="34" charset="0"/>
              </a:rPr>
              <a:t>.</a:t>
            </a:r>
          </a:p>
        </p:txBody>
      </p:sp>
      <p:pic>
        <p:nvPicPr>
          <p:cNvPr id="12" name="Picture 2" descr="http://mediasubs.ru/group/uploads/zd/zdorove-bez-vrachej-i-lekarstv-/image/ItNzE0OT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1340768"/>
            <a:ext cx="1599891" cy="262421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2" name="Стрелка вниз 1"/>
          <p:cNvSpPr/>
          <p:nvPr/>
        </p:nvSpPr>
        <p:spPr>
          <a:xfrm>
            <a:off x="4475163" y="908050"/>
            <a:ext cx="44450" cy="3457575"/>
          </a:xfrm>
          <a:prstGeom prst="downArrow">
            <a:avLst/>
          </a:prstGeom>
          <a:solidFill>
            <a:srgbClr val="C000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ker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41795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НИИ туберкулеза МЗ России</a:t>
            </a:r>
            <a:r>
              <a:rPr lang="ru-RU" sz="3200" b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j-ea"/>
                <a:cs typeface="+mj-cs"/>
              </a:rPr>
              <a:t>: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600200"/>
            <a:ext cx="8686800" cy="5257800"/>
          </a:xfrm>
        </p:spPr>
        <p:txBody>
          <a:bodyPr/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заболеваемость туберкулезом </a:t>
            </a: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медиков  </a:t>
            </a: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превышает </a:t>
            </a: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заболеваемость </a:t>
            </a: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туберкулезом населения России в  </a:t>
            </a: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10 </a:t>
            </a: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раз</a:t>
            </a: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.</a:t>
            </a:r>
            <a:endParaRPr lang="ru-RU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Среди заболевших туберкулезом </a:t>
            </a: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медиков  </a:t>
            </a: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женщины 78,6</a:t>
            </a: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%.</a:t>
            </a:r>
            <a:endParaRPr lang="ru-RU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50% заболевших -  средние медицинские работники, </a:t>
            </a:r>
          </a:p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30% - врачи,             20% - младший медицинский персонал. </a:t>
            </a:r>
          </a:p>
          <a:p>
            <a:pPr>
              <a:defRPr/>
            </a:pPr>
            <a:endParaRPr lang="ru-RU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у медицинских работников палочка Коха первично устойчива к химиопрепаратам, дает деструктивные формы</a:t>
            </a:r>
          </a:p>
          <a:p>
            <a:pPr>
              <a:defRPr/>
            </a:pP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>
              <a:defRPr/>
            </a:pPr>
            <a:endParaRPr lang="ru-RU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916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12838"/>
          </a:xfrm>
          <a:solidFill>
            <a:schemeClr val="accent1">
              <a:lumMod val="75000"/>
            </a:schemeClr>
          </a:solidFill>
        </p:spPr>
        <p:txBody>
          <a:bodyPr rtlCol="0"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Косметологический эффект:</a:t>
            </a:r>
            <a:endParaRPr lang="ru-RU" sz="4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536700"/>
            <a:ext cx="8770938" cy="480218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Снижение токсической нагрузки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 </a:t>
            </a:r>
            <a:r>
              <a:rPr lang="ru-RU" dirty="0" smtClean="0">
                <a:latin typeface="Arial Black" pitchFamily="34" charset="0"/>
              </a:rPr>
              <a:t>улучшает процессы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>
                <a:latin typeface="Arial Black" pitchFamily="34" charset="0"/>
              </a:rPr>
              <a:t>метаболизма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   в коже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Нормализуются: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 цвет кожных покровов,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 эластичность.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Arial Black" pitchFamily="34" charset="0"/>
              </a:rPr>
              <a:t>Уменьшается физический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Arial Black" pitchFamily="34" charset="0"/>
              </a:rPr>
              <a:t> возраст</a:t>
            </a:r>
            <a:r>
              <a:rPr lang="ru-RU" dirty="0" smtClean="0"/>
              <a:t>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/>
              <a:t>(опыт Коллег из Чехии)</a:t>
            </a:r>
            <a:endParaRPr lang="ru-RU" b="1" dirty="0"/>
          </a:p>
        </p:txBody>
      </p:sp>
      <p:pic>
        <p:nvPicPr>
          <p:cNvPr id="148483" name="Picture 2" descr="http://cs417030.vk.me/v417030829/3aa8/nlC882kEMo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125538"/>
            <a:ext cx="3487738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2175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250" y="1246188"/>
            <a:ext cx="6662738" cy="5262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solidFill>
                  <a:srgbClr val="0070C0"/>
                </a:solidFill>
                <a:latin typeface="Arial Black" pitchFamily="34" charset="0"/>
              </a:rPr>
              <a:t>Взять Энтеросгель пасту (не сладкую).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solidFill>
                  <a:srgbClr val="0070C0"/>
                </a:solidFill>
                <a:latin typeface="Arial Black" pitchFamily="34" charset="0"/>
              </a:rPr>
              <a:t>Развести водой, отваром ромашки или календулы в соотношении 3:</a:t>
            </a:r>
            <a:r>
              <a:rPr lang="en-US" sz="2800" b="1" dirty="0">
                <a:solidFill>
                  <a:srgbClr val="0070C0"/>
                </a:solidFill>
                <a:latin typeface="Arial Black" pitchFamily="34" charset="0"/>
              </a:rPr>
              <a:t>1</a:t>
            </a:r>
            <a:r>
              <a:rPr lang="ru-RU" sz="2800" b="1" dirty="0">
                <a:solidFill>
                  <a:srgbClr val="0070C0"/>
                </a:solidFill>
                <a:latin typeface="Arial Black" pitchFamily="34" charset="0"/>
              </a:rPr>
              <a:t>.</a:t>
            </a:r>
            <a:endParaRPr lang="en-US" sz="2800" b="1" dirty="0">
              <a:solidFill>
                <a:srgbClr val="0070C0"/>
              </a:solidFill>
              <a:latin typeface="Arial Black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solidFill>
                  <a:srgbClr val="0070C0"/>
                </a:solidFill>
                <a:latin typeface="Arial Black" pitchFamily="34" charset="0"/>
              </a:rPr>
              <a:t>Нанести маску на лицо и зону декольте на 10-15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latin typeface="Arial Black" pitchFamily="34" charset="0"/>
              </a:rPr>
              <a:t> минут.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solidFill>
                  <a:srgbClr val="0070C0"/>
                </a:solidFill>
                <a:latin typeface="Arial Black" pitchFamily="34" charset="0"/>
              </a:rPr>
              <a:t>Смыть теплой водой.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solidFill>
                  <a:srgbClr val="0070C0"/>
                </a:solidFill>
                <a:latin typeface="Arial Black" pitchFamily="34" charset="0"/>
              </a:rPr>
              <a:t>Нанести Ваш любимый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latin typeface="Arial Black" pitchFamily="34" charset="0"/>
              </a:rPr>
              <a:t>     питательный крем.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latin typeface="Arial Black" pitchFamily="34" charset="0"/>
              </a:rPr>
              <a:t>(1 – 2 раза в неделю)</a:t>
            </a:r>
          </a:p>
        </p:txBody>
      </p:sp>
      <p:sp>
        <p:nvSpPr>
          <p:cNvPr id="149506" name="Прямоугольник 4"/>
          <p:cNvSpPr>
            <a:spLocks noChangeArrowheads="1"/>
          </p:cNvSpPr>
          <p:nvPr/>
        </p:nvSpPr>
        <p:spPr bwMode="auto">
          <a:xfrm>
            <a:off x="7019925" y="6381750"/>
            <a:ext cx="2016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prstClr val="black"/>
                </a:solidFill>
                <a:latin typeface="Calibri" pitchFamily="34" charset="0"/>
              </a:rPr>
              <a:t>www.enterosgel.ru</a:t>
            </a:r>
            <a:endParaRPr lang="ru-RU" sz="1800" b="1">
              <a:solidFill>
                <a:prstClr val="black"/>
              </a:solidFill>
              <a:latin typeface="Calibri" pitchFamily="34" charset="0"/>
            </a:endParaRPr>
          </a:p>
        </p:txBody>
      </p:sp>
      <p:pic>
        <p:nvPicPr>
          <p:cNvPr id="6" name="Picture 6" descr="http://image.hdstockphoto.com/pics/premium/thumbs/865/one-caucasian-lovers-couple-man-and-woman-hugging-tenderness-in-studio-silhouette-isolated-on-white-background_865908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708025"/>
            <a:ext cx="1581150" cy="336073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b="1" dirty="0" smtClean="0">
                <a:solidFill>
                  <a:prstClr val="white"/>
                </a:solidFill>
                <a:latin typeface="Arial Black" pitchFamily="34" charset="0"/>
              </a:rPr>
              <a:t>Рецепт </a:t>
            </a:r>
            <a:r>
              <a:rPr lang="ru-RU" sz="3600" b="1" dirty="0">
                <a:solidFill>
                  <a:prstClr val="white"/>
                </a:solidFill>
                <a:latin typeface="Arial Black" pitchFamily="34" charset="0"/>
              </a:rPr>
              <a:t>маски с </a:t>
            </a:r>
            <a:r>
              <a:rPr lang="ru-RU" sz="3600" b="1" dirty="0" err="1">
                <a:solidFill>
                  <a:prstClr val="white"/>
                </a:solidFill>
                <a:latin typeface="Arial Black" pitchFamily="34" charset="0"/>
              </a:rPr>
              <a:t>Энтеросгелем</a:t>
            </a:r>
            <a:endParaRPr lang="ru-RU" altLang="ru-RU" sz="4000" b="1" dirty="0">
              <a:solidFill>
                <a:prstClr val="white"/>
              </a:solidFill>
              <a:latin typeface="Arial Black" pitchFamily="34" charset="0"/>
            </a:endParaRPr>
          </a:p>
        </p:txBody>
      </p:sp>
      <p:pic>
        <p:nvPicPr>
          <p:cNvPr id="149509" name="Picture 8" descr="new upak (для ppt) 72p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9925" y="3811588"/>
            <a:ext cx="21240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830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7169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20763"/>
          </a:xfrm>
          <a:solidFill>
            <a:schemeClr val="accent1">
              <a:lumMod val="75000"/>
            </a:schemeClr>
          </a:solidFill>
        </p:spPr>
        <p:txBody>
          <a:bodyPr rtlCol="0" anchor="ctr">
            <a:noAutofit/>
          </a:bodyPr>
          <a:lstStyle/>
          <a:p>
            <a:pPr algn="ctr" eaLnBrk="0" hangingPunct="0">
              <a:defRPr/>
            </a:pPr>
            <a:r>
              <a:rPr lang="ru-RU" altLang="en-US" sz="3600" b="1" dirty="0" smtClean="0">
                <a:solidFill>
                  <a:schemeClr val="bg1"/>
                </a:solidFill>
                <a:latin typeface="Arial Black" pitchFamily="34" charset="0"/>
              </a:rPr>
              <a:t>Что убивает медработника?</a:t>
            </a:r>
            <a:endParaRPr lang="en-US" altLang="en-US" sz="36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65538" name="Picture 2" descr="http://otravleniya.net/wp-content/uploads/2015/06/prihiny-vozniknovenia-toksiheskogogepatit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1525" y="2146300"/>
            <a:ext cx="4429125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6"/>
          <p:cNvGrpSpPr/>
          <p:nvPr/>
        </p:nvGrpSpPr>
        <p:grpSpPr>
          <a:xfrm>
            <a:off x="116253" y="1114133"/>
            <a:ext cx="2971076" cy="921144"/>
            <a:chOff x="82893" y="1311018"/>
            <a:chExt cx="2168433" cy="1084216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2893" y="1311018"/>
              <a:ext cx="2168433" cy="1084216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135820" y="1311018"/>
              <a:ext cx="2062579" cy="97836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solidFill>
                    <a:prstClr val="white"/>
                  </a:solidFill>
                </a:rPr>
                <a:t>Низкое качество</a:t>
              </a:r>
              <a:r>
                <a:rPr lang="ru-RU" sz="2800" b="1" dirty="0">
                  <a:solidFill>
                    <a:prstClr val="white"/>
                  </a:solidFill>
                </a:rPr>
                <a:t> </a:t>
              </a:r>
              <a:r>
                <a:rPr lang="ru-RU" sz="2400" b="1" dirty="0">
                  <a:solidFill>
                    <a:prstClr val="white"/>
                  </a:solidFill>
                </a:rPr>
                <a:t>продуктов питания, </a:t>
              </a:r>
              <a:r>
                <a:rPr lang="ru-RU" sz="2400" b="1" dirty="0" err="1">
                  <a:solidFill>
                    <a:prstClr val="white"/>
                  </a:solidFill>
                </a:rPr>
                <a:t>дисбиоз</a:t>
              </a:r>
              <a:endParaRPr lang="ru-RU" sz="24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069406" y="2827787"/>
            <a:ext cx="3835772" cy="3614752"/>
            <a:chOff x="82893" y="1258091"/>
            <a:chExt cx="2221360" cy="225973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82893" y="1258091"/>
              <a:ext cx="2168433" cy="1084216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135820" y="1311018"/>
              <a:ext cx="2062579" cy="97836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prstClr val="white"/>
                  </a:solidFill>
                </a:rPr>
                <a:t>Работа, дом, ночные дежурства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135820" y="2433608"/>
              <a:ext cx="2168433" cy="1084216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13" name="Группа 12"/>
          <p:cNvGrpSpPr/>
          <p:nvPr/>
        </p:nvGrpSpPr>
        <p:grpSpPr>
          <a:xfrm>
            <a:off x="5008263" y="1114133"/>
            <a:ext cx="3866663" cy="1580347"/>
            <a:chOff x="82893" y="1258091"/>
            <a:chExt cx="2168433" cy="1084216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82893" y="1258091"/>
              <a:ext cx="2168433" cy="1084216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  <a:p>
              <a:endParaRPr lang="ru-RU" dirty="0" smtClean="0"/>
            </a:p>
            <a:p>
              <a:r>
                <a:rPr lang="ru-RU" dirty="0" smtClean="0"/>
                <a:t>Проф. Заболевания.</a:t>
              </a:r>
              <a:endParaRPr lang="ru-RU" dirty="0"/>
            </a:p>
          </p:txBody>
        </p:sp>
        <p:sp>
          <p:nvSpPr>
            <p:cNvPr id="15" name="Скругленный прямоугольник 4"/>
            <p:cNvSpPr/>
            <p:nvPr/>
          </p:nvSpPr>
          <p:spPr>
            <a:xfrm>
              <a:off x="135820" y="1311018"/>
              <a:ext cx="2062579" cy="97836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prstClr val="white"/>
                  </a:solidFill>
                </a:rPr>
                <a:t>Постоянные контакты с больными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89685" y="5301238"/>
            <a:ext cx="2933714" cy="1084216"/>
            <a:chOff x="82893" y="1258091"/>
            <a:chExt cx="2168433" cy="1084216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82893" y="1258091"/>
              <a:ext cx="2168433" cy="1084216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125017" y="1348595"/>
              <a:ext cx="2062579" cy="978362"/>
            </a:xfrm>
            <a:prstGeom prst="rect">
              <a:avLst/>
            </a:prstGeom>
            <a:ln w="117475">
              <a:solidFill>
                <a:srgbClr val="FF0000"/>
              </a:solidFill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prstClr val="white"/>
                  </a:solidFill>
                </a:rPr>
                <a:t>Интоксикация - раннее старение кожи и …</a:t>
              </a:r>
            </a:p>
          </p:txBody>
        </p:sp>
      </p:grpSp>
      <p:sp>
        <p:nvSpPr>
          <p:cNvPr id="4" name="Скругленный прямоугольник 3"/>
          <p:cNvSpPr/>
          <p:nvPr/>
        </p:nvSpPr>
        <p:spPr>
          <a:xfrm>
            <a:off x="116253" y="2957688"/>
            <a:ext cx="1770672" cy="664251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prstClr val="white"/>
                </a:solidFill>
              </a:rPr>
              <a:t>Гиподинамия</a:t>
            </a:r>
          </a:p>
        </p:txBody>
      </p:sp>
      <p:sp>
        <p:nvSpPr>
          <p:cNvPr id="65546" name="TextBox 1"/>
          <p:cNvSpPr txBox="1">
            <a:spLocks noChangeArrowheads="1"/>
          </p:cNvSpPr>
          <p:nvPr/>
        </p:nvSpPr>
        <p:spPr bwMode="auto">
          <a:xfrm>
            <a:off x="5507038" y="4964113"/>
            <a:ext cx="33988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prstClr val="white"/>
                </a:solidFill>
                <a:latin typeface="Calibri" pitchFamily="34" charset="0"/>
              </a:rPr>
              <a:t>Стресс (большая  </a:t>
            </a:r>
          </a:p>
          <a:p>
            <a:r>
              <a:rPr lang="ru-RU" b="1">
                <a:solidFill>
                  <a:prstClr val="white"/>
                </a:solidFill>
                <a:latin typeface="Calibri" pitchFamily="34" charset="0"/>
              </a:rPr>
              <a:t>ответственность!)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37448" y="2120597"/>
            <a:ext cx="1966858" cy="634166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prstClr val="white"/>
                </a:solidFill>
              </a:rPr>
              <a:t>Экологические факторы</a:t>
            </a:r>
          </a:p>
        </p:txBody>
      </p:sp>
    </p:spTree>
    <p:extLst>
      <p:ext uri="{BB962C8B-B14F-4D97-AF65-F5344CB8AC3E}">
        <p14:creationId xmlns:p14="http://schemas.microsoft.com/office/powerpoint/2010/main" val="4810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www.bookrater.ru/wp-content/uploads/2012/10/ontogenez_theloveka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975644" y="2324100"/>
            <a:ext cx="4911725" cy="35083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194563" name="TextBox 2"/>
          <p:cNvSpPr txBox="1">
            <a:spLocks noChangeArrowheads="1"/>
          </p:cNvSpPr>
          <p:nvPr/>
        </p:nvSpPr>
        <p:spPr bwMode="auto">
          <a:xfrm>
            <a:off x="1042988" y="214313"/>
            <a:ext cx="7029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600" b="1">
                <a:solidFill>
                  <a:srgbClr val="4E67C8"/>
                </a:solidFill>
                <a:latin typeface="Century Gothic" pitchFamily="34" charset="0"/>
              </a:rPr>
              <a:t>Микробиота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1247775"/>
            <a:ext cx="3349625" cy="8302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Все виды обмена веществ (белковый, жировой, углеводны</a:t>
            </a:r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й)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6500" y="928688"/>
            <a:ext cx="2857500" cy="12620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eaLnBrk="0" hangingPunct="0">
              <a:defRPr/>
            </a:pPr>
            <a:endParaRPr lang="ru-RU" sz="1600" b="1" dirty="0">
              <a:solidFill>
                <a:srgbClr val="000000"/>
              </a:solidFill>
              <a:cs typeface="Arial" charset="0"/>
            </a:endParaRPr>
          </a:p>
          <a:p>
            <a:pPr algn="ctr" eaLnBrk="0" hangingPunct="0">
              <a:defRPr/>
            </a:pPr>
            <a:endParaRPr lang="ru-RU" sz="1600" b="1" dirty="0">
              <a:solidFill>
                <a:srgbClr val="000000"/>
              </a:solidFill>
              <a:cs typeface="Arial" charset="0"/>
            </a:endParaRPr>
          </a:p>
          <a:p>
            <a:pPr algn="ctr" eaLnBrk="0" hangingPunct="0">
              <a:defRPr/>
            </a:pP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Интеллект</a:t>
            </a:r>
          </a:p>
          <a:p>
            <a:pPr algn="ctr" eaLnBrk="0" hangingPunct="0">
              <a:defRPr/>
            </a:pPr>
            <a:endParaRPr lang="ru-RU" sz="1400" b="1" dirty="0">
              <a:solidFill>
                <a:srgbClr val="000000"/>
              </a:solidFill>
              <a:cs typeface="Arial" charset="0"/>
            </a:endParaRPr>
          </a:p>
          <a:p>
            <a:pPr algn="ctr" eaLnBrk="0" hangingPunct="0">
              <a:defRPr/>
            </a:pPr>
            <a:endParaRPr lang="ru-RU" sz="1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50" y="2286000"/>
            <a:ext cx="2735263" cy="10779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Пищеварение </a:t>
            </a:r>
          </a:p>
          <a:p>
            <a:pPr algn="ctr" eaLnBrk="0" hangingPunct="0">
              <a:defRPr/>
            </a:pP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(участие в усвоении пищи, синтез витаминов)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00750" y="2286000"/>
            <a:ext cx="2736850" cy="8001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600" b="1" dirty="0" err="1">
                <a:solidFill>
                  <a:srgbClr val="000000"/>
                </a:solidFill>
                <a:cs typeface="Arial" charset="0"/>
              </a:rPr>
              <a:t>Психоэмоциональные</a:t>
            </a: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 функции</a:t>
            </a:r>
          </a:p>
          <a:p>
            <a:pPr algn="ctr" eaLnBrk="0" hangingPunct="0">
              <a:defRPr/>
            </a:pPr>
            <a:endParaRPr lang="ru-RU" sz="1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88" y="3643313"/>
            <a:ext cx="2735262" cy="11382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000" b="1" dirty="0" err="1">
                <a:solidFill>
                  <a:srgbClr val="000000"/>
                </a:solidFill>
                <a:cs typeface="Arial" charset="0"/>
              </a:rPr>
              <a:t>Детоксикация</a:t>
            </a: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 </a:t>
            </a:r>
          </a:p>
          <a:p>
            <a:pPr algn="ctr" eaLnBrk="0" hangingPunct="0">
              <a:defRPr/>
            </a:pP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(выведение токсинов, канцерогенов, аллергенов</a:t>
            </a:r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29313" y="3357563"/>
            <a:ext cx="2736850" cy="8001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Иммунитет </a:t>
            </a:r>
          </a:p>
          <a:p>
            <a:pPr algn="ctr" eaLnBrk="0" hangingPunct="0">
              <a:defRPr/>
            </a:pP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(защита от инфекций)</a:t>
            </a:r>
          </a:p>
          <a:p>
            <a:pPr algn="ctr" eaLnBrk="0" hangingPunct="0">
              <a:defRPr/>
            </a:pPr>
            <a:endParaRPr lang="ru-RU" sz="1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71775" y="4365625"/>
            <a:ext cx="3733800" cy="6762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>
                <a:solidFill>
                  <a:srgbClr val="000000"/>
                </a:solidFill>
                <a:cs typeface="Arial" charset="0"/>
              </a:rPr>
              <a:t>Активное долголетие</a:t>
            </a:r>
          </a:p>
          <a:p>
            <a:pPr algn="ctr" eaLnBrk="0" hangingPunct="0">
              <a:defRPr/>
            </a:pPr>
            <a:endParaRPr lang="ru-RU" sz="1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625" y="5286375"/>
            <a:ext cx="8215313" cy="13239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rgbClr val="000000"/>
                </a:solidFill>
                <a:cs typeface="Arial" charset="0"/>
              </a:rPr>
              <a:t>Механизм смерти… сводится к самоотравлению организма от постоянного накопления ядовитых продуктов в течение всей жизни.</a:t>
            </a:r>
            <a:br>
              <a:rPr lang="ru-RU" sz="2000" b="1" dirty="0">
                <a:solidFill>
                  <a:srgbClr val="000000"/>
                </a:solidFill>
                <a:cs typeface="Arial" charset="0"/>
              </a:rPr>
            </a:br>
            <a:r>
              <a:rPr lang="ru-RU" sz="2000" b="1" dirty="0">
                <a:solidFill>
                  <a:srgbClr val="000000"/>
                </a:solidFill>
                <a:cs typeface="Arial" charset="0"/>
              </a:rPr>
              <a:t>(Мечников И.И.  «Этюды оптимизма») </a:t>
            </a:r>
            <a:endParaRPr lang="ru-RU" sz="18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00500" y="1500188"/>
            <a:ext cx="1285875" cy="2571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</a:rPr>
              <a:t>эндотоксин</a:t>
            </a:r>
            <a:endParaRPr lang="ru-RU" sz="1800" b="1" dirty="0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500313" y="214313"/>
            <a:ext cx="4071937" cy="785812"/>
          </a:xfrm>
          <a:prstGeom prst="ellipse">
            <a:avLst/>
          </a:prstGeom>
          <a:noFill/>
          <a:ln w="762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 flipH="1">
            <a:off x="4500563" y="928688"/>
            <a:ext cx="214312" cy="642937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06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1738"/>
          </a:xfrm>
          <a:solidFill>
            <a:schemeClr val="accent1">
              <a:lumMod val="75000"/>
            </a:schemeClr>
          </a:solidFill>
        </p:spPr>
        <p:txBody>
          <a:bodyPr anchor="ctr"/>
          <a:lstStyle/>
          <a:p>
            <a:pPr>
              <a:defRPr/>
            </a:pPr>
            <a:r>
              <a:rPr lang="ru-RU" b="1" dirty="0"/>
              <a:t>      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chemeClr val="bg1"/>
                </a:solidFill>
              </a:rPr>
              <a:t>Эндотоксин </a:t>
            </a:r>
            <a:r>
              <a:rPr lang="ru-RU" b="1" dirty="0">
                <a:solidFill>
                  <a:schemeClr val="bg1"/>
                </a:solidFill>
              </a:rPr>
              <a:t>(</a:t>
            </a:r>
            <a:r>
              <a:rPr lang="en-US" b="1" dirty="0">
                <a:solidFill>
                  <a:schemeClr val="bg1"/>
                </a:solidFill>
              </a:rPr>
              <a:t>Endotoxin</a:t>
            </a:r>
            <a:r>
              <a:rPr lang="ru-RU" b="1" dirty="0">
                <a:solidFill>
                  <a:schemeClr val="bg1"/>
                </a:solidFill>
              </a:rPr>
              <a:t>)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64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52600"/>
            <a:ext cx="8367712" cy="4114800"/>
          </a:xfrm>
        </p:spPr>
        <p:txBody>
          <a:bodyPr/>
          <a:lstStyle/>
          <a:p>
            <a:r>
              <a:rPr lang="ru-RU" b="1" smtClean="0">
                <a:latin typeface="Constantia" pitchFamily="18" charset="0"/>
              </a:rPr>
              <a:t>Липополисахарид - Пирогенный компонент клеточной стенки  Грам-отрицательных бактерий</a:t>
            </a:r>
            <a:r>
              <a:rPr lang="en-US" b="1" smtClean="0">
                <a:latin typeface="Constantia" pitchFamily="18" charset="0"/>
              </a:rPr>
              <a:t>.</a:t>
            </a:r>
          </a:p>
        </p:txBody>
      </p:sp>
      <p:pic>
        <p:nvPicPr>
          <p:cNvPr id="27652" name="Picture 4" descr="lpstyl01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" y="3159456"/>
            <a:ext cx="9144000" cy="369854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AutoShape 4" descr="data:image/jpeg;base64,/9j/4AAQSkZJRgABAQAAAQABAAD/2wCEAAkGBxQSEhUUExQWFhUXGBoaGRgWGRwcHBgXGBgeHBccHB0dHCggGBwlHB4cITEhJSksLi4uFyAzODMsNygtLisBCgoKDg0OFxAQGiwcHBwsLCwsLCwsLCwsLCwsLCwsLCwsLCwsLCwsLCwsLCwsLCwsLCwsLCwsLCwsLCwsLDcsLP/AABEIAJUBUgMBIgACEQEDEQH/xAAcAAABBQEBAQAAAAAAAAAAAAAGAAECBQcEAwj/xABLEAACAQIEAgUHBwkGBgIDAAABAhEDIQAEEjEFQQYTIlFhFDJScYGRkgcXI0JUodEIM2Jyc7Gys8EVJHSC8PElNDVDU6IW4ZOj0v/EABgBAQEBAQEAAAAAAAAAAAAAAAABAgME/8QAHxEBAAICAwEAAwAAAAAAAAAAAAERAhIhMUEyAyJR/9oADAMBAAIRAxEAPwDPuhvRGrxJ6iU3VOrUMSwJnUSBEerBX8zGY+00fgb8cdXyAD6fN/s6f8TYOum3SWvlKtKnRSkxqKx+kDHzTyh1AESST3coxzyym6giIZ6PkXzH2qj8D/jhx8iuY+1UfgfBVQ+UCsPznUH9SnUC/V2YudQ7S30gXsTjuPTCuuk1EooHBKlSahaDBgK2w5kkAW32xLyOAT8yWZ+1UfgfDfMnmftVH4XwaV+nTinUqAKRTCkgowkNUWnbtHYsD6gceX/z2oILCiAwDAAVGYqRIMAdkEXGrTIuMTbJeAj8ymZ+1UfhfDr8iuZ+00PhfBp/89ApPVNlQoPzR7RcnSFHW3srG/IeoYnV6dQzII1KYk0n0nnIKuxgggi3PDbI4BHzK5n7TQ+F8RPyJ5r7TQ9z/hgvfp3XlQKdJgx0qV1mWidJBhlaLwwFri18So/KCxnV1UjfQtVx8S9hv8rEYt5JwD/mSzX2mh8L/hiJ+RLNfaaHwvg+bp0oKrqXU1JqoHVVLIurftWJCMQOYX1Tz/8Az+bhqP8AnWsto7yNA9ZbDbIBPzI5r7TQ+F8L5kc19pofC+DCp8oFVW0GnS1W7PaG4BsS8NZhBUkGRE4dvlEqr51Kmp7mkEXi41SL293fheRwDfmSzX2mh8L4Y/InmvtND4X/AAwZ1vlArKAWpU1BMCZ7W0EDX2hfcY80+UWoy6lpowF4AYGO/tOMLyOAj8yWa+00Phf8MMfkSzX2mh7n/DBrlenlepdMsCt+3shIMEBmqAE+rHeelNc/VpD/ACu373X95wvIZ2PkTzX2mh7n/DDH5FM19poe5/wxoLdKK4uRTjwpNb/9+JJ0rq8xS+Fx+52+/E2yGefMpmvtND4XwvmUzX2mj8L4NuI9Pa1GC+W7MxqBUqDylhVhZPI3vjyX5RmMnqQoEdo7GfU8928b4t5LwDvmVzX2mj8L4XzKZn7TR+F8GVL5Q3fzKIb9UGfcXnx2x5fOU+rT1K6u7n/H329eF5HASHyK5n7TR+F8T+ZLM/aaHwvgwqfKGyXekokTff3a554dvlFIv1SkGbja0yPPk7HYcsNskB3zI5n7VQ+F8N8yWZ+00fhfBiflJIEtSVRcA7zAvEVD3H3HDfOQxBK0QQO4T92u3tw2yAh8yWZ+00fhfC+ZLM/aqHwvgyp/KMTtSBPcBe+1td7YVX5RtLaTTUHu537+3beL4bZANPyJZn7VQ+F8P8yOZ+1UPhfBvR6dVCoqdQBRMfTN2ad5+sakttsATcROJ0enmtlRQssQqzRzIEkwJJpgD1k4XkAX5ksz9qo/C+GPyJZn7VQ+F8F+U+UdqtMVVpoKZga3IUAnYXqXb9ESfDHbQ6ca2C9kSfONHMhQAJJLFAoAF5mMW8gCfMhmftVD4Xwj8iOZ+1UPhfBsnyiIUpsrKwqBiumjmGMIQGkKhIiQb8mU88PmOnjKCRTVgAWaAVKqNyUqMrx46YHM4m2QBx8iWZ+1UPhfD/MfmvtWX+F/wwcDp22lSyJTLCQrglivpBKbsxU8jEYkOnqBGdmVVUqDqo5hSWckKFBQFjYmBNhhtkAT5kM39py/uf8ADDfMjmvtOX9z/hg+r9OwrsgKllMH6KvpB/W0aYuDMxBnHPX6fOoLdVTiTDlvozF2lkLlSBeCsjnAvhtkAc/Inm/tOX91T/8AnHlmfkazSKzHMZc6VLR2xsJjzcaL0d6a1cxmly9TLrTlWbUKmqwUkEdmCD3g4J+M/mKx7qTn/wBDiTnlCvklcPhU9h6hhY7I1j8n/wDP5v8AZ0/42wV/KZXC1qAi+hix/RDCFFuZkn9mO44Ffyf/AM/m/wBnT/jbBJ8pOWarm8ui86ZknYDrAJteZIiOeOU/S+BdyqqAtTQILFpIJt2SQbzBFp+rFrY7uD8QyVIdt6rOWZiRR0iWCgf+qiTaYHdg+PA3orS8k6tGJ+mqVO05TSfNOm5DwQOysTAEiJLS4iGvUoldYg7EU+svbq41ml4wG7xjNoBuJ8b4dVo1qJeqvWqBq6q6kMrqYm41KJE7Tji4f0gyinRU1sYE1FSzaVCzpYhgYAmNQ/cNDWnxKTLZc9gbSPpNLXup7PmeNm2sMTReIiNXk7LrWYkNo6sTBiAwqSRaCABzJwGe8b4rkquXZKdfS2tHGujWA7IZTJFM8nt6semX6QcNpggVWc2/7FWYVQi+dTHJRzxobjPdRT7NDrwV1mSUPZ7ZURI7dgDeN744aTcTI7S5bVo8YFXq/BpK9ZPOSsbHZwM44px+lVKLQpfRBpqNUKK1QNTenpABOgaarnUZMwYteyyvSHIRpZmpkQCDTLRa0mkHH7sGYfiWpNS0Ct9ZG8arRL76fvw2VPEzHWLlBGi0MZBLCoZ1WjsMBBkSJk2tgCz2fyVTOCsM5RFLycUzqSrqDBKiCBoEgioDPgRixqca4YgCioXIsAlKoSY2uyKvdzGDrJ+Waq3WU6MaX6sqBLMGinqBqWlInx5jbHLr4iFM08rqhgImC0rpJl5VSNZIGogiO0BLLGXcQ4olVzWBFGmVWlTQ6GOlA0FxOkNqLNY2AA3vjieujQUZXB3OrY9oRBM+bPf7Rc63WfiQFqWWbtkHsx2IMMJrXJbT2bWm+2K/pTxx205ekQjHz3EdlokwT2dQgkBiARTZphRqtjPaNcVG0UnkgECFBMCZ1MfNExJsoCgnvxdZHhyatTBXeIJiEjwU+dyuwi3m88e4pACBsBvJuJLAS19AYkgMZ2JvEUPEuNMxNKhuTGo9/OPDvPrxUEmazqU71KgFrTckDYAbx92IJxCR9Gjt4xAtviHCuDKpJs7k9upUEkH0VB5d/uwVcPyEmFue/GZUL+XMwP0ZgTzJt7AZ5eq2FluI05lpWdiQSpi2/r74jBpWyOi4gH1AYrny02IW55gX5e3GbHEFm4PtHjvfxxVZ/g6OweysJIFtDE7SADpI70ja4O4s8xwzqRqpiyjzJOkjwnZvH2Y8KFcMNS+MzyPMEcj+ONQBWoTRZRUKho1QRZQZ+tTJMcwVnsrN5vwstMVp2pXIeRfs+d4r3jx78GOaohgVMQe8nsncGxBgN2h6LAMLyGIOhfFASaFYDWLqWUSyzG+kKSJCto7IY9mzKBbGbeUhyxR0JJuAog3jdu0199rEd2Fm8xTSdLoSTqgNyA8N53v3jmcbfUzdGWWxKmGAQtBiYMAwYIPtx5LnaDQRDWkEU2NjzEL9+M2MQSsrSQyMygi5DG5sdwfCP/vEeuVGh3CyIMiCFZb3Fpi8G0kcr422lxHLv5pRgZjShIOkw0ELBg92PYZqhPmj/wDG3L/LhsMMplVJNhpnSSRvO7G9j3id7d2POnU1dtWBEibRAaSCeZEQSdwUnvxvHltAmwHf5h229H/UYFX4rTXM1Otp1XokA0eoo131z2mbUg08woUchJ3xdhn+XOXVKq+UUkdoBQirK6aiMpOmmV1IFMbmX3AB1W+W47lVZSMxTJDBoiteCDH5nwxccI48oeMzTrsI0roy2ZBZw7mSCtmNPT2RzBsBv55zjv8AdlUJXXMq69YzZavo06pYDsWYpESvf3g4oEOG1svlurQ5hai0nqdU4p1R2KmiQ6tTBVwUEFNUyRGxF7/bmVdWVsxTUOrrqYVFjWpWYamDznbFznuPUXqL1NHMhACH1ZXMN25QgaAoJ7Gr66xqUwwxfdEMxTbK0mrqoq9sMHpaHjW2mUiYKiZvMThIyvg1TL0RQL5uhNMVSQr6hNQUlAGkEm1ItMfXHdGLTifSygUIpHramlgsI6orMpXUWqKpsCbKDO0ica0tTKgggUriRpUG0nuHgfdhGrljaEJM/U7t/q8sZmYGS8N43QGp3fqy5XUSrFZWmqwrUwx0wAQGAiYBMThcczuVrUgqZmharTfS1QLIC1FYSRYw4N+4+rGsiplTFqXMSVABI3EkQSINvA92IrXyuorFKRAIKAQTGmZFpkRPfhfIy2nxLLI9Q+U0SGZYh9UqlNKYMKC1wmqItOPHM8QWsVSirFS4ZqjKUB0BwqqHhmP0m5A5ATONm8ip/wDjT4V/DHBxPo3lq4h6SqeToArAjYggX9RkeGFlAHoDpGdpoSCUR9J7mKnWuwsd/Wk/WONF46P7tX/Y1P4DgB6N8ObL8WWkSSB1hBIF5pk3iymCDA9KeYAP+PL/AHav+xqfwHCe1fI6Cw9WFh0Fh6sLHoRrf5Pw+nzf7Ol/G2DbpvAzOWPYmD51yYcbX2gmeUYCvyfvz2c/Z0v4nwZ9OKhGbyov7ATfWI5WPMd8Rzxwy+l8GNCNKwViB5vmxHLw7sUtHpEHy611SA1TQA76QJYhWZiLArDbfWGLitTL0yupgWQjVEMCViYIsecRispdHVSmadOoyjrEqLr+k0lFVY7RkqdItNsZSbe1LizPlxWp09U8i6gCGKsxc20CC2oTK3E44c10oVKNOpo7LJUc6nUALRIDaWNqjGZUCAwvIxZ0OGdXRFKnVZSCTrAUyWYsw0lSoUkmwAgQBGOet0fDUVoGo3VidY0pL6iS19P0cyR2QIBgRAwOXrW4tpr06RSBUOlW1rJOksSE84qAIJ5Ei0XxLK8UWorFVJdUD6BuQWdVANgSSjfdidfhmqqlQ1G0o2pUhIDaCtm06ogkxO/hbHgvR5FNY03qJ1tLq7Mx0Xc6l1MQDL2HKLbnA5c78Zbqa1TqhqoE9YvWAiFQOdLBSCQCBEC8jxx6ca42uWakrLPWE/WC7MiwoP5xyXEIN4PtlU4ITlmy4qBVYFexSVQKZWCoWYG8ziOf4D1wXXVadDI5CqNaMwYi4Og9kCVv7YIHL0fiTjMLSNHsszAPrElVphmfTp8wMQm8yRbEvK6nlHVdUunTq1676TI83TvqERO1/DHWcoDWFWbhCgHcGYMT/wCo92EMsOtNWb6AkcrMWn78BV9KuKjLUSR57WUTEkmAAeRJIE8pJ2U4zylUCgarvUuTEEg3gSAQD52kk6QVW2kjFt0hzgzGZYm9OmCPraTYSPRYaWVSpvGYqR5pxU5qrAZzcrqaSN7fdJ/fjUCm6S8QECiDBN3IOyxYesn2+/FTwSlpfXyG3Izyj2/wk4r6JkGo7amc25z3k47cmWJCmZMGPAiP3W9pON+I0fhTkqCQBqvYiL7xyHr/APrBLwxtBHjgd4X+aGmNPd/re18FWRE25gfd/vjlKvXi1UaZAm3Lf3DAzWzXaEH3j3dxwS5+Igk7eGBepSGq3fb/AFyxFWGZrDRfmBPjgD4lmvJsyXvoY6XHqjtesSAfCcHSZcBQbXFix3/14Yz/AKZUWWoC5TS0jsnm3nEiLcsbxQQ6r48KzkaXSxQhgQQJEQNRJAgAlLmy1NX/AGxiu4Bm9eXUE3XsH1oYH3R78WS2GxPeO8EQR6iJHqOALMxxhGoVHYlTVo9WHCMw6wCpGoop0eepvtccjgS4fnxlqorUgaYWlRphDSqQyK7NWVdKREsTqBu20xBv+hOb0VTR16gygiTLGB5xl2YBpDS0FmqtaBgx4gjmlUCTrKNpgx2tJ035Xi+JdADfiuRpZ9a4bq0CVGqakcaK1bRMDTALKoJixkmb4lwzjeWTNvWfNEpNbQuhtMVnVifN1FoAFwI0mJ1Y9q3STJrnkc16aUVylSm1JiAy1GqoRTaie3rgG2n6p78VOX6Q5VOHBGr0wy5hnWj5SqVKdLylmpizSCiaTo3gabYtK7ejPG8rQqO9TMyPplA0uRD5l6qFTp1eawBUgQZiRtWdH+I5ak2WZqyKtMH6JBUKUDpQMylkLMXKvIBtqNzc47X6TplqVNjm6T1nq0a1caqQ86igbSDUXUhVfPWRNVWFgY9s90ky1HNNXoZnLVEfS7RXpysEJXQDXJ1poqBQPOpOdzdQ8MxxSk9PiFKi+urm6pagFDALNNEWqzsoWmFZdUkz9HaTAx3cT4/Q605fM0svXoiqW1MwJpkse0VZCrQDqBVpho3F+bjnSLKNlOJJRzOXU1NXVha9PVVLU1NRlGqRLFlAtJUnnOFxfpDl2GSFHO0VqIjDrPKaYWixRINUa/pBYrpkyTz3CkNwTimWp5t6gqvTy4ZupRleGDU0R2i72anCggQqmLMMVeQ4wtPM06yVlYJmKyMCxgUKtapULCxMaWp9mzBlIiDjtocdyoyBR83S1DMpU0jMU1fQuZRnde00LZnCi5UwIJxa5LpHll4nWrPnst1TUECaatNUPbJhvpCXqi94A0suKKzL8SyqcS1Jmpoamr6FBhKr03WprXTqIJbUvKalQnYT28P4zl0zb1nzXY6ysyCGK6ai0pi0qQymViOe5vV5TjOUPDTTbMUut8qRszFZS1VBmlaowIaaqmlGxJgaRtGOjgfSWlQzZL5yg1Gs1RmmrT+jGimtMMxqkhuxe0PM2NsSVQy+ZUVuspkKPKHdaQSsyP2679e50HSWVlEC4sfqhcdmczNHM0qjDKBc47jq+pV2LtKkNUcU0inIGrXyX1YvehvHKDGplaVelVFIlqXV1Ff+7sewOybdWT1cHkqHngpxCjAYRxLCxlYBOVX/AIoLC2sTqLRNImL7i8z3krfTgm49/wAtX/Y1P5ZwJZFh/a4A6vZ/MAFurNxfaZt6QY8xgs4//wArmP2NX+WcVHySmw9WFh12wselm2s/k+/ns5+pS/ifBl02/wCcy0BiYAsQBeoN5I5xHjFxgL/J+P02b/Z0v4nwW9PCfLcrtGkbmP8AuQeRtyJ5Ak8scZ+l8HibDfYWNztz7zgZXMt/aBUPbrQpXrmJCeTBo6jzdOq/WAzOCansIjYbGRtyPMYkqiZgT3xfGCYtR9HcyKj1WWqXTuaoGYsGMtoFqKxYLztIB3vgceTlEBY6VABLNYAACSSe7GR9IuldbPV+ppalpEwlMK2qrMwSoHb2nSxCgSDcMURFkcNNr9JMojFWzNEMN11rI9YBtjqyPE6VYTSqpUA30MGj1wbYxqpwmmaTnyhUiotEiklSt1bsRA1CEEBYlWK3cc4EerCu9SjWRzRnU1NnBpnUZJDAVKaTAlZWxmTCm6jcNWFgO6DdLTmZo1rVkEg2HWJYyQPNYBlJECQwMC4UwBxKpTnFfxzMilQqOSYCnbeOZHiBJ9mLDAp8oNcCiiNGlmvMbAgtMqRBp9ZuIthAE8rlwqEsBqcktaLgtIuoYQ7VhBkgMIJEYqOkFbRRaTd7D2b+z8cWubYUwAxACKJ5DsAA2FhcbDmcBnFc311QFgxkfR0x6PpNHIm9vf37jtHFTyU0qZG7E25hVNz/AK7seWWryxM378XHDOIKG6toupQEbgNdo5E7eH78VWdycViiHnAO0AmMaGncNUiineYPPc3PK8nnj14t0ifLUiqWcjzjy7tx7L49+E0RoSmQSQIkG9h/XHhxTo/VrBwaiyhBRSs3B3a4mOXqGOfoB+IDiR+ldq6q1w2ox8JI+8YJ+gtGvWku6uF5/pHvvy3gDu9Yo6/R2qpZquaZ6hBiOtJA8ZXRAvImIm2wwZcA4f5JlqUXaoxfncNtAIkDTG/djU1QG+mvSl8vVo00A7Cyy7CzECe60SO/Ahn+J1q56xysEkhbx3wDgv8AlM4d/fcu6kAupWSARqBlZBBnfn3DAtxmpmAFFer1h1SD2SAOWllA8ber1YuNDu6IVSWrqJ3RgI77H9wwTnvE3+7l7MCnQtwcxVX0kMewj+hwZGnYGf8AcTiT2HyWZKVaTajvAUkwXVgFMagoP0iCYYxSAECcaijAgEbG49u2MmzNExYkEMIgE2KOtoBO7L3eaLjGo8IcNRQ+EfCY/pjOSvbqV1atI1d8CffiRoLvAnnYY9MPjI5M1Up01L1NKqLSQPZiVAo6hlCkHYxuMDfyhUQaKvBkNG/f4Y7ame6jhwqbFaQj3YosxXQ6oGoLvAkDv9ZtsJ2x60yrCVgjwxmuR4vU8mA6woksWghWJYgtqYkEXJIjRuO1eMDvDeKKtVh1jBNUqdbg+dqsQbdrtSbTf1WnOfyRDaqzqkTEkwBEknwGHFRNWkgBt4I3HeO/GWdHektU5pDV1OqKVC6w5gmZDWDnY3JMAwSSATDpZngvk1emwI1SGFwyETYjcRf3Ykw1GViZ6CkQVUjxAw5or6I9ww9B9ShhsQD78es4NPMUgNgB6hiQxLETiKlhmw+GwAJkj/xa5a+omVifoonYQYtHdB54KOkJ/uuY/Y1f5bYFMgD/AGwfOsGmSTH0VhMnUYvPdA5YKuk5jJ5n9hW/ltjUo+TUNh6sLCGFj0o1j8n4fT5v9nS/ifBh03X++5a/IfVJ2qTNufh9YSOeBD8n4fTZz9nS/ifBl0zH9+y1mPZWY0/+S0yd9URy1aZxwn6Xwa09h6hyj7jt6sTIxFRYb+3f/fE8cwI/KdmmTIMqkA1GVDPoiXYRsdQQrBizHGc8FyFWllHak6669YUetZiEpJC9adz2qjuqnTyU8gY035RcqamSqaRJpkP6lErUPsRnMeGM2agauWaiPzis1WmpbWRqp9XUtBIcaQ4XUez1huFIxuOiQhxYJSdqQqioUZwzBXXtpIEarkTPPbFp0ZpQDmqeZRKlN0TqXpkI5q6hoaoTp0squDIA743F4+VFaKnVqTUZn2DHt5ikwDESQYYyDcXnHhn+FB+qomERmqVHZWCrTo03ra2qQDpBVlCEi/aGNWidPLeRcVlH82uvY3PVuQSC2olopVCskDlvBxuIxi/D1Obz9JUnQ1RHAIYhKVMgqJ1lSerTSSALlQZm2zs2M5CcYCOnhmtRSY1EReNxUQx21MnXFp/VO2DXAb0vnymhBOwnf01N4YSLGxkeBxI7AF0yqk0luJd1nxBGo+vtRip4ZQBp1O0Sx81AYsB5zEHbuF+fjjzzObFZ2ZiTpBIB2AWdCgctpJ7/AFnHTwRUCOXYgtYkckAkIDykAyRsAAN8b8FAV0tI5GFjlHPFpwGiaru++gDeJ9eKPNZkudtKjZRyH9f/ALwfdH+E01p9cgN6cGSIvE23m378WZF9w6oVYEYIKmdB0sB2p23vytuf98Dz1YjltFu//Qx15VSakzAAH+vfjkLlFkh3G1wDtPew5x42G/LFbns8KlSUbXFiZ7Ivy/E92PXOBqo0ISFNmfuB3jvMTiq4x0YDH6HM1KKn6ibBgoEyDtaYPObicWBz/KNoOXo1CVLqRsb3gQfZB9mKfO0KVVKbsABYkhe0wF41ePjgd6SZGvS0mo6uJZVgmTHZkj2ffiyy9cNkrntLI9x8MbrgVHDMyMvnAx8yYP6jWJ9lj7MaWaIgbR/r8cZDm37Vt4H4/wBfuwc9B8+XpmmxJKXWb9mNvYYGGUei9zFAaZKzdNxP/ep/oN/CcHvRv/lqX6v7yT/XAHmKkLvF0vYbVVPMgbCdxg96PJGXpg7gEe5iP6YxPQspwsNhTjKh3p8P7of1l/fgf6Z12GRy6DmocxFwpVO+ba525b8jf9PAfJe7tL+/A500y58jy9Tl1XV8tyUcb32RvD+uoZlR9D8yp63WqkUhT0a11AMzEMdMgXEjwj9Jp8+F5Ckc66MKRQBjpNIESCCRpt9XlP3Xw/RlqlM1VU6OtRW1CZKICGiLmCQSBfYyB2sQ4blEas+gudIJV9B3kQTYaV5zaO/mdf1yj1wUGV6509gVLnqjpAIJY6YmB2e7nOCniGZJy4Q7LVJWx2dSSASYs2oBQBA02wPZPLMc2dd2TXM77NuTbc8/HmcX/Eqf0OsCA1XSDC30KdVx3VGdYgRpPfiSuP00XhTTRpnvUH346xjn4ckUqY7lH7sdajGXY0YlhYWIpjhicSGGOAz/AIUo/teV6vzX8yPN0CNP6E/fM7jBT0sMZHN/4et/KbA1wtp4s1z5rz2CJOkQTIseWn1HBJ0w/wCQzf8Ahq38psantl8oD1YWJacLHpRrP5P353OfqUf4qmC7pm/9+y4iRoXdiN6pHIHfYnkCTywIfk//AJ3OfqUf4qmCvpmR/aGXnT+bXzhP/cY9+wF271kTyx58vprweLsPV3z/AL4nOIpsPVy29mEzQCTsMYCItB28cZf0q6G1KB15cOaIdXikD1lML9Uae1AgBXUEiACLFjoVLjVBioFVSWMAXmTsNrct+/EBx/LFdQqqV9JZIsJNwO4YsTQyjL8SWah6ik5gjtUySdc6xNFgur0iRLFZk8ud8s+aJoZZdKhwQmWQU1V1YEMyrECDM1SNJS299fzFTLVGYOKTsu4ZQxBvvItsfdh8pxXLEqlOogJnSotMFQYEciyj/MMatFV0N6LDKK1SoQ1eoO00ltI9EEwWJIBZoGogWAAAJX2xwNxvLgwaqg9xBBtyiJmxt4Y9MvxGjVJWnUDNBMCdgdJPiAbSOeMyOvAV8oAYNRdQSZiwJ2SoTACMZ1FBYA33GDWMDPT+jOWLgSaZDexSHI3EzoAiRM4R2MX4tC5jMIggamB25N4cj2vYRieXrQHV+yGOkerTczyvH+r4fjMjNarEMiMDYhtLCm5BBg9tGMg8xjkz92YKec3PLlf7sdUctfL6DpIvb2g8xi04BVqlHQMerVlZgO6b3/1tjgq1OwNXnDb28vVgj6EcNdqdVwJX663kiDJHeBzwnpRJXrDSp52mOWOoKzLFMiTFzy75/fiqy5LCDuPvHhjny+camQttHeeXrsbcpxzF4uTrO4ppWAUbkyT8IAEe3HS/Da1NT1dSiTsdQc/dNvvx6ZeuKiqFO3M/vnliec4e7IR1mk98WGABOklMlQp6kEM0hWaZJknaNPcL4qaRbqiBYAEt69vv/pgh43wuoKelXVwJJIBBJ5z3n8MDearhF0CDABaObSTH3/6jHSBSZhoYx3x7BbBP0JEZgj9Az7SMD1JQTJ/3OC3oXl+rNRzuQun9UzP3r92Ll0gnzQLaUBILtAPMQug/XUjtVUMiY7jjSOHpFJBsdIJ9Zufvxn3CqRq5hF5AAEQYJIDOQ22pQ9O24KHxxpIxylo5wyiLX9uJRipp8fpNRaqgdwtU0dKgajU6wUwBJAgsRBJFiDjKWr+nrE5fSASSwsBJgG9hyx6ZfKLmcgtIyJpgRsQywR6tsWVPiKNSNQI9iVKaZfWraSsCZM8wY5zF8eH9s0wisKdQlnZOrVBr1U51yJjshTeYNomRNLZbmeE1qC6mBEE6g0qsqYDrUBHUsSR5xUnYarjHpwtXXWwrVApJ7QaCwE6ZqaZgncgjffGm1+K0T1baGdKgpsKgpygFRgKZLHaTFhJG5gXxPKjLFzpSmKgLDzQG+haCRzgM+/6Xji25zh3U9s16OcIqvWDaQivYuAdA1aWOkmesJGzXWSCSfNwaca4VrfLZemIRBLE8gvf3sfvnFpR4sjo2mlUJRUbq2QKxpvIRgrECDpaxgjSbDCzHFqVKlTq6GK1QGUIo1EdWahJuAIQEm/KBJjC7aiIiFsogRh5xU5jjtNHVCtRtXVQypK/TMVp3mdxe1hcxj1zXESlVKXU1G17MujSIPamXBsIJtztOMtWs5w84hGFgqc4Y4iDhzikgnhin+1CYYdl/OKmTpG8Hzh33t3bYvemLf3DOf4av/KbA/wAIWOKmwHYcAayxHZWwkXX9I3wQdNP+n5z/AA1f+U2LKPlXCx54WPSy1z8n387nP1KP8VTBb0yeOIZaCR2U2E/91o3BvOw5mBF8CX5P353OfqUf31MF3S+nPEMvuYppYEiZquItzPfuPO2U44T9NjleXP14p6HCKiup8rqkLco3a1dki99pk+sC5iMWNLOIzNTDDWo7S3kWB572ZT/mHeMU3HcnmX1eTuUBgkyoLGAIFpAG8E3MzbzsD1y3R8qIaqHIUqHNMB9gA2oEdqxJIAnUdseadG/OBrsZBtpURLMVJA3iSI2ttiq4bm85TrdQalN7c21ODa7Frlo7WkWAJHo4jXyvEalU1KYFMXhajpIOxYFZDkgadTDsgnSLyAvavR/VBNS8KGhBDadXaPMsQ288tr4hlej2hk1VFbTBg0lBcgASSD7vXztjhWrnTSZCaYqCfMqwxHZ1FmIOkAkyFiLQRjg8iz2lAlZNEs7P1qCDMSCUYsqxNyZ5kle0F5S6OENqeuakgAhqaXgEXgXmZM89ow1Po2yatGadSRGoImoSADeL3Gq/M488nXzgVVSnlyBKn6VmIeRMsbmDqncmOU4vsqrQdZEnkswIEWm+9/bgjn4fk3pk66xqSBuIggkkjtHeQI/RGPTiGXFWm6QJItO2oXX74x7uwG5Htw3WDvHvwVgXSDLkAhpLUGO57QpMqqJlyx/7R2Al3A804oMhT6wtPhB8Bv8A0xrXT/hZpv1wWabjTUBMLeQfrACzOCxmFrOQOxgAPDOqqaRqPdYDUrSARtfcFe8MOWOkSijSiXe95aB7ee+NQ+SumaepCbwHA7xs8ezQcBNXh5VQ6+eHBgzBIvHgf3d+Cno7miCrUzB85SRtJMT7ypE93fiZTwCPpPwMUScxSHYuXUfVndh4eHK522Ga9QAq1oOxB949u+NEyefTMKWupFqiTdDyIjdZuG9fiANdIeidj1YlW+ohADdxTkp8Jg8iNsZgDOX4qy95i49IDw9L1f7H0PTRUUgqWYiBMQDPfgRo1WBYCSASO0IKkbhgdiP345+IETO5Ptx01gEXGOkOumFRu0QdRG0mJ939fXgTa5AF4+84lUVjSn6oO3rj+g+7HbT4cxVSgkNBBg3Hu3xeIHHTpX9ffg76NVQaEkWp9m27C0KvixIUeJGB3hfB2aoNQ7JDHUduYXwPf9+2DPh+QDstCmsqCQ1rM2xE6SDpkg7EM+q/V4zMgm6E8P8AOrMO01pgdokkz5oMdpis301QOWC1ceOToimioBYfv5mOV+WOicc5VFyYMRMGJ7+WBnLdF2p0Ho9aKgZqD/SKLtR0agQoEqwpqO+5knFvX4iykTTgmdKs4DOFIB0hQwJuLEje8XiwaqurTN4J9g0z/EPfglKrhvDHo5fqkamG1Ow7B6tddQuVC650wSPO8fDHGvR4jLLQAoTrqPLI2mmXLH6NQ4NgxF2uCdgYxbpn1NTqwGmSJ02kRMxddxBIAMggnHqmcQozgyok6oMEASSPSHiLYFKnM8CLLQpKydVR6orqUmopokGVYNHaAC3Frm+wnS4IUzPXLVbTpqzTOmA9VkYx2ZiVm57uUjFhw7MGomsgQSdMXleRnnN7ixEHnj1y+ZVwGEwSQDBEwSJ9VjB2PtwKVPC+G1aVJlJpNVYLNQ6yajfWZyTPqAsJgQMeGa6OvVy1GjUNFjSXTDoXpsBTNMErqB1Dffv9YIKkwYMGLGJg8rSJxm/Sbiuap12ptXPZ0x1U0xDQe/f1kxO/etJ4HP8AZpJy8vqFCSS27t1ZphjymCxPrx71csTVpvNkDiI31AbeqMAHEulFZKNCmlRgdGp6hu7HU1pbawGxm4EjmyVqzZN65q1usWsEB61/N0gmAGiZPPuHtJbTIxErjPOAdLqiFlqsai6GZdRurKswWjzTB3JIGnHFS47Xr16KmtUGt1BCEoAGYA2X18z984i7NRAw2M14lxuvlszUVKlTSrHSGYsIE+kTPIGY/E84JxDr6CVYALC4G0gkGPCRgsTYR4DUB4o0FD2HjSscluL2X9Ez68EXTU/8Pzv+Gr/ymwP8Fc/2o06j2alyALwszAEP3gWxe9OT/wAOzv8Aha/8psa9HythYbCx6Ea7+T5+czn6lH+Kpi/6eZvquJUW0h/oUBU93W1J3sRyIkWJBjUCKD8nv85nP1KP76mCD5SoXM06m5FJZW5jS1QrMDn2vhOOM/TXguyaZavqr0m1kxq0swIK6OyVmUP0aDSe7xM0PFunzKdFHLNqF28oPViOUBZYz3mBYxOAl60Gp1VMapXSe1Jdr3PNQNRtMyJxyZmqzVnkkjSoBMXAkAk85gnn53dGJSDXK9JqVWnVfOZekFp6Qi05Yu9UkwAYGolQZ9pNsV2W4+Wq01o5DKoWdQmt2YrexOlQBAkkCfNO5jFBVraaTeFaixPor1VZdXqm3hOOzhH56kZ5t99Kpp+8iMKFlluknVmHyVCp1LPT7DsHGl2V9OtbyZ3I87lGLvPcd4clGnXSgKtSqexTFnJWAxck9nSTBYzc8ycZ1w2rFOTN2ZixMkyxNybzvJOPasQgoz2dfWOvgjVBpP8AnuwHdfne0CSjx2pVqPpyGV1BalXtVKjEhbTIQSxZgNvrcsWHD/lMaxr5YCmY7dGoWKg8yjKCR3wxPgcCWVrwMx2oPkzGQSLCvRmCL7cvZitpPppqI2AG3hEC15tbxxaRt3GeGU87SBGljE02JYATE+aZi22Kbh3Q4rUVqvVMo3FPWp1QpU776wzTvt7ARs49FepLVQ9LL0EYJUcKtXqwH2Mal823NWmYt55fiVTWs1K5WCD9I4gnnv5wI598YzStl4nk1r03puLMINtjHdz8RzBI54yzOcOejU6qpNjKsxswMSGYiTyliZOpWAEVFxW0eKV+wA1SRLH6WqdSiAimWuSfbB8Mc9RqhNTrK5dlWdTVHlGDCNOkxIDHa4JN7YRAt2ymqd7bg2IPj3eobzjxyvYKqOYLLJuR9db85uB3jHNk84aA7Ta6YUFHTtFEkAgqBcKSLESoJIP1T0KmpRsAHhWVrEMJI75VpmYYWkDAEGUruCtSmO2ouJMsp3U2up94MYJMjmhVBFOQRJakSCQeZQ7ETytE8rDAdTrFNJaCpsSJs/eRyB/rjqzMAh1YqZBmSDO29jtz99sQeXHOj1DMtuq1GJ5lWJHIgwWjuMNvvAGBPiPRGonZ1XHM6SI9RKsPaMHdTPawVzFPrLC5BV47miJ9YkfojFfWq0mEJWrQZhC2owLECIiCO7FiZANxvLJl0p0QdTklnbwIiB4Cf/U4jwnOPQJBuh85f3kdxxZDgmYztTVTokIupS1SVUWggnckzfSDyx25zopWXToanUqMT2U1bjubTpM+MRjV+DupZsOB1RktsV+oI38HgEgGI0sxiBJ50U4EKChnA1nYDZF5C9zHKdgYsSZzbJdF8yvUHrOoqV2ZEEtqUoCxLwOzdI5kGNuXbQ4VnaiOKeafrcuzrUpivWaoe1AYC4YWaPXYSAuMzA0inSzIeqQVKk9hWJgbxMCdtNv98d2XD6e3Gq/mzETbfwjGWFMz1HlBzB6skpPW5gaTT1Go5AAOgqrNNyJFuQ8+HGvWFV0r1dOWU9aDXrS3nXQAXWUMA3jffEoaxXySMyuyy6ghWEggGJEi8GB7sVGbolmcHJuwWpqVg6rqMDtg69QM+qIEbTgNp8MznXHL+VfTU0FZpzGY09SzMs+bdgwNu6LY5OGVs1myEoZsKXAdQ1auG6olwANa9pzoYnnCgixOFDQMtWZSSuVqK7Miks+qxLHtNqJ0KSTA2123OIZYOqNoyrJrdtdPrAQQ4JZh24BNhyux5XwA6M2ErN5Q6NlaQesr1a5I85oupDHSv1Z9oYHHdUyed6ypS62GFLrkYV68NS2aIN2ViBcAkcryLQLqKAFFGTrIqwigVeyq2sFWrAEAcvq+qbCnwKgoARCgERod1iBAPZbfSIneMZ6aWaOYo0vKKgavS6ympzFUEQur6RQJpyJsRHZPPEcl5Q1WlQGYqdc/WKytmK4kU92A0ypYSQZ09m3dhQ1OqxCkquogWExPhJ29uM9470ZzeZrvUKIusrbWDCqIAm3L7/ZFFxDNZxKNKr15WnUqPT1pXrmHVioQhySLo51QZ7tge/MZTP0TV+maoaCU3qoK9YypBkoSBc6WtOw2neUTFrHM9EcxUpqDpWpTXSGLSKihiVmJKsJ8QYGI5fo7nEyr0BSQzVFQN1giAmmORmymfXitqZbPB6lI1nNWnSFZkXMVtXVszBYBJXWNJlQ0bQcc/Fs3WoJRY5mqRmE1UtFeu0JpBNRrCB2gTvF7WnCkqBR0d6Fldb5ggsyFQqEkLqWHaTEt7LDvxUf/AA3N0ayPS0VQjqw7WgkKymCGsCYPf/UcnFMxWytZaNSvWZygZgmYrQgYlVMmNyIBMxN+Rx0tQzwr0st18NUQurjMVyr84UkmIi8qfOG0jCinXmuiWazGYqO5SmjuWuZIUyAOzYkCOYwa5elTytALqC06a3ZzHOSSTaSST7cZ3WXOI9EDMEivUKKj16qt2ZBa7AhZUkHtAyoG4B4ekOQrpoGbDkdbo6wtUYXBIKapGmBEMZJ5RhS0t+i2eFfiutQwTq6gWSTqstyTzEW5wTMSBgr6dn/h2d/w1b+W2BDoBRRs6aiiIpsDJBIYmAoPiFYkfo+OC7p3/wBNzv8Ahq38s4ej5YwsNOFj0I178ns/SZz9Sj++pi6+U/K1Tm6bJRqVaZoBXCI7AxUcxKqYYWIP3EGDSfk/H6XOD9Cj/FUxtIGOGU/srFsvwyqwJFGsTqLgGkabTEAEsAoPipbv3xJeD1AwDcPTTMmK1cH1/wDM72F4xtBXDaMTYY0vCKgIYZBZUyJr15ERG+Zi8Dw29WPT+zX7M5NSZ1EqxokENII6muqkzeYm43vjYQuHK4bDFaXCqqldGQpp4u3XEaZggVsw6qZuOyfZjyHCsxd6lJ6tVtWrW1Ig6zfVqc6hH1SIsMbdhQcXYYhl+EVZYvkF7SsDozFVAQw7S6VzOkAxBAAF+WJUMpmKbhqeRSmb3FXXVWbAq9Ws4Qx6IB8b427ScOAcNhhqdHq42plpQzq6udRJIB+kO1rg3I9uJU+A17TSM9XA/NQCZse1G1ogi++NxIxGMSxjB4XXRexSbWVC3ZAABcmdcmSBtBvvjx/sqsNf0IMi3aReYNwHg7c+7fG26cLCxiVPIZjSytQMOuk6XpSBFrF9LX8R68LJZBqdd5SsoKLemEgkCJYsShAv2IO4tjbcRDYbDE/Kn1sj5Wow1GSH0h1BgeeQgN5gMB3bYuqapoAGtUJMU2kukKNI1zUUy8zDKAO/GodZe18T1+OGwzjMNqTSXKg6LgrInziJLGRcGNwbY464ogawtWrbYMtN5j9ZF03v2jP3Y1LV44eT44bDEFz1Q1dC0XW4P0jBwukhrSdEkgAwSDJGCLK9IKtQFaqgOkRCJBB2uXK6vC3f4DTST34RnxwmYVkvGeuZUqZetX60VC5Dml2dSFWNPT2Ve5kyCQzTJN6Wnls7TZXpvURl1wVdJ+kMv2jc6mhjMyb743Qz44ipOEZIxKlSzoCJrqdWrawoNKzXOoahGqTM+JxHLZTOIrKGeK2s1wepIqFix7Uk2Oo2E77CTjcNR8cIVfH78XYYzTzGf60VTVqLU6soXIoSFJkKRcMJ5XG8RNuIZTMJApDSBpM/3cGacsmjQB1cMzRpPM95ONzFTuOGFa8TBw2GMZl84df0jE11iuW8nIcBdIBGgdkKIjxPrxNMznO1UatVWqU0T9A4ZYlVAIhVkmQIBiSe7Zeu7jPqOJ6j44bDEzWzoNJlqMWpUylM6aBZJABUGRCwBafaMNkXziOv0xSAzBlSh+cqGahssktzJHPffG2X8cIHDYYVnEzTBVl2SmxamH6oBWLGX0qApbc9oN53O4PXxXMZurrBeoyVFUVQTSUvp+qWRVYqJYATe87wdqnCvhsMVq1s06u3W1QzUxTKnqyzIGJ09YAGZBLHtMD2ueIVnzxt1rFVphEBp0LKdOpPMsvZG3orvy26+IudpOGysbNTOu79ZXeWCiTToy4ANj2JtLRMecfXiHleeBpw9XTSkUyVo6kXTphSKfZsdP8Al9WNqw0YWjE83Wzbwsu9NWZwrrR851bUR9HAnUwP653kw+bpt1S06lcpTQ6lpkrY3klKXabe3rM6d8bXpPjiJRtQgwLyIuTyvNov78LWmU/J1mTUz4ChlprRqkBhcszJqZrmCYACyQoETuWOenn/AE3O/wCGrfyzggj14oOnv/Tc7/hq38s4no+VYw+FGFjuykrkbEj1YkMw/pN7z+OFhYBzmX9N/iP44QzT+m/xH8cLCwCGaf03+I/jh1zDn67/ABH8cPhYgj5U/pv8Tfjh/K39N/jb8cLCwC8rqf8Akf4m/HCOcqf+R/jb8cLCwC8qefPf4j+OF5U/pv8AE344WFgF5XU9N/iP44XlT+m/xH8cLCxAxzT+m/xN+OGOYc/Xb4j+OFhYod67j67fEfxxE5h/Tb4j+OFhYobyh/Sb4j+OH8of02+I/jhYWAbyhvSb4jheUP6bfEfxwsLAI5h/Sb4j+OF5Q3pN8R/HCwsAwzDek3xHDdc3efecLCwEjWb0m95/HDdcx+sfecNhYB+ub0j7zh+tb0m95w2FgEarek3vOEKzekfecLCwD9Y3efecN1h7z7zhYWIHFRvSPvOEah7z7zhYWAXXN6Te84XXN6Te8/jhYWARrt6Te84brm9JvecNhYBGse8+84RqHvPvwsLAQ1YfCwsU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107522" name="AutoShape 2" descr="data:image/jpeg;base64,/9j/4AAQSkZJRgABAQAAAQABAAD/2wCEAAkGBxQTEhUUEhQWFRUXGBgYGBcYGB0aGBwXHxgcFxwdFxwaHCggHBwlHBoXITEkJSkrLi4uHR8zODMsNygtLisBCgoKDg0OGhAQGi0kICQsLCwsLCwsLCwsLCwsLCwsLCwsLCwsLCwsLCwsLCwsLCwsLCwsLCwsLCwsLCwsLCwsLP/AABEIAJUBUwMBIgACEQEDEQH/xAAcAAABBQEBAQAAAAAAAAAAAAAGAAECBAUDBwj/xABQEAACAQIEAgQJCQIKCAcBAAABAhEAAwQSITEFQRMiUWEGBzJxgZGT0fAXI0JSU6GxwdIUchUzQ1Ric5Sys+EkJTQ1Y4Oi0xZ0goSSo/FE/8QAGAEAAwEBAAAAAAAAAAAAAAAAAAECAwT/xAAlEQACAgICAwEAAgMBAAAAAAAAAQIREiExUQMTYUFxkTKB8CL/2gAMAwEAAhEDEQA/ALHi08CMHjMF02Itsz9I6yLjqIERorAczRWPFdw37J/bXP1Vy8TH+7Fj7W7P/wAo91HJFIAJPiu4af5Fx3dNc/VT/JXw37F/bXP1UX3b6qQGYAnYEgVyvcQtp5T+fn64FFlUCZ8VHDfsrntrn6qXyTcM+yue2ufqosHErUT0i/HopzxK1APSLrRaDF9Aj8k3DD/JXPb3P1U/yScM+yue3ufqotfidoRNweYant5CuqYtCJDCBvyPpB2osMWBvyScM+yue2ue+n+Sbhn2Vz21z9VFS8Wtc3/6W29VR/hqz9f/AKW91LJBg+gK4j4reHJly27gkmfnn7u01VHiy4f9S57Z/fRdxfjFnqw/bybu05fnVVeMWftPuP3fA83ZhKTydMvB1wDjeLHh5+hcH/Nb8zS+TLh/1LntW99En8MWtOvHob4/DnT/AMLWtOufUdP8/Vz9KU32PD4DHyY8P+zue2f79ai3ix4f9ncP/Obu76KV4ra+vsew+/f379sRxa19c9ux2+Py1qlJ9lrx/AY+TLh/1LntW99L5MuH/Uue2b3/ABHnom/hO2Zhzprsdu/4PnHLm3HLP2ywdmnQ+YlsrbEaTsdKrL6V610Dp8WPD/qXPbP76kPFjw/6lz2ze/49VEScYssCy3VZdQSNpAk/S7CO3fbtmOLW58vugg7+v4kU8voetdA18mHD/qXPbN76b5MOH/Uue2b30U/wva+vy7G9/u83Y38L2vr7dze/3UZfRev4C48V/D/qXPbN76mPFdw77O57Z/fRKOL2vr/c3x+HOpDi9r6/3N8fG55rL6Q4fAYPit4f9nc9s/6qmnis4d9nc9s/6qJv4YtfX79m+Pjeppxe19f7m+Px8/ZLk+ycH0Cp8VeA5I/tX99M3iqwPO28d155Pdv/AJ0Wji9n6/3N8fjzpPxq0Jh9YMaN5UGPvjt9FS5vsMH0B6eLHh+qlGGUmW6V9eyJaI09BBA51Ywfiq4cxgq5nySLz+reDp+BrVscWTOptuSQIMLJCyN8y6co7+6rVzjCC4pu3CqwSTl68iCpbKIy/edZ0pQm3uyXFrVGWfFFw37O77Z/fVLGeKzhq6KtxY8pjdY+jUxPP1UZnwhs5M2bXbLB8qYy7RvWPb4yhctbuZlgEHL15J6xUMICzG+o05VrOetMMWvwGX8WfDpACuQxgEXmMbTOvmA7yPPUn8WPD+SXBrt0re+t27xVCzdK7SRAldSsnQZRBHaDznlFW14paaBn1OWdDvAmSYjWdT6xWPsldWNR1dGRg/FLw1kDG3dkj7Z/fXb5IuGfZ3fbP76MsHfUWkJYaj16nbeanbxtttnX1x+NdUXpEtAV8kXDPsrvtn99P8kfDPsrntrn6qNhik3zCB31H9ttxOdY89OxUBXyRcM+zu+2f30/yR8M+yue2f30aWcWjeSwP5+btrqLgJgETzosKAX5I+GfZXfbXPfTjxR8M+yue2ufqo8popgfI/F8MqYi+iDqpeuos6nKtxlEk76AUq7+EH+14n/zF/8AxWp6BHu3iZH+q7ffcvf3yPyFHFxoBMTAJgbmNdKCPEz/ALrt/wBZe/xDRyDSGCeMv9KSSAyk7CCNBzns1Pr0k9Wjg8Ovz5dc9u3bz21cmJYQiuD5QLq/laDQAQBW54RcFR/nQksPKjcjvjsoR4njlt4S/aUtnN3XNIhFAVIY6T0kNAOgJ7Kzens6I7WhWALWH6VyWUki1bM+SkJLQQzBTkTJIGYsTI278PxS3MO91bCW3RrAUWwqZulumzkYAZGbQEErpmXTQ5nxSribFoBwjIGzK2YSGbOpBVW1IOq7gweQzcsNxG1aa1aVi2S6t1zGXPcGURB8kLbBgEAs4BhdMyK5/kfiV9bV9bPR27zkwzXEDJMwxVDoEU51jRjlMsIE2cW6JesMEIS5btOLe/RtczeQDp1Si6aRmO2kVeI8Ntm611sQvRlixyz0mUuXggqMh1IlioBlidStVUuvjsZIXqA6RsoiFA7uoPUx0mAmNJPf9hJd1nMYYDtBMRz+NTPeFqsvf8eqte34NsohTbCjYSfNr1d++kPB259ZPWfdQ4sSnHsGOJjRfOfwFVgOwnn6NqIeLcAfq6pz5nkB/RrLfhZG7r9/36VhJOy1JFM7aE1Feyefnqy2Dn6a6+f3ffVLiiMoUW7iKWkHRu0fVGszsZWFHOkVkjrcKrIZoI5bmTMAgbTrq0DfWqTcRH0AW01JM8sxBghEMcyWGtV8JZQjW5Zu6aQWKgbdVVABH7010ToJBFzUA+StxoG2nXAA+6nZPsZG+brd/qMESsnTIjBgRIUzoJ1rsuKK3mVAzA5xDZs0qrMCWzZTJWIAAEiRO8mZI/jGOub+JnXXXrXCe2OydN67oysIZywYZf4i11o0iSpzHTaSaVsjJlHG2Eki7b362aBqJADKy5NGnvmKkl8KAEuBAsLqLZUASAAWCMQYIkOdt6uG2gzdTEdXyiq2lykietFnTf76mMOdQLOK05m6F5D6qDtFPJjUmiu2KIIOUZTs2Y6+ZGCDt2fs3qN7EspEMEGUGbyi3aBmCA4UknyIGbk2u1W/2RiCDYuMNQVe+8ab6FwOfmrP43wdRbQfs62vnIOV2O6uR9L+iDt7qakP2HF+OlbjI6BspjPbcQRP0RlAOhEGRt3zWjhbquudS0TEMMpEbzrHPcEjv0ND+IwQU6EqdpI1O8gZcjREDWpWMfftZcpDqMwyljlAMTmylDIjmW50WisgknXelJ7fj4/Csa34QLI6VGXlmBzDQRJzZTr3FjvWnhMVZcgLeSTsDmVvQGUEz5qQWd47/j4+NaGfDjiNywts2nKklpiNQBpEg6A0X2uHk/SXbv8Ad7qwfD3wRxV23b6C30pBYkKyggRuc+UcuVOPJEpKjvhPIVzqWCmRuCRsOcebtNdbd1ddJjWN5OgE92o37O6rmC4HcGVSUWUESW0IAkABCd9Zgc+UVePA7gOjW3JBEAk5hzUjLII315empSvaDOPFmOuHXJk1gjsO8b66zUrzrIO06x2NJBIkjTT4mtQcCu5Iz2822aTESVz7bfnUxwdz9JEMRlJPVHIQFkk76ClV8BnFfpiMo1YaAamdCRzDT+fdyq3aOUbyTJOsEDTWN+cRvPmmu93grltGRsupjN2yAQVnTfY6x31O54OuwIJUjcb8wCCOroYP3mn8DKL/AEnhUb5rJnGZ0V1DR5TQDsQCJLHKJ03AGjvZBxVxbR6OzaDl2HWMIArnrTmuBgYJ+t9IAgx4Vkw72nYXeqtxgArsDcACqugIEh21O2Ua7Vw8HsarDEKzQzlQLh8g3LbZ5dgDlFwZZMGANd1nePCE7ttE+FcQt3sR0LWBlLZc2ZukBM+TczyYMnQBYnQaZnxd8LZN25LAPcRF2L9G/RtdbIVJBbKAilR1iScpheOFVMGTdN1WeCLWXrBWIKl50DEKSAikzInKNR0xllLmHw6LeRejTIekcKzZZAdcxGYNMkgyCACJkB/g3V64O1rEC5hXvBOhdSoKoWVWVpAzKGOojNIMkAbAkVqcH4goVHUQDuCwidmHrG+0j1i3EcWEtLhrbZ3zlrjAES5GQBRAIUISolRmJzAAASY+CfAkRA7rLcp1A5kgHtM01tkypRthLbaQD2gGnFPTVqcx8l8f/wBrxP8A5i//AIrU1Px3/asT/X3+f/FalTEe9+Jr/ddr9+9/itRwBQH4nbhHC7O3l3/8Z6NhdPdUtlKLo7zQj4U+CaX36RVMkdbLGrciQQfy/CCnpD3fHppBj3fHpqW0y43F2gExXghevybgVdOrDCQOwnLt8dstw/wGNrRbY15vcBMd0CPSAKPcx7qcMan/AMl+yR5zivAZ2YZ0JXfqMIHmBXq+j0RyOfB7hCYa0EVQpOrR26DXt0A9Xmq8HPdSLnuoTiiZTlJUzoTTg1yznuqLXD3fHpqvYiMWU+N7J6eXmobxU6kkgDWTIHp0rd4rdJiRtPI/foaA+I4gtcyLaF265hQ22imc0jllJET7+abt2jSKo18sxE/efyqrfsSwkTCsdddivaKx7ePxCSCtrzM8xBynUnt5ejSruBOId0e7ZtNaKtlIZYJzKdzpoFbz69mkGlnXhHE7t2c0HKiOOqBBz3E7OfV9XnmfDuI3Llq4b7MQqWSJXUkrlaFAkyTt21bfjFoGBh1YjfJlYAd7KIHrqjjuOZ0YW1Syebp84wEzpkAUaDm1Mj/RgcT8IZsXLTyt2EUQhUqJJuIp1hJW3A0EE7xW94PcUa4t13IUC2QgzDKrg3AMnLNlYagSZE1lPw5Lkl+lY6kubqgdUyZBUqIk6EyNe+GGHu2x81ee0Jk5g9tSdJlrRZSe/KNxQU6qgnw2IlsEc+gtt03W+kbSgdIJ1MiNazfCPCvcZsis6taYdUfSNxNNRuQpPZp5qbh/hHiUWGtdMNSHRxdbfbKvWgd9X8N4Wo5yl7dpx9G4HUjz8h66BbRV4rgnfIVS4/UvT1SIZ7cAHMNydNPTpXDwgwx/YrSEMGzWwQykRCMNSRFFGHv3XEq1hh2qWI9YNZ/GeH3sTltOyKNXJSQdOqBqDp1ifQKKEpAJbJzPlaWhQMrDfNrEGujFoJdQ0CessGczDcQScsc/xq6eG2JgvdJnabcyN4lfNMdoq9wngNi9nCtdBUBiGNsTM/UXu50jS0URwS5+zm9ChdBAYlsxIUGCNpIMSJGvOqHg9hV/abeX6zkyIghSdIJnl6q7YXHP0GUPcKtrlNxSJ1IGXo50yHY/RNI2jbKvbfrAiCMpJzADk3Y41jWRQAdqAoOZoHaTA7Ofx661gwy76ZSDz0Iyk+qvPLFy47/PMzBWzgGIBYmIAU7TprtoKoeOe8y4fCZWZTLnQkbINdI7T99XFW6MpaR6ThbeZjmnq6HJE5t9Q2hA3ntPKKttZOZWtStzUKXMkzqc0aBIGw567xVLh6k27YXR1RQzbxKhoP1pmde2dK7LZeWGbVlIB7diQJELIB+AKS1pGdJ7EzHo84DRqcs9YpnzzP1uddBZOYm5LPADFTBjUgryy6nQ9nbMwD9TPnOWM0wsRE9nZTG04yrOqrB7pkhdN4BXfaO+haHVnK7ayt1QQH0GaCc8k6BdADJJPb2yK6ZdPMAPUAPwFO8iFOrPorbd+w2iJ03jtiuhH5ax9500neO/aj6C1o5cW4GmJw6SOuuqkb76j/I1gWfBe5l6NLcLmzEuQDm2kQJ2Ao0wdwhANNvTXbpD3fHproSTSNFKUdAAvgOQ+Z0Zzp9MQfPCj8qnjfBS/wDQBUHcI+sdhUQDGw1/IA9Dnup+kPdTxQeyYJ+CXgmllukZDMaZwJk7gCNBvrzneJFGFc857qbpD3fHpqlSIllJ2zsaauXSnu+PTUelPd8emnZOLPlHjf8AtOI/r73+K1NUeMD/AEi//XXf8RqVUQe9eKAf6qsfvX/8e5RqKC/FJ/unDx23/X09yjMVmzZcExUgTTClNQwJU8VEGpA1Ihqc0xWmJFAD1E05NMWFSxmVxiY03huU8vN7vPXn2HZrd9LoVmMlo6IKINsaSXEaXB3yrb716Fxcaehuzs5a0D8Pw5Ny0GFwqQoljGmW0IMHyjp/191ZlnDiZL/xdnI5aSWyEaknZrpG5naq7cMvQAACo2DtbYDnABu5QPMootxXRdGlkmCzKFXWf4yJH3/fWHjuHZGwuRmAN023Mzmz3GBJka6KQOzltQCZzw+EKxntC7vHSXUKjs6guBfuq3iGd1UdFbQITAR7arr2jpI+6hu7ZdMXlDvHTAHsKs4VtNhox2iOW1Q4vYe3ibgS6wyMWHMaAHzRqBB9RosdBAmBMKOiWFkgdKgCkwdALnVjkFgfdT4O29q70qWVDRljpkgDsAD+T3dtYvhNgnt4h1R32BEExGUmBr3Cu3hJgWW5ahn69tTuQskydF783wAABRtYl3fVsJYM7npEB84IaZqu+DvNoUUqNMrX7dxe6BcDfHbWTxrDuLOEOZpcENEjrAhRJHoGtSuYd/2EkserfCHX6Mo2+4EljQFEsdwt7Ya4lsWioBzWrwk6xoAMuwGwFNwXwgxHSKoZ3LKQOlZD5OujEDeTvOwqPA8GXsYqW8hCRz1hhue6KzcDhlHWaZ3G0DQDMdtBJPfSsquwyV7+4tWZ33tT9yma6C5ilnKlsAjXK1sT3GLfxrWlguNBUC3kNtgSAkHyBoDDbA9/Ya7Y2zbu/Ob9S2VIJGhYnamZ2eXWWcICo0AGXUc8wE9T/iNz7OyrE38q6NsoHV0gZAAYXcZVHoarOCtzhhpsEn1rSD24WCSfm/pDXQHXTmR6ak1K9i05uJmRiOoCIGmXadI0gT5xvtRT4beCDcRsWVS6tsW8zmVJzApyiIOnOhi1cQuhExKSZM7AqZGnPXSvTBi7dtUzOiTopZlUTvpJ15aCfvqoNpmfko4YZcgtgQ/VC6qWBAjrQvZJMmdyJ1qyzSVV/m0aZYAqJBEQreTvvtr21LDgIS8lQdmBgBeQbl6TPZOgmdxkac+YgDrZt22hRPew20176cdKmY1ZHKCIgRJbLBiekjLEbHeN6SqQSFHSIBIYgtJJMyo1bbfaucL0eXpOsdc86595nz/dVm1eQRlkAjTLPVOoKkjlKkjzHsFEWv0bRntJZyQEgRouQRO8HtgGe4dlWZ0mNwp25lQTy7Sfcec8UoeGksBu0zK8wv8AlHMc9IsPNrry56+r30Vuwj0aGB8gfHM9wqyDVbAjqD451ZFdEeEWxUstKkWqhCy0ppi1KKAHmoVI1GgD5R4sf9Ivf1t3++1Kn4l/HXf625z/AKZpVoYnvninEcKw/wDzf8e4aMAaEfFQkcLw3/NPrvXDRaKyZsuCYqU1FakTUMBA1IUgaeaQhppFu2npGkMjFRIqVQNSxozuK9ncfw84n768/wCG4vLibKHPuoJYZZ6qgNAJGpVjuIz6czR/xA6j0/G/voQNz5xf61J0037u30fhWdlGhdKG/bmJVnXWd+kJj1geruqHErIPQN9XFD/GcfnVHHY22mIAcwRcJEbfxojNocpJGh05iqOJ4mqHD5rugckpBiVu5yWIG+Vhv+erJtD3bOa/fuBuquItCB3lez0H01R48wOMxGsjfT9xJ+/8Kp8R40WYrbaEPWYxuRJDR9IRMDTeTAFPhuL3rJOaCCp8vfyYJCkyCQD36bdUgvFh7EmbvhYg/bQe22B6Qtzs56ip+FSjNhjMfNAfHrNVOG+E63budkXMIYDNAOlxTqRERl17SRW1isYue1mth4tW3G0g50XnoJ6QDX10mhqXBk8dX/RcJ2AtPaRnEfhVzhuFL4R0GhbE6TMSVUCTqa6JiUvJZ6oystxsrDyZcso0MAiPNyq1fuZbuRYAGJUhRpoUtjYaRJNId/hkeDFs/wCmg80jmRPXFZWMwOXEdGQGiVO+U+R2jatjhd6P2idGdRppEljpp3a1y4oYx3Z1z9/RCgpPYTYlle9qYBstrI3DDsOsBm07zpU0vKbGkQtu1O3b/lVC9hhcHWDTBG3/AKpEjfu56GuiiLV0CYypE9mY7dv5mmZgJg5FtCZiBr3f6QN//Uu3aO2lbQDKXIHkaTr1ZnbT765YZOoum8a7/l/RB9dU7ylWOsx2AHXvA1FSbGtw/IHResYC9aI8kLGh83fzqz437WezhI3JuCCddVU7knQaafBzuHBzdWJJ0305rrA050d8a8F7eMtWUvO69HqChXsggzMjbbX11p43Tsy8q0a/Cbi5UG4CKUkiAIAIkmCfXAMcjN5iiiSoAIggRqDsVI5gx8RWXZsSygkoEAEhS+oiF0ggxvyiNwashMjh7Us2oAK5QxPJRuNAesdfOJFEaav/AL+jHZaZmybDpJyxyzzE/u865FFaGAEAQJI0HMsTzJn4muS3B0efUoJE5dcnSZ8wHZ/R7Jrs2GzOXuSr6AwJCkco3OhGo19GgFvkb1wc7l4ZuWUavBDKRyGnPTnEgRzESLidWHbMnbeT1ue+3ZqOVa7Z6Njlls2xIy9aScuupPMT37AV0dQR5oG/YAJ82k7dmopftDiamCuKVEH4mrEVT4ekIOf/AO+mroreHCLY9NmqM08d1WIcMKYnz05FR/zoGRpuYqRqMUAfKHFD8/e0/lbn980qhjVi5cHY7j1MRSrQwPobxWj/AFXhf3bn+M5orFDHizH+q8L+43+I1FAFZSNlwSWalFRzVIVDAlTClpT5qkBTSmkKUUAKubGKmdKr4vFBFLtsO6SSTAAHMkkADmSKljRTx249NeWeEOLfpJzMupGXPAKldCNW1kbBT2TOtG/FPCLK3WRDlzFkS6rXVAic6wFldZCuee9DvG+H2nI6e5ctzoC1sPnMz/Js3WiBrEgHeNJiKYG27rOwVYzMSuUMSCQZ5NM9m/ZpJlXHyIFfQkkhwTEDYMCYmSCRB0gd1FS+DlpQbqG+U2DC1b1OYABVuyw1JXVddNYpfwHaBPX6MgdbLcRriDKB84FjKggE5S3aTBNXZnRg2kAAbpDMsU7+sVzKDsXUeUeZ22qjfvISSgLAeT0jDaSMxKkSdo0G/mnV4t4PdARnM6gdUgZhz0jcw+x3IOlUr9s2QD0sdaQNWnXXrLEkAaxv+DBpodCTDs3W06OCREEqMxywIbUDQR2aVZw3G74ZchBYKFBgHSQZ1lZlASZI82s5ty+XyfTYywA0WdJZTA32PeJJkSeq4kW1XQqdWJUQdQJBMBgsaECAfTIKDZdxWPxQac/WGYwsaFjmJb6JmSdCQOZAp7vHsR0puZ1Z84YiB0YYQANIaerEa8jJ1nPxGNVmkK30vKO+gVSREadm0n0tQzKDpAHLu07p++lQWwhtNiGGdXAzakgqdySJGoHOPN3Vca25uLeZtQRmkg7lZJI2250MW8dknKSsyJG5B174Ehdu6tjA4lrq/OFQumYnTmJ1B0Pm7aiUaNoTvRsHHYlgSWWCkTl2PpOkyNR2bU+GxuIIZWvKM24KakSW0zQYBJAgRoBVTC48mF6m0DyjPeBAMHTSKtJil16R5P1Rr6gNfWRUWaUZ5wCBQA1y7EAhRpHPVTExMA12TDwyplyLB2nediSBuJ2q3dvJzHRr2uZYjuHo5ad9dLGIQEa5V7T5R8yj8z6aAss4GwgdQIA17+zmW+Iit7jfhJYwdtGvkw0gZRmkjtg7emsjBkO4KyRH9Lu7T3cqwfHF5GEHabs//XV+JJsy8j0ej4a6WAZR1jBYHbXXrRz7COXdVhc/WjyspjTlpOSDMxO/d31n4G5lCTBDKs9YrrAgyNSY320jsq6t0uyohyzJDZswBG4RjqxIJkcvuoSvZnlWjplIG6ZY7DGWP3topwz9TtyifNJy555xG39LurkQpt5fob5Z+h0mTLPZ39lQuXijMrnNEFnzZVJP1mAkEARA3+6hbG3XJ1vz9Ly/oxos76d43JPKeVRPxv8An+B1qr+0ZmOWBl0ADFwDO8nUHQRqdOWsVYn0SA2nKQDp3SaV/gLezR4eeoKsk1V4eOovxzNWOfmroh/ijR8jTpMVMLS1pKCKsQslPFMTTTQIRqNPSG9Az5N4gfnbn9Y/9499NTYyDcf99v7xpq0MD6M8Wo/1XhP6s/32NE4NDfi5X/VmE/qh95JolUVmzZcEqcCokU+as2A6ipVHU0xAFSA4fsp6irdgipAUgI0I+GfFGzLh7ZZHJVg2U7jrAqeeUDNod410KkuY0E+G2HBcNdUlYYAidBkAB6uulwr/APM77VI2DCW72Itot1xYS0jILjuIYZczOF3L5CGYzBJmRqK1bPAMNINzFs7K4UgvbK9NrC5GVpbfQzXB7Nm6qYbEBgyZgAgl1uEBS2USSCylgyyolgYAk6+EwdhbuZb5W4HzZXyqwQlzlysAcp6V4bfbUxqIl8lEcHtwq4fG+UQy23dbiNkYXOqFjQEAnLMCh/GLfBW3cYm0PnVe2wOcGWmy2xmbjQYnLy0ogPDsKmS2mIY9GrgC2puFQ1sqxOQGNS76x6hWZxNVdbVm3LojZEAIz65mXNl0U62zGkKNQC4AYjZwNyzicOFvssiArnqhtCFdc0daJkbgg7CKq3+AYVv/AOobyIe2ANZB05jTXcgDtrJXIEU/NKCFIzWy4Lhcj5RAIkoDJAmee9cmuJ22f7Ow9em/+VOzoh41JWzTueDGHMf6WJH0pt+qNogRB76j/wCE8NrGKGpkk9GWJ/e3G/KJOu9ZwuJ22PYP7t6YXbc+VY9Nh+7fT41p2aelGgPA/CRAxUc/KSd+/QaQNqb/AMF4Pf8Aaf8AqT8fga1SDpO9jYGOgf3bafjTqyRqbHsH79tKMhelGxb8GMIo6t9QY3zIYnn3nzyPXTp4PYaQWxM7fTt93doPNWM163r1rA3/AJB/d3/hTdPbnyrHsH207tvvpFeugmfhmH2XEBAd8rWxpruSCdeyfwqeH4XhFWFvLO+fOhPoB0HoE0Ki5bjysPr/AMC57vjWpC9b161j2D+7ekS4BOnBcIDmN/Mx+k1xCfvHxpXWzwvBgybwaT9J039QNCRvWx9LDj/29zzdnxpWjwq8oF42zZLLaYgraII6669cQd9taVEOD7C0vh7VsuCGUEA5euZMACFkk/59lZHGmwGKNpcQjPDgJK3U6zECCRGhIEzppyrOw1q5iHg3VQKxTM7y4MfyVqMs6kTp6djjeHrjBX7QtBiMiuFd2dcwc+VnJ3gAgQD3UK70TjHhnowxlrDnruEBEWwRmzKOxQMxOg2jSDG8cbvhFhn0uO+WNW6N9F7FAWQSY391B2HVGtm/inudG2XKq/xt+dszDVV3ygZdADIBiuFvjeDzEXcLcS2dMwvO1xTp1spImOYltue1CvhCXjVHo2HuC5ZzW7is5OYOpBXPvGmgAOkVG/jbWGAJurbUjqZjqV5qQdWIPZrr5689vm5gzbxVgi7auCADEMYno3gQZ1KuO/T61zDWUuocTfuslgfTUfOXWnXIBOS2GYoABMzqN2S7Qetc2b+M8ILDOCWcjZj0ThQvmyyTJ5zAJPYDp4PFpcXNbZWGg6pmDA0MbemDtXntzi2CDZRhbgt/SPTP0kd3W0J59c6bd/fE2Gw2TF4W5ntOYkjUa6I4G6nyddVOm+tA/Wj1HA+QPjnVoVmeD+MF7D27i7MJjeDJBB8xkVpTW8OETLklNKajSmrJHNI01MaBipqQNIUAfJWJHXb95vxNPULx6zaczy7/ADUq0MD6R8XP+7MJ/VL+dEwrB8XFsfwXgzA/iV5CiXIOweqocTRSVHMGlXUWx2D1VgcX4owYpaH0sgKqC7vAJCZgVVVzKGcq2piNJqHFhkjZNILQuj41bqrdzKlx1UHNYLAkSZIsw0BWaIXQHU6RyscZvGXDAWguYm4EYwxyoQqJb6xIYQWgQxJAXrRiwyQXTSodsYy+ktdVhCm5lfoyGtqyh8uREZHAdSA0zsY3okssjKrgCGAYaciJFPBhkiJNUuJ4QXrbJmykggNvBiNudUOJ8SYXCqAnrlEVEUlsqoXaW7GfLA7DXE464dVa2R0QvKptRcKC5luBwGOoEQV3J5xrLgx5oEeMYa5gnVhJJAAGbQMsibZdWA6rv1SPrCAMpqnwo33bMb6W1uCJZOkAK5oD5oK/S12MxM0UcZ4u7GybOVM8LBWZfRWMydBcZVA/o3N4rMxOOJZ2VSxBK9IbSZSQY6z9EQJ05zH3RVCe+CgeKXLLlnUO7mVa2wt3OqmXrKyugBXkZIIkwdrFrgrAl7CNlUEQDozsuRjanQwvVzHz6nStCzi8iALbRCxZYS0ud3B1ULoAF0Vi0yQRGmshxG6WtgXSA4zNmVJVZZgwgAEFLVzf6y6UxoyP4PxAgLZxaDkq4lQo7gOj+OdROBxP2eN/tS/9v41rRXi95suU3BngAui5ZYhQRCDYsDvEA1HpnbEZGvXA2dkAUgEBc5zMqsEAKwdRmgjqxDU6OheXXBQODxX1MZ/aQPX83T/seJ16mN/tI/RRL4P4h7lnMxmSQpIg5BA63fIMmtMfH+VViWvJ8Aj9ixP1Mb/aV/7dSbBYn6mM2/nI/NKNY+PRTHn8dtPEM/gGfseJ+pjf7Uv6NP8A9qP7FiZ8jG/2lf0aUbD489PRiJ+T4BC4PE80x2385X9FP+xYn6mN/tK+ryKNxyqUUsSX5PgD/sWJ+pjt/wCdL+j0VZweEvfOLct4zK6FQWvLdg5gQQpC66bz2jnRgKmBU0ZvyfDzrFcMFm/b8okvhXlh11LYgAgxInq1l+OU/wCkWf6o/wB5qLPCiP2lf/aer9pNY/jLsK+ItgqDNoAE8iXeknTLW6OXhhbDHB2gQihDoeqJJRBECJjMO0a7UU+E+AQYZh1WS0hKoslFIKkZDzMA6CBGkSZrD8Kx0uGsYu35QDdKPqscoZm7AjoFPL7zWhxLwm6XDvNs2yV6xaMiAkB2Bnr6ZlEDzjWKlOlRGLdGYiA8MvqdrVwhWk6EXEugz2QzLO8GuXhYuTCYaBkQopyahcyWzObvJYns9Opt8VY4fhvRuoR8S5OWYIUkN1hGhFtVB7yKhxzNiuH2LqKS1sAXAASYVTbLEfR0CNrupBG1NFVu3xZsY/hiJhblmEK9CSuTUBgCZJ0GcGD2nvNYvC7ROAxls65VLr3N0Sv/AH1nzmdauYjwmF3CwVZboSJ6uRTlym5mJ1BBMCOffI4swtcPvu2hxBK21nXKyC0N99Az7bdmwX6KKcVT7N3xZXZwjD6t11HpVX/FjRdIod8W2CCYFWYCbjNc7dNEHrCA+mijKvYPVXRFOiZyWTOIanmu2ReweqmyDsHqq6M8kcSaRNdejHYPVSNteweqih5I5ClzruEHYPVSVBpoPVRQZI+Qb3lN5z+NKnxB67fvN+Jp6syPpjxbn/VeC/qE/CiWhvxdiOGYL/y9s+tZokmkMVCfEQ1m6jZHJt3LzowQMjrdYuQesCrqSV5iNeYylc0ppNACXFeI3Xt2S1lwWS95AnJcYCyrGTMBGvHQTtprXXGcPa3bHVMfNvKrmy3FUhg6yJQ5iQQdCTI7SkU4pYgCZF7FsRlZEOXM5GUBQc2W2JMywBJMTCgqBuVKAqxsqj1AD3VOaVOgAbA2bmIdTbGXIhLi4WVekuM1y5BtnrdZyN4hTpqKkVe1dKgM91GSDbXTKFkIoHVtpDZCYbSTlB1o3mkanEAC4zYa09m9dEOxc5VEhFVSEQAGIBYNAkdU8yScfBpuLaOxa01t2ClRlMAl2Lbqqwogcz1jpXoPGN1/9X5b1UG/o91YS1JlUCmCvHK9xAZtYYIJgTcgmd9JYsPyqut9MzRmC9GbSdWYUhEhhmEaIx813uo0Vtt/vp589CKSATD3rdpw62zmXMc4kFmyEddS0QWIaRzHr7OBZtW1Ctma1cYkCWDvoCTMyqm55+80Zjl2z3703v8Aj01SRokVOHWOjtInMAT+9uT65q1Hx8fGtN69++pdvx+VUWMee/v+PzpGnPPzd9JvNy+OVMBgfj4+NKadvj86kPTt3+6ko283xy2piZGdvj4/zqS0gNv8/d56kPz76lkMafP8dlTWmC/jUh8fEVDIAnw2xWS+NJOSywBkA5bzuZ9X31g8Y4o2MuozJl0CQjFiRmLHdd+Q0r1YHQ70mPnPdrqDI7OdSzReSvw826LGYG6xtqXS5BYKucEzALLupjSRI2majhuPt0i9Bw+0L4MqchZlPPqrbG4nbWj/AA1gZ9QrhQQofnrqyn1DYx2wRV1MKHYAqqqusKIA17RuSRHLQH0qO/5J9nwA8B4G4nEjpca7hQAAp8s2p1VQvkdXX6xOhHOuGKs43B32NuXJALBBnDLsuZBsQOa9nZpXrBNZN/ChWMKpVtcrCVOu3cQTp3GI0rSUMUL2M8t/h6bgK4G0LimRIk5/rZVtjv07zrsa0sPwbE4y4tzFyiACF1HVIBi2pMrOks0nT1GOKTrjLlQNowXSOxie7bl54FdQukREQI7IAAnvgCsr2Up/DX4SgWygUAACAAIAAOgAq0D3Vw4afm19P4mrBNdcP8UYvkesbi/ELttiLa5lCqZCMxzMxGkEA6KdO8a8jsUqbJasHjxHFEuMgGVR9BiM5yiFOYZpOeToFABk892zmyjOQWgZiBAnnAJ2muk0qKBKhppDelSG9MZ8gYry3/eb8TT1G7qxPaSfvpUxBFw/w/4jZtpatYopbRQiL0Vowo0AlrZJ9Jq2vjQ4pH+1f/TZ/wC3TUqAJJ40OKfzqfPZs/8Abp/lP4p/Ov8A6bP/AG6VKgB/lT4p/OR7G1+in+VTin84HsbX6KVKgBx41OKfzgextfoqZ8avFB/Lqf8Ak2/yWmpUAJvGvxT7dPY2/wBNIeNfin26ext/ppUqAOd7xocReM122Yn+RT3VD5S+Ifa2/ZJ+mlSqXFdDsdfGTxAD+Mt+yT3UvlN4h9e37JNuzampUYroLY/yl8Q+0t+yT3Ux8ZePP07fsl91KlRigyfYx8ZeP+vb9kvx8eenHjMx/wBe17Je6lSp4oecuxx4y8ePpWvZL69Nj5qb5Tcf9a1t9ktKlRSDOXY/ymY/69r2S058ZvEPr2vZLSpUUgzfYvlNx/1rXsl7tPNTfKZxD69v2Se6lSpYoWTF8p3EftLfsk7+6nPjO4if5W2PNZt/ppqVGKC2MfGZxKP45B5rNr80rkPGRxLb9p7f5Gzz7Pm9KVKjFdCskPGTxGAvTKQO21bB9aqDXex40uIoCFuWxOp+ZTeANdO6lSowit0OywPGxxP7S17Fa43/ABp8RcQz2iBrHQrvBH50qVNpPkVnJfGVj8pGe3rv82CTy1Jpj4y8fp17fL+SXkI33pqVThHodss2fGvxJQFFy1A2+aX451I+Nrif2lr2K0qVUkIZ/GzxP7W2PNZT8wab5WeJ/a2/ZJ7qVKmBI+Nnif2tvT/gp7q5nxr8U+3T2Nv9NKlQAvlX4n9unsbf6aZvGtxP7dB5rNv9NKlQAEE0qVKgD//Z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107523" name="TextBox 5"/>
          <p:cNvSpPr txBox="1">
            <a:spLocks noChangeArrowheads="1"/>
          </p:cNvSpPr>
          <p:nvPr/>
        </p:nvSpPr>
        <p:spPr bwMode="auto">
          <a:xfrm>
            <a:off x="3818325" y="6350"/>
            <a:ext cx="5330437" cy="1077913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Контролируешь Эндотоксин – владеешь ситуацией!</a:t>
            </a:r>
          </a:p>
        </p:txBody>
      </p:sp>
      <p:sp>
        <p:nvSpPr>
          <p:cNvPr id="107524" name="TextBox 3"/>
          <p:cNvSpPr txBox="1">
            <a:spLocks noChangeArrowheads="1"/>
          </p:cNvSpPr>
          <p:nvPr/>
        </p:nvSpPr>
        <p:spPr bwMode="auto">
          <a:xfrm>
            <a:off x="3779912" y="1230313"/>
            <a:ext cx="5364088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Aft>
                <a:spcPts val="600"/>
              </a:spcAft>
            </a:pPr>
            <a:r>
              <a:rPr lang="ru-RU" dirty="0"/>
              <a:t>.   Общая масса микрофлоры кишечника составляет от 1 до 3 кг.(10</a:t>
            </a:r>
            <a:r>
              <a:rPr lang="ru-RU" baseline="30000" dirty="0"/>
              <a:t>14–15 клеток</a:t>
            </a:r>
            <a:r>
              <a:rPr lang="ru-RU" dirty="0"/>
              <a:t> )</a:t>
            </a:r>
          </a:p>
          <a:p>
            <a:pPr eaLnBrk="0" hangingPunct="0">
              <a:spcAft>
                <a:spcPts val="600"/>
              </a:spcAft>
            </a:pPr>
            <a:endParaRPr lang="ru-RU" dirty="0"/>
          </a:p>
          <a:p>
            <a:pPr eaLnBrk="0" hangingPunct="0"/>
            <a:r>
              <a:rPr lang="ru-RU" sz="2400" dirty="0"/>
              <a:t>.    </a:t>
            </a:r>
            <a:r>
              <a:rPr lang="ru-RU" dirty="0"/>
              <a:t>Эндотоксин занимает 75% поверхности </a:t>
            </a:r>
            <a:r>
              <a:rPr lang="ru-RU" dirty="0" err="1"/>
              <a:t>грамотр</a:t>
            </a:r>
            <a:r>
              <a:rPr lang="ru-RU" dirty="0"/>
              <a:t>. микроорганизмов</a:t>
            </a:r>
            <a:endParaRPr lang="ru-RU" sz="700" dirty="0"/>
          </a:p>
        </p:txBody>
      </p:sp>
      <p:pic>
        <p:nvPicPr>
          <p:cNvPr id="10752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21"/>
            <a:ext cx="3818325" cy="685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6" name="Прямоугольник 7"/>
          <p:cNvSpPr>
            <a:spLocks noChangeArrowheads="1"/>
          </p:cNvSpPr>
          <p:nvPr/>
        </p:nvSpPr>
        <p:spPr bwMode="auto">
          <a:xfrm>
            <a:off x="4067944" y="6088063"/>
            <a:ext cx="53256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dirty="0"/>
              <a:t>(</a:t>
            </a:r>
            <a:r>
              <a:rPr lang="ru-RU" sz="2000" dirty="0" err="1"/>
              <a:t>Newman</a:t>
            </a:r>
            <a:r>
              <a:rPr lang="ru-RU" sz="2000" dirty="0"/>
              <a:t> </a:t>
            </a:r>
            <a:r>
              <a:rPr lang="ru-RU" sz="2000" dirty="0" err="1"/>
              <a:t>et</a:t>
            </a:r>
            <a:r>
              <a:rPr lang="ru-RU" sz="2000" dirty="0"/>
              <a:t> </a:t>
            </a:r>
            <a:r>
              <a:rPr lang="ru-RU" sz="2000" dirty="0" err="1"/>
              <a:t>al</a:t>
            </a:r>
            <a:r>
              <a:rPr lang="ru-RU" sz="2000" dirty="0"/>
              <a:t>., </a:t>
            </a:r>
            <a:r>
              <a:rPr lang="ru-RU" sz="2000" dirty="0" err="1"/>
              <a:t>J.of</a:t>
            </a:r>
            <a:r>
              <a:rPr lang="ru-RU" sz="2000" dirty="0"/>
              <a:t> </a:t>
            </a:r>
            <a:r>
              <a:rPr lang="ru-RU" sz="2000" dirty="0" err="1"/>
              <a:t>Endotoxin</a:t>
            </a:r>
            <a:r>
              <a:rPr lang="ru-RU" sz="2000" dirty="0"/>
              <a:t> </a:t>
            </a:r>
            <a:r>
              <a:rPr lang="ru-RU" sz="2000" dirty="0" err="1"/>
              <a:t>Research</a:t>
            </a:r>
            <a:r>
              <a:rPr lang="ru-RU" sz="2000" dirty="0"/>
              <a:t>. 2007)</a:t>
            </a:r>
            <a:endParaRPr lang="ru-RU" sz="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Оформление по умолчанию">
  <a:themeElements>
    <a:clrScheme name="">
      <a:dk1>
        <a:srgbClr val="FFFFFF"/>
      </a:dk1>
      <a:lt1>
        <a:srgbClr val="000000"/>
      </a:lt1>
      <a:dk2>
        <a:srgbClr val="DBF5F9"/>
      </a:dk2>
      <a:lt2>
        <a:srgbClr val="04617B"/>
      </a:lt2>
      <a:accent1>
        <a:srgbClr val="0F6FC6"/>
      </a:accent1>
      <a:accent2>
        <a:srgbClr val="009DD9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">
      <a:dk1>
        <a:srgbClr val="FFFFFF"/>
      </a:dk1>
      <a:lt1>
        <a:srgbClr val="000000"/>
      </a:lt1>
      <a:dk2>
        <a:srgbClr val="DBF5F9"/>
      </a:dk2>
      <a:lt2>
        <a:srgbClr val="04617B"/>
      </a:lt2>
      <a:accent1>
        <a:srgbClr val="0F6FC6"/>
      </a:accent1>
      <a:accent2>
        <a:srgbClr val="009DD9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Течение">
  <a:themeElements>
    <a:clrScheme name="1_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1_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Остин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FFFFFF"/>
    </a:dk1>
    <a:lt1>
      <a:srgbClr val="000000"/>
    </a:lt1>
    <a:dk2>
      <a:srgbClr val="DBF5F9"/>
    </a:dk2>
    <a:lt2>
      <a:srgbClr val="04617B"/>
    </a:lt2>
    <a:accent1>
      <a:srgbClr val="0F6FC6"/>
    </a:accent1>
    <a:accent2>
      <a:srgbClr val="009DD9"/>
    </a:accent2>
    <a:accent3>
      <a:srgbClr val="000000"/>
    </a:accent3>
    <a:accent4>
      <a:srgbClr val="000000"/>
    </a:accent4>
    <a:accent5>
      <a:srgbClr val="000000"/>
    </a:accent5>
    <a:accent6>
      <a:srgbClr val="000000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3434</TotalTime>
  <Words>2425</Words>
  <Application>Microsoft Office PowerPoint</Application>
  <PresentationFormat>Экран (4:3)</PresentationFormat>
  <Paragraphs>463</Paragraphs>
  <Slides>51</Slides>
  <Notes>18</Notes>
  <HiddenSlides>0</HiddenSlides>
  <MMClips>0</MMClips>
  <ScaleCrop>false</ScaleCrop>
  <HeadingPairs>
    <vt:vector size="6" baseType="variant">
      <vt:variant>
        <vt:lpstr>Тема</vt:lpstr>
      </vt:variant>
      <vt:variant>
        <vt:i4>11</vt:i4>
      </vt:variant>
      <vt:variant>
        <vt:lpstr>Внедренные серверы OLE</vt:lpstr>
      </vt:variant>
      <vt:variant>
        <vt:i4>5</vt:i4>
      </vt:variant>
      <vt:variant>
        <vt:lpstr>Заголовки слайдов</vt:lpstr>
      </vt:variant>
      <vt:variant>
        <vt:i4>51</vt:i4>
      </vt:variant>
    </vt:vector>
  </HeadingPairs>
  <TitlesOfParts>
    <vt:vector size="67" baseType="lpstr">
      <vt:lpstr>Оформление по умолчанию</vt:lpstr>
      <vt:lpstr>Оформление по умолчанию</vt:lpstr>
      <vt:lpstr>Оформление по умолчанию</vt:lpstr>
      <vt:lpstr>1_Поток</vt:lpstr>
      <vt:lpstr>3_Поток</vt:lpstr>
      <vt:lpstr>1_Течение</vt:lpstr>
      <vt:lpstr>Тема Office</vt:lpstr>
      <vt:lpstr>Остин</vt:lpstr>
      <vt:lpstr>1_Тема Office</vt:lpstr>
      <vt:lpstr>2_Тема Office</vt:lpstr>
      <vt:lpstr>3_Тема Office</vt:lpstr>
      <vt:lpstr>Image</vt:lpstr>
      <vt:lpstr>Диаграмма Microsoft Excel</vt:lpstr>
      <vt:lpstr>Лист</vt:lpstr>
      <vt:lpstr>Worksheet</vt:lpstr>
      <vt:lpstr>Диаграмма</vt:lpstr>
      <vt:lpstr> Современная энтеросорбция – путь к красоте  и долголетию</vt:lpstr>
      <vt:lpstr>Презентация PowerPoint</vt:lpstr>
      <vt:lpstr>Презентация PowerPoint</vt:lpstr>
      <vt:lpstr>Презентация PowerPoint</vt:lpstr>
      <vt:lpstr>НИИ туберкулеза МЗ России:</vt:lpstr>
      <vt:lpstr>Что убивает медработника?</vt:lpstr>
      <vt:lpstr>Презентация PowerPoint</vt:lpstr>
      <vt:lpstr>       Эндотоксин (Endotoxin)</vt:lpstr>
      <vt:lpstr>Презентация PowerPoint</vt:lpstr>
      <vt:lpstr> круг развития системного воспаления </vt:lpstr>
      <vt:lpstr>«Эндотоксиновая концепция физиологии  и патологии человека»</vt:lpstr>
      <vt:lpstr>Презентация PowerPoint</vt:lpstr>
      <vt:lpstr>Оценка здоровья новорожденных детей по шкале Апгар обратно коррелирует с концентрацией эндотоксина в общем кровотоке</vt:lpstr>
      <vt:lpstr>                АЭС увеличивает эффективность лечения первичного женского бесплодия в 6 раз, вторичного - в 2 раза   </vt:lpstr>
      <vt:lpstr>Презентация PowerPoint</vt:lpstr>
      <vt:lpstr>Энтеросорбция – это метод общеклинической лимфологии и эндоэкологической реабилитации</vt:lpstr>
      <vt:lpstr>ЭНТЕРОСОРБЦИЯ – просто как глоток воды</vt:lpstr>
      <vt:lpstr>Презентация PowerPoint</vt:lpstr>
      <vt:lpstr>Универсальный механизм детоксикации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ХРОНИЧЕСКИЙ ТОНЗИЛЛИТ</vt:lpstr>
      <vt:lpstr>Презентация PowerPoint</vt:lpstr>
      <vt:lpstr> ХРОНИЧЕСКИЙ ТОНЗИЛЛИТ:  санация миндалин (ЭНТЕРОСГЕЛЬ)</vt:lpstr>
      <vt:lpstr>Презентация PowerPoint</vt:lpstr>
      <vt:lpstr>Презентация PowerPoint</vt:lpstr>
      <vt:lpstr>Энтеральная детоксикация:  «Уйти» от бронхита при ОРВИ          </vt:lpstr>
      <vt:lpstr>Презентация PowerPoint</vt:lpstr>
      <vt:lpstr>Энтеральная детоксикация  при пневмонии </vt:lpstr>
      <vt:lpstr>Энтеросорбенты для профилактики хронических заболеваний верхних дыхательных путей Дизайн исследования: проспективное открытое простое (n = 45), подростки 12 ± 1,5 лет </vt:lpstr>
      <vt:lpstr>Презентация PowerPoint</vt:lpstr>
      <vt:lpstr>Презентация PowerPoint</vt:lpstr>
      <vt:lpstr>Энтеральная детоксикация  при туберкулезе легких</vt:lpstr>
      <vt:lpstr>Энтеральная детоксикация  при туберкулезе легких, динамика АЛТ</vt:lpstr>
      <vt:lpstr>Инфекционные. Влияние Энтеросгеля на уровень провоспалительных цитокинов в лечении ОКИ</vt:lpstr>
      <vt:lpstr>Увеличение уровня общего  и  и эффективного альбумина крови  при НЯК,болезни Крона</vt:lpstr>
      <vt:lpstr>Учайкин В.Ф., 2001.</vt:lpstr>
      <vt:lpstr>Презентация PowerPoint</vt:lpstr>
      <vt:lpstr>Норовирусная инфекция  у детей</vt:lpstr>
      <vt:lpstr>Презентация PowerPoint</vt:lpstr>
      <vt:lpstr>Инфекционные. Энтеросгель в лечении острого вирусного гепатита B. Общий билирубин  (1)</vt:lpstr>
      <vt:lpstr>инфекционные. энтеросгель в лечении острого вирусного гепатита b и c. клин. симптомы (2)</vt:lpstr>
      <vt:lpstr>Презентация PowerPoint</vt:lpstr>
      <vt:lpstr>Энтеральная детоксикация и хронический панкреатит</vt:lpstr>
      <vt:lpstr>ЭНТЕРОСГЕЛЬ в Клинических рекомендациях Российского общества акушеров-гинекологов (РОАГ)</vt:lpstr>
      <vt:lpstr>стандартная терапия + энтеральная детоксикация</vt:lpstr>
      <vt:lpstr>Презентация PowerPoint</vt:lpstr>
      <vt:lpstr>Косметологический эффект: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Евстигнеев</dc:creator>
  <cp:lastModifiedBy>Александр А. Себелев</cp:lastModifiedBy>
  <cp:revision>282</cp:revision>
  <dcterms:modified xsi:type="dcterms:W3CDTF">2017-03-01T15:17:20Z</dcterms:modified>
</cp:coreProperties>
</file>