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8" r:id="rId5"/>
    <p:sldId id="260" r:id="rId6"/>
    <p:sldId id="261" r:id="rId7"/>
    <p:sldId id="269" r:id="rId8"/>
    <p:sldId id="262" r:id="rId9"/>
    <p:sldId id="263" r:id="rId10"/>
    <p:sldId id="264" r:id="rId11"/>
    <p:sldId id="265" r:id="rId12"/>
    <p:sldId id="266" r:id="rId13"/>
    <p:sldId id="270" r:id="rId14"/>
    <p:sldId id="267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002" y="-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olontaeva\Documents\&#1055;&#1088;&#1077;&#1087;&#1086;&#1076;&#1072;&#1074;&#1072;&#1090;&#1077;&#1083;&#1080;\&#1052;&#1072;&#1083;&#1080;&#1085;&#1072;\&#1057;&#1095;&#1080;&#1090;&#1072;&#1083;&#1082;&#1072;%20&#1087;&#1086;%20&#1072;&#1085;&#1082;&#1077;&#1090;&#1077;%20&#1057;&#1080;&#1103;&#1085;&#1080;&#1077;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olontaeva\Documents\&#1055;&#1088;&#1077;&#1087;&#1086;&#1076;&#1072;&#1074;&#1072;&#1090;&#1077;&#1083;&#1080;\&#1052;&#1072;&#1083;&#1080;&#1085;&#1072;\&#1057;&#1095;&#1080;&#1090;&#1072;&#1083;&#1082;&#1072;%20&#1087;&#1086;%20&#1072;&#1085;&#1082;&#1077;&#1090;&#1077;%20&#1057;&#1080;&#1103;&#1085;&#1080;&#1077;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olontaeva\Documents\&#1055;&#1088;&#1077;&#1087;&#1086;&#1076;&#1072;&#1074;&#1072;&#1090;&#1077;&#1083;&#1080;\&#1052;&#1072;&#1083;&#1080;&#1085;&#1072;\&#1057;&#1095;&#1080;&#1090;&#1072;&#1083;&#1082;&#1072;%20&#1087;&#1086;%20&#1072;&#1085;&#1082;&#1077;&#1090;&#1077;%20&#1057;&#1080;&#1103;&#1085;&#1080;&#1077;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olontaeva\Documents\&#1055;&#1088;&#1077;&#1087;&#1086;&#1076;&#1072;&#1074;&#1072;&#1090;&#1077;&#1083;&#1080;\4%20&#1057;&#1090;&#1072;&#1090;&#1100;&#1080;,%20&#1074;&#1099;&#1089;&#1090;&#1091;&#1087;&#1083;&#1077;&#1085;&#1080;&#1103;\2017%20&#1057;&#1077;&#1074;&#1077;&#1088;&#1085;&#1086;&#1077;%20&#1089;&#1080;&#1103;&#1085;&#1080;&#1077;\&#1057;&#1095;&#1080;&#1090;&#1072;&#1083;&#1082;&#1072;%20&#1087;&#1086;%20&#1072;&#1085;&#1082;&#1077;&#1090;&#1077;%20&#1057;&#1080;&#1103;&#1085;&#1080;&#1077;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olontaeva\Documents\&#1055;&#1088;&#1077;&#1087;&#1086;&#1076;&#1072;&#1074;&#1072;&#1090;&#1077;&#1083;&#1080;\4%20&#1057;&#1090;&#1072;&#1090;&#1100;&#1080;,%20&#1074;&#1099;&#1089;&#1090;&#1091;&#1087;&#1083;&#1077;&#1085;&#1080;&#1103;\2017%20&#1057;&#1077;&#1074;&#1077;&#1088;&#1085;&#1086;&#1077;%20&#1089;&#1080;&#1103;&#1085;&#1080;&#1077;\&#1057;&#1095;&#1080;&#1090;&#1072;&#1083;&#1082;&#1072;%20&#1087;&#1086;%20&#1072;&#1085;&#1082;&#1077;&#1090;&#1077;%20&#1057;&#1080;&#1103;&#1085;&#1080;&#1077;.xlsx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olontaeva\Documents\&#1055;&#1088;&#1077;&#1087;&#1086;&#1076;&#1072;&#1074;&#1072;&#1090;&#1077;&#1083;&#1080;\4%20&#1057;&#1090;&#1072;&#1090;&#1100;&#1080;,%20&#1074;&#1099;&#1089;&#1090;&#1091;&#1087;&#1083;&#1077;&#1085;&#1080;&#1103;\2017%20&#1057;&#1077;&#1074;&#1077;&#1088;&#1085;&#1086;&#1077;%20&#1089;&#1080;&#1103;&#1085;&#1080;&#1077;\&#1057;&#1095;&#1080;&#1090;&#1072;&#1083;&#1082;&#1072;%20&#1087;&#1086;%20&#1072;&#1085;&#1082;&#1077;&#1090;&#1077;%20&#1057;&#1080;&#1103;&#1085;&#1080;&#1077;.xlsx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olontaeva\Documents\&#1055;&#1088;&#1077;&#1087;&#1086;&#1076;&#1072;&#1074;&#1072;&#1090;&#1077;&#1083;&#1080;\&#1052;&#1072;&#1083;&#1080;&#1085;&#1072;\&#1057;&#1095;&#1080;&#1090;&#1072;&#1083;&#1082;&#1072;%20&#1087;&#1086;%20&#1072;&#1085;&#1082;&#1077;&#1090;&#1077;%20&#1057;&#1080;&#1103;&#1085;&#1080;&#1077;.xlsx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olontaeva\Documents\&#1055;&#1088;&#1077;&#1087;&#1086;&#1076;&#1072;&#1074;&#1072;&#1090;&#1077;&#1083;&#1080;\&#1052;&#1072;&#1083;&#1080;&#1085;&#1072;\&#1057;&#1095;&#1080;&#1090;&#1072;&#1083;&#1082;&#1072;%20&#1087;&#1086;%20&#1072;&#1085;&#1082;&#1077;&#1090;&#1077;%20&#1057;&#1080;&#1103;&#1085;&#1080;&#1077;.xlsx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olontaeva\Documents\&#1055;&#1088;&#1077;&#1087;&#1086;&#1076;&#1072;&#1074;&#1072;&#1090;&#1077;&#1083;&#1080;\&#1052;&#1072;&#1083;&#1080;&#1085;&#1072;\&#1057;&#1095;&#1080;&#1090;&#1072;&#1083;&#1082;&#1072;%20&#1087;&#1086;%20&#1072;&#1085;&#1082;&#1077;&#1090;&#1077;%20&#1057;&#1080;&#1103;&#1085;&#1080;&#1077;.xlsx" TargetMode="Externa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olontaeva\Documents\&#1055;&#1088;&#1077;&#1087;&#1086;&#1076;&#1072;&#1074;&#1072;&#1090;&#1077;&#1083;&#1080;\&#1052;&#1072;&#1083;&#1080;&#1085;&#1072;\&#1057;&#1095;&#1080;&#1090;&#1072;&#1083;&#1082;&#1072;%20&#1087;&#1086;%20&#1072;&#1085;&#1082;&#1077;&#1090;&#1077;%20&#1057;&#1080;&#1103;&#1085;&#1080;&#1077;.xlsx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olontaeva\Documents\&#1055;&#1088;&#1077;&#1087;&#1086;&#1076;&#1072;&#1074;&#1072;&#1090;&#1077;&#1083;&#1080;\&#1052;&#1072;&#1083;&#1080;&#1085;&#1072;\&#1057;&#1095;&#1080;&#1090;&#1072;&#1083;&#1082;&#1072;%20&#1087;&#1086;%20&#1072;&#1085;&#1082;&#1077;&#1090;&#1077;%20&#1057;&#1080;&#1103;&#1085;&#1080;&#1077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olontaeva\Documents\&#1055;&#1088;&#1077;&#1087;&#1086;&#1076;&#1072;&#1074;&#1072;&#1090;&#1077;&#1083;&#1080;\&#1052;&#1072;&#1083;&#1080;&#1085;&#1072;\&#1057;&#1095;&#1080;&#1090;&#1072;&#1083;&#1082;&#1072;%20&#1087;&#1086;%20&#1072;&#1085;&#1082;&#1077;&#1090;&#1077;%20&#1057;&#1080;&#1103;&#1085;&#1080;&#1077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olontaeva\Documents\&#1055;&#1088;&#1077;&#1087;&#1086;&#1076;&#1072;&#1074;&#1072;&#1090;&#1077;&#1083;&#1080;\&#1052;&#1072;&#1083;&#1080;&#1085;&#1072;\&#1057;&#1095;&#1080;&#1090;&#1072;&#1083;&#1082;&#1072;%20&#1087;&#1086;%20&#1072;&#1085;&#1082;&#1077;&#1090;&#1077;%20&#1057;&#1080;&#1103;&#1085;&#1080;&#1077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olontaeva\Documents\&#1055;&#1088;&#1077;&#1087;&#1086;&#1076;&#1072;&#1074;&#1072;&#1090;&#1077;&#1083;&#1080;\&#1052;&#1072;&#1083;&#1080;&#1085;&#1072;\&#1057;&#1095;&#1080;&#1090;&#1072;&#1083;&#1082;&#1072;%20&#1087;&#1086;%20&#1072;&#1085;&#1082;&#1077;&#1090;&#1077;%20&#1057;&#1080;&#1103;&#1085;&#1080;&#1077;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olontaeva\Documents\&#1055;&#1088;&#1077;&#1087;&#1086;&#1076;&#1072;&#1074;&#1072;&#1090;&#1077;&#1083;&#1080;\&#1052;&#1072;&#1083;&#1080;&#1085;&#1072;\&#1057;&#1095;&#1080;&#1090;&#1072;&#1083;&#1082;&#1072;%20&#1087;&#1086;%20&#1072;&#1085;&#1082;&#1077;&#1090;&#1077;%20&#1057;&#1080;&#1103;&#1085;&#1080;&#1077;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olontaeva\Documents\&#1055;&#1088;&#1077;&#1087;&#1086;&#1076;&#1072;&#1074;&#1072;&#1090;&#1077;&#1083;&#1080;\&#1052;&#1072;&#1083;&#1080;&#1085;&#1072;\&#1057;&#1095;&#1080;&#1090;&#1072;&#1083;&#1082;&#1072;%20&#1087;&#1086;%20&#1072;&#1085;&#1082;&#1077;&#1090;&#1077;%20&#1057;&#1080;&#1103;&#1085;&#1080;&#1077;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olontaeva\Documents\&#1055;&#1088;&#1077;&#1087;&#1086;&#1076;&#1072;&#1074;&#1072;&#1090;&#1077;&#1083;&#1080;\4%20&#1057;&#1090;&#1072;&#1090;&#1100;&#1080;,%20&#1074;&#1099;&#1089;&#1090;&#1091;&#1087;&#1083;&#1077;&#1085;&#1080;&#1103;\2017%20&#1057;&#1077;&#1074;&#1077;&#1088;&#1085;&#1086;&#1077;%20&#1089;&#1080;&#1103;&#1085;&#1080;&#1077;\&#1057;&#1095;&#1080;&#1090;&#1072;&#1083;&#1082;&#1072;%20&#1087;&#1086;%20&#1072;&#1085;&#1082;&#1077;&#1090;&#1077;%20&#1057;&#1080;&#1103;&#1085;&#1080;&#1077;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olontaeva\Documents\&#1055;&#1088;&#1077;&#1087;&#1086;&#1076;&#1072;&#1074;&#1072;&#1090;&#1077;&#1083;&#1080;\&#1052;&#1072;&#1083;&#1080;&#1085;&#1072;\&#1057;&#1095;&#1080;&#1090;&#1072;&#1083;&#1082;&#1072;%20&#1087;&#1086;%20&#1072;&#1085;&#1082;&#1077;&#1090;&#1077;%20&#1057;&#1080;&#1103;&#1085;&#1080;&#1077;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olontaeva\Documents\&#1055;&#1088;&#1077;&#1087;&#1086;&#1076;&#1072;&#1074;&#1072;&#1090;&#1077;&#1083;&#1080;\&#1052;&#1072;&#1083;&#1080;&#1085;&#1072;\&#1057;&#1095;&#1080;&#1090;&#1072;&#1083;&#1082;&#1072;%20&#1087;&#1086;%20&#1072;&#1085;&#1082;&#1077;&#1090;&#1077;%20&#1057;&#1080;&#1103;&#1085;&#1080;&#1077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Диаграммы!$E$2:$E$6</c:f>
              <c:strCache>
                <c:ptCount val="5"/>
                <c:pt idx="0">
                  <c:v>20-30</c:v>
                </c:pt>
                <c:pt idx="1">
                  <c:v>31-40</c:v>
                </c:pt>
                <c:pt idx="2">
                  <c:v>41-50</c:v>
                </c:pt>
                <c:pt idx="3">
                  <c:v>51-60</c:v>
                </c:pt>
                <c:pt idx="4">
                  <c:v>≥ 61</c:v>
                </c:pt>
              </c:strCache>
            </c:strRef>
          </c:cat>
          <c:val>
            <c:numRef>
              <c:f>Диаграммы!$F$2:$F$6</c:f>
              <c:numCache>
                <c:formatCode>General</c:formatCode>
                <c:ptCount val="5"/>
                <c:pt idx="0">
                  <c:v>6</c:v>
                </c:pt>
                <c:pt idx="1">
                  <c:v>14</c:v>
                </c:pt>
                <c:pt idx="2">
                  <c:v>18</c:v>
                </c:pt>
                <c:pt idx="3">
                  <c:v>22</c:v>
                </c:pt>
                <c:pt idx="4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6341888"/>
        <c:axId val="30691328"/>
      </c:barChart>
      <c:catAx>
        <c:axId val="8634188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30691328"/>
        <c:crosses val="autoZero"/>
        <c:auto val="1"/>
        <c:lblAlgn val="ctr"/>
        <c:lblOffset val="100"/>
        <c:noMultiLvlLbl val="0"/>
      </c:catAx>
      <c:valAx>
        <c:axId val="306913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8634188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Диаграммы!$P$24</c:f>
              <c:strCache>
                <c:ptCount val="1"/>
                <c:pt idx="0">
                  <c:v>Постоянный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Диаграммы!$O$25:$O$29</c:f>
              <c:strCache>
                <c:ptCount val="5"/>
                <c:pt idx="0">
                  <c:v>20-30</c:v>
                </c:pt>
                <c:pt idx="1">
                  <c:v>31-40</c:v>
                </c:pt>
                <c:pt idx="2">
                  <c:v>41-50</c:v>
                </c:pt>
                <c:pt idx="3">
                  <c:v>51-60</c:v>
                </c:pt>
                <c:pt idx="4">
                  <c:v>≥ 61</c:v>
                </c:pt>
              </c:strCache>
            </c:strRef>
          </c:cat>
          <c:val>
            <c:numRef>
              <c:f>Диаграммы!$P$25:$P$29</c:f>
              <c:numCache>
                <c:formatCode>General</c:formatCode>
                <c:ptCount val="5"/>
                <c:pt idx="0">
                  <c:v>6</c:v>
                </c:pt>
                <c:pt idx="1">
                  <c:v>12</c:v>
                </c:pt>
                <c:pt idx="2">
                  <c:v>13</c:v>
                </c:pt>
                <c:pt idx="3">
                  <c:v>18</c:v>
                </c:pt>
                <c:pt idx="4">
                  <c:v>5</c:v>
                </c:pt>
              </c:numCache>
            </c:numRef>
          </c:val>
        </c:ser>
        <c:ser>
          <c:idx val="1"/>
          <c:order val="1"/>
          <c:tx>
            <c:strRef>
              <c:f>Диаграммы!$Q$24</c:f>
              <c:strCache>
                <c:ptCount val="1"/>
                <c:pt idx="0">
                  <c:v>Ограниченный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Диаграммы!$O$25:$O$29</c:f>
              <c:strCache>
                <c:ptCount val="5"/>
                <c:pt idx="0">
                  <c:v>20-30</c:v>
                </c:pt>
                <c:pt idx="1">
                  <c:v>31-40</c:v>
                </c:pt>
                <c:pt idx="2">
                  <c:v>41-50</c:v>
                </c:pt>
                <c:pt idx="3">
                  <c:v>51-60</c:v>
                </c:pt>
                <c:pt idx="4">
                  <c:v>≥ 61</c:v>
                </c:pt>
              </c:strCache>
            </c:strRef>
          </c:cat>
          <c:val>
            <c:numRef>
              <c:f>Диаграммы!$Q$25:$Q$29</c:f>
              <c:numCache>
                <c:formatCode>General</c:formatCode>
                <c:ptCount val="5"/>
                <c:pt idx="0">
                  <c:v>0</c:v>
                </c:pt>
                <c:pt idx="1">
                  <c:v>1</c:v>
                </c:pt>
                <c:pt idx="2">
                  <c:v>4</c:v>
                </c:pt>
                <c:pt idx="3">
                  <c:v>3</c:v>
                </c:pt>
                <c:pt idx="4">
                  <c:v>3</c:v>
                </c:pt>
              </c:numCache>
            </c:numRef>
          </c:val>
        </c:ser>
        <c:ser>
          <c:idx val="2"/>
          <c:order val="2"/>
          <c:tx>
            <c:strRef>
              <c:f>Диаграммы!$R$24</c:f>
              <c:strCache>
                <c:ptCount val="1"/>
                <c:pt idx="0">
                  <c:v>Нет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Диаграммы!$O$25:$O$29</c:f>
              <c:strCache>
                <c:ptCount val="5"/>
                <c:pt idx="0">
                  <c:v>20-30</c:v>
                </c:pt>
                <c:pt idx="1">
                  <c:v>31-40</c:v>
                </c:pt>
                <c:pt idx="2">
                  <c:v>41-50</c:v>
                </c:pt>
                <c:pt idx="3">
                  <c:v>51-60</c:v>
                </c:pt>
                <c:pt idx="4">
                  <c:v>≥ 61</c:v>
                </c:pt>
              </c:strCache>
            </c:strRef>
          </c:cat>
          <c:val>
            <c:numRef>
              <c:f>Диаграммы!$R$25:$R$29</c:f>
              <c:numCache>
                <c:formatCode>General</c:formatCode>
                <c:ptCount val="5"/>
                <c:pt idx="0">
                  <c:v>0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1443200"/>
        <c:axId val="31453184"/>
      </c:barChart>
      <c:catAx>
        <c:axId val="3144320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31453184"/>
        <c:crosses val="autoZero"/>
        <c:auto val="1"/>
        <c:lblAlgn val="ctr"/>
        <c:lblOffset val="100"/>
        <c:noMultiLvlLbl val="0"/>
      </c:catAx>
      <c:valAx>
        <c:axId val="31453184"/>
        <c:scaling>
          <c:orientation val="minMax"/>
        </c:scaling>
        <c:delete val="0"/>
        <c:axPos val="l"/>
        <c:numFmt formatCode="0%" sourceLinked="1"/>
        <c:majorTickMark val="out"/>
        <c:minorTickMark val="none"/>
        <c:tickLblPos val="nextTo"/>
        <c:crossAx val="31443200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0"/>
    <c:plotArea>
      <c:layout/>
      <c:pieChart>
        <c:varyColors val="1"/>
        <c:ser>
          <c:idx val="0"/>
          <c:order val="0"/>
          <c:dPt>
            <c:idx val="2"/>
            <c:bubble3D val="0"/>
            <c:spPr>
              <a:solidFill>
                <a:schemeClr val="accent6"/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Диаграммы!$F$43:$F$45</c:f>
              <c:strCache>
                <c:ptCount val="3"/>
                <c:pt idx="0">
                  <c:v>Высокая</c:v>
                </c:pt>
                <c:pt idx="1">
                  <c:v>Невысокая</c:v>
                </c:pt>
                <c:pt idx="2">
                  <c:v>Не владею</c:v>
                </c:pt>
              </c:strCache>
            </c:strRef>
          </c:cat>
          <c:val>
            <c:numRef>
              <c:f>Диаграммы!$G$43:$G$45</c:f>
              <c:numCache>
                <c:formatCode>General</c:formatCode>
                <c:ptCount val="3"/>
                <c:pt idx="0">
                  <c:v>11</c:v>
                </c:pt>
                <c:pt idx="1">
                  <c:v>52</c:v>
                </c:pt>
                <c:pt idx="2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Диаграммы!$S$52</c:f>
              <c:strCache>
                <c:ptCount val="1"/>
                <c:pt idx="0">
                  <c:v>Да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Диаграммы!$R$63:$R$67</c:f>
              <c:strCache>
                <c:ptCount val="5"/>
                <c:pt idx="0">
                  <c:v>Выход в интернет</c:v>
                </c:pt>
                <c:pt idx="1">
                  <c:v>Наличие эл.почты</c:v>
                </c:pt>
                <c:pt idx="2">
                  <c:v>Использование эл.почты</c:v>
                </c:pt>
                <c:pt idx="3">
                  <c:v>Использование WORD</c:v>
                </c:pt>
                <c:pt idx="4">
                  <c:v>Использование P-POINT</c:v>
                </c:pt>
              </c:strCache>
            </c:strRef>
          </c:cat>
          <c:val>
            <c:numRef>
              <c:f>Диаграммы!$S$63:$S$67</c:f>
              <c:numCache>
                <c:formatCode>General</c:formatCode>
                <c:ptCount val="5"/>
                <c:pt idx="0">
                  <c:v>3</c:v>
                </c:pt>
                <c:pt idx="1">
                  <c:v>1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ser>
          <c:idx val="1"/>
          <c:order val="1"/>
          <c:tx>
            <c:strRef>
              <c:f>Диаграммы!$T$52</c:f>
              <c:strCache>
                <c:ptCount val="1"/>
                <c:pt idx="0">
                  <c:v>Нет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Диаграммы!$R$63:$R$67</c:f>
              <c:strCache>
                <c:ptCount val="5"/>
                <c:pt idx="0">
                  <c:v>Выход в интернет</c:v>
                </c:pt>
                <c:pt idx="1">
                  <c:v>Наличие эл.почты</c:v>
                </c:pt>
                <c:pt idx="2">
                  <c:v>Использование эл.почты</c:v>
                </c:pt>
                <c:pt idx="3">
                  <c:v>Использование WORD</c:v>
                </c:pt>
                <c:pt idx="4">
                  <c:v>Использование P-POINT</c:v>
                </c:pt>
              </c:strCache>
            </c:strRef>
          </c:cat>
          <c:val>
            <c:numRef>
              <c:f>Диаграммы!$T$63:$T$67</c:f>
              <c:numCache>
                <c:formatCode>General</c:formatCode>
                <c:ptCount val="5"/>
                <c:pt idx="0">
                  <c:v>4</c:v>
                </c:pt>
                <c:pt idx="1">
                  <c:v>6</c:v>
                </c:pt>
                <c:pt idx="2">
                  <c:v>7</c:v>
                </c:pt>
                <c:pt idx="3">
                  <c:v>7</c:v>
                </c:pt>
                <c:pt idx="4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1524352"/>
        <c:axId val="31525888"/>
      </c:barChart>
      <c:catAx>
        <c:axId val="31524352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31525888"/>
        <c:crosses val="autoZero"/>
        <c:auto val="1"/>
        <c:lblAlgn val="ctr"/>
        <c:lblOffset val="100"/>
        <c:noMultiLvlLbl val="0"/>
      </c:catAx>
      <c:valAx>
        <c:axId val="31525888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crossAx val="31524352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Диаграммы!$S$52</c:f>
              <c:strCache>
                <c:ptCount val="1"/>
                <c:pt idx="0">
                  <c:v>Да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Диаграммы!$R$58:$R$62</c:f>
              <c:strCache>
                <c:ptCount val="5"/>
                <c:pt idx="0">
                  <c:v>Выход в интернет</c:v>
                </c:pt>
                <c:pt idx="1">
                  <c:v>Наличие эл.почты</c:v>
                </c:pt>
                <c:pt idx="2">
                  <c:v>Использование эл.почты</c:v>
                </c:pt>
                <c:pt idx="3">
                  <c:v>Использование WORD</c:v>
                </c:pt>
                <c:pt idx="4">
                  <c:v>Использование P-POINT</c:v>
                </c:pt>
              </c:strCache>
            </c:strRef>
          </c:cat>
          <c:val>
            <c:numRef>
              <c:f>Диаграммы!$S$58:$S$62</c:f>
              <c:numCache>
                <c:formatCode>General</c:formatCode>
                <c:ptCount val="5"/>
                <c:pt idx="0">
                  <c:v>51</c:v>
                </c:pt>
                <c:pt idx="1">
                  <c:v>31</c:v>
                </c:pt>
                <c:pt idx="2">
                  <c:v>24</c:v>
                </c:pt>
                <c:pt idx="3">
                  <c:v>26</c:v>
                </c:pt>
                <c:pt idx="4">
                  <c:v>5</c:v>
                </c:pt>
              </c:numCache>
            </c:numRef>
          </c:val>
        </c:ser>
        <c:ser>
          <c:idx val="1"/>
          <c:order val="1"/>
          <c:tx>
            <c:strRef>
              <c:f>Диаграммы!$T$52</c:f>
              <c:strCache>
                <c:ptCount val="1"/>
                <c:pt idx="0">
                  <c:v>Нет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Диаграммы!$R$58:$R$62</c:f>
              <c:strCache>
                <c:ptCount val="5"/>
                <c:pt idx="0">
                  <c:v>Выход в интернет</c:v>
                </c:pt>
                <c:pt idx="1">
                  <c:v>Наличие эл.почты</c:v>
                </c:pt>
                <c:pt idx="2">
                  <c:v>Использование эл.почты</c:v>
                </c:pt>
                <c:pt idx="3">
                  <c:v>Использование WORD</c:v>
                </c:pt>
                <c:pt idx="4">
                  <c:v>Использование P-POINT</c:v>
                </c:pt>
              </c:strCache>
            </c:strRef>
          </c:cat>
          <c:val>
            <c:numRef>
              <c:f>Диаграммы!$T$58:$T$62</c:f>
              <c:numCache>
                <c:formatCode>General</c:formatCode>
                <c:ptCount val="5"/>
                <c:pt idx="0">
                  <c:v>1</c:v>
                </c:pt>
                <c:pt idx="1">
                  <c:v>21</c:v>
                </c:pt>
                <c:pt idx="2">
                  <c:v>28</c:v>
                </c:pt>
                <c:pt idx="3">
                  <c:v>26</c:v>
                </c:pt>
                <c:pt idx="4">
                  <c:v>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1552640"/>
        <c:axId val="31554176"/>
      </c:barChart>
      <c:catAx>
        <c:axId val="31552640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31554176"/>
        <c:crosses val="autoZero"/>
        <c:auto val="1"/>
        <c:lblAlgn val="ctr"/>
        <c:lblOffset val="100"/>
        <c:noMultiLvlLbl val="0"/>
      </c:catAx>
      <c:valAx>
        <c:axId val="31554176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crossAx val="31552640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Диаграммы!$S$52</c:f>
              <c:strCache>
                <c:ptCount val="1"/>
                <c:pt idx="0">
                  <c:v>Да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Диаграммы!$R$53:$R$57</c:f>
              <c:strCache>
                <c:ptCount val="5"/>
                <c:pt idx="0">
                  <c:v>Выход в интернет</c:v>
                </c:pt>
                <c:pt idx="1">
                  <c:v>Наличие эл.почты</c:v>
                </c:pt>
                <c:pt idx="2">
                  <c:v>Использование эл.почты</c:v>
                </c:pt>
                <c:pt idx="3">
                  <c:v>Использование WORD</c:v>
                </c:pt>
                <c:pt idx="4">
                  <c:v>Использование P-POINT</c:v>
                </c:pt>
              </c:strCache>
            </c:strRef>
          </c:cat>
          <c:val>
            <c:numRef>
              <c:f>Диаграммы!$S$53:$S$57</c:f>
              <c:numCache>
                <c:formatCode>General</c:formatCode>
                <c:ptCount val="5"/>
                <c:pt idx="0">
                  <c:v>11</c:v>
                </c:pt>
                <c:pt idx="1">
                  <c:v>11</c:v>
                </c:pt>
                <c:pt idx="2">
                  <c:v>9</c:v>
                </c:pt>
                <c:pt idx="3">
                  <c:v>11</c:v>
                </c:pt>
                <c:pt idx="4">
                  <c:v>10</c:v>
                </c:pt>
              </c:numCache>
            </c:numRef>
          </c:val>
        </c:ser>
        <c:ser>
          <c:idx val="1"/>
          <c:order val="1"/>
          <c:tx>
            <c:strRef>
              <c:f>Диаграммы!$T$52</c:f>
              <c:strCache>
                <c:ptCount val="1"/>
                <c:pt idx="0">
                  <c:v>Нет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Диаграммы!$R$53:$R$57</c:f>
              <c:strCache>
                <c:ptCount val="5"/>
                <c:pt idx="0">
                  <c:v>Выход в интернет</c:v>
                </c:pt>
                <c:pt idx="1">
                  <c:v>Наличие эл.почты</c:v>
                </c:pt>
                <c:pt idx="2">
                  <c:v>Использование эл.почты</c:v>
                </c:pt>
                <c:pt idx="3">
                  <c:v>Использование WORD</c:v>
                </c:pt>
                <c:pt idx="4">
                  <c:v>Использование P-POINT</c:v>
                </c:pt>
              </c:strCache>
            </c:strRef>
          </c:cat>
          <c:val>
            <c:numRef>
              <c:f>Диаграммы!$T$53:$T$57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2</c:v>
                </c:pt>
                <c:pt idx="3">
                  <c:v>0</c:v>
                </c:pt>
                <c:pt idx="4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1617792"/>
        <c:axId val="31619328"/>
      </c:barChart>
      <c:catAx>
        <c:axId val="31617792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31619328"/>
        <c:crosses val="autoZero"/>
        <c:auto val="1"/>
        <c:lblAlgn val="ctr"/>
        <c:lblOffset val="100"/>
        <c:noMultiLvlLbl val="0"/>
      </c:catAx>
      <c:valAx>
        <c:axId val="31619328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crossAx val="31617792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0"/>
    <c:plotArea>
      <c:layout/>
      <c:pieChart>
        <c:varyColors val="1"/>
        <c:ser>
          <c:idx val="0"/>
          <c:order val="0"/>
          <c:dPt>
            <c:idx val="2"/>
            <c:bubble3D val="0"/>
            <c:spPr>
              <a:solidFill>
                <a:schemeClr val="accent6"/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Диаграммы!$F$63:$F$65</c:f>
              <c:strCache>
                <c:ptCount val="3"/>
                <c:pt idx="0">
                  <c:v>Ежедневно</c:v>
                </c:pt>
                <c:pt idx="1">
                  <c:v>2-3 раза</c:v>
                </c:pt>
                <c:pt idx="2">
                  <c:v>Не пользуюсь</c:v>
                </c:pt>
              </c:strCache>
            </c:strRef>
          </c:cat>
          <c:val>
            <c:numRef>
              <c:f>Диаграммы!$G$63:$G$65</c:f>
              <c:numCache>
                <c:formatCode>General</c:formatCode>
                <c:ptCount val="3"/>
                <c:pt idx="0">
                  <c:v>31</c:v>
                </c:pt>
                <c:pt idx="1">
                  <c:v>31</c:v>
                </c:pt>
                <c:pt idx="2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invertIfNegative val="0"/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Диаграммы!$A$70:$A$78</c:f>
              <c:strCache>
                <c:ptCount val="9"/>
                <c:pt idx="0">
                  <c:v>Другое</c:v>
                </c:pt>
                <c:pt idx="1">
                  <c:v>Развлечение</c:v>
                </c:pt>
                <c:pt idx="2">
                  <c:v>Видео</c:v>
                </c:pt>
                <c:pt idx="3">
                  <c:v>Мед. Новости</c:v>
                </c:pt>
                <c:pt idx="4">
                  <c:v>Самообразование</c:v>
                </c:pt>
                <c:pt idx="5">
                  <c:v>Новости</c:v>
                </c:pt>
                <c:pt idx="6">
                  <c:v>Общение</c:v>
                </c:pt>
                <c:pt idx="7">
                  <c:v>Поск мед. Инфо</c:v>
                </c:pt>
                <c:pt idx="8">
                  <c:v>Поиск инфо</c:v>
                </c:pt>
              </c:strCache>
            </c:strRef>
          </c:cat>
          <c:val>
            <c:numRef>
              <c:f>Диаграммы!$B$70:$B$78</c:f>
              <c:numCache>
                <c:formatCode>General</c:formatCode>
                <c:ptCount val="9"/>
                <c:pt idx="0">
                  <c:v>4</c:v>
                </c:pt>
                <c:pt idx="1">
                  <c:v>18</c:v>
                </c:pt>
                <c:pt idx="2">
                  <c:v>19</c:v>
                </c:pt>
                <c:pt idx="3">
                  <c:v>24</c:v>
                </c:pt>
                <c:pt idx="4">
                  <c:v>34</c:v>
                </c:pt>
                <c:pt idx="5">
                  <c:v>39</c:v>
                </c:pt>
                <c:pt idx="6">
                  <c:v>41</c:v>
                </c:pt>
                <c:pt idx="7">
                  <c:v>43</c:v>
                </c:pt>
                <c:pt idx="8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1693440"/>
        <c:axId val="31695232"/>
      </c:barChart>
      <c:catAx>
        <c:axId val="31693440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31695232"/>
        <c:crosses val="autoZero"/>
        <c:auto val="1"/>
        <c:lblAlgn val="ctr"/>
        <c:lblOffset val="100"/>
        <c:noMultiLvlLbl val="0"/>
      </c:catAx>
      <c:valAx>
        <c:axId val="316952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169344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invertIfNegative val="0"/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Диаграммы!$K$71:$K$74</c:f>
              <c:strCache>
                <c:ptCount val="4"/>
                <c:pt idx="0">
                  <c:v>Необходимость</c:v>
                </c:pt>
                <c:pt idx="1">
                  <c:v>Требование</c:v>
                </c:pt>
                <c:pt idx="2">
                  <c:v>Потребность</c:v>
                </c:pt>
                <c:pt idx="3">
                  <c:v>Другое</c:v>
                </c:pt>
              </c:strCache>
            </c:strRef>
          </c:cat>
          <c:val>
            <c:numRef>
              <c:f>Диаграммы!$L$71:$L$74</c:f>
              <c:numCache>
                <c:formatCode>General</c:formatCode>
                <c:ptCount val="4"/>
                <c:pt idx="0">
                  <c:v>42</c:v>
                </c:pt>
                <c:pt idx="1">
                  <c:v>1</c:v>
                </c:pt>
                <c:pt idx="2">
                  <c:v>54</c:v>
                </c:pt>
                <c:pt idx="3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1716096"/>
        <c:axId val="31717632"/>
      </c:barChart>
      <c:catAx>
        <c:axId val="31716096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31717632"/>
        <c:crosses val="autoZero"/>
        <c:auto val="1"/>
        <c:lblAlgn val="ctr"/>
        <c:lblOffset val="100"/>
        <c:noMultiLvlLbl val="0"/>
      </c:catAx>
      <c:valAx>
        <c:axId val="317176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17160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invertIfNegative val="0"/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Диаграммы!$A$86:$A$90</c:f>
              <c:strCache>
                <c:ptCount val="5"/>
                <c:pt idx="0">
                  <c:v>Первые по списку</c:v>
                </c:pt>
                <c:pt idx="1">
                  <c:v>Современные</c:v>
                </c:pt>
                <c:pt idx="2">
                  <c:v>Официальные</c:v>
                </c:pt>
                <c:pt idx="3">
                  <c:v>Знакомые авторы</c:v>
                </c:pt>
                <c:pt idx="4">
                  <c:v>Другое</c:v>
                </c:pt>
              </c:strCache>
            </c:strRef>
          </c:cat>
          <c:val>
            <c:numRef>
              <c:f>Диаграммы!$B$86:$B$90</c:f>
              <c:numCache>
                <c:formatCode>General</c:formatCode>
                <c:ptCount val="5"/>
                <c:pt idx="0">
                  <c:v>17</c:v>
                </c:pt>
                <c:pt idx="1">
                  <c:v>24</c:v>
                </c:pt>
                <c:pt idx="2">
                  <c:v>36</c:v>
                </c:pt>
                <c:pt idx="3">
                  <c:v>7</c:v>
                </c:pt>
                <c:pt idx="4">
                  <c:v>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1812224"/>
        <c:axId val="31830400"/>
      </c:barChart>
      <c:catAx>
        <c:axId val="31812224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31830400"/>
        <c:crosses val="autoZero"/>
        <c:auto val="1"/>
        <c:lblAlgn val="ctr"/>
        <c:lblOffset val="100"/>
        <c:noMultiLvlLbl val="0"/>
      </c:catAx>
      <c:valAx>
        <c:axId val="318304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181222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Диаграммы!$B$97</c:f>
              <c:strCache>
                <c:ptCount val="1"/>
                <c:pt idx="0">
                  <c:v>Первые по списку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Диаграммы!$A$98:$A$102</c:f>
              <c:strCache>
                <c:ptCount val="5"/>
                <c:pt idx="0">
                  <c:v>20-30</c:v>
                </c:pt>
                <c:pt idx="1">
                  <c:v>31-40</c:v>
                </c:pt>
                <c:pt idx="2">
                  <c:v>41-50</c:v>
                </c:pt>
                <c:pt idx="3">
                  <c:v>51-60</c:v>
                </c:pt>
                <c:pt idx="4">
                  <c:v>≥ 61</c:v>
                </c:pt>
              </c:strCache>
            </c:strRef>
          </c:cat>
          <c:val>
            <c:numRef>
              <c:f>Диаграммы!$B$98:$B$102</c:f>
              <c:numCache>
                <c:formatCode>General</c:formatCode>
                <c:ptCount val="5"/>
                <c:pt idx="0">
                  <c:v>3</c:v>
                </c:pt>
                <c:pt idx="1">
                  <c:v>7</c:v>
                </c:pt>
                <c:pt idx="2">
                  <c:v>3</c:v>
                </c:pt>
                <c:pt idx="3">
                  <c:v>3</c:v>
                </c:pt>
                <c:pt idx="4">
                  <c:v>1</c:v>
                </c:pt>
              </c:numCache>
            </c:numRef>
          </c:val>
        </c:ser>
        <c:ser>
          <c:idx val="1"/>
          <c:order val="1"/>
          <c:tx>
            <c:strRef>
              <c:f>Диаграммы!$C$97</c:f>
              <c:strCache>
                <c:ptCount val="1"/>
                <c:pt idx="0">
                  <c:v>Знакомые авторы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Диаграммы!$A$98:$A$102</c:f>
              <c:strCache>
                <c:ptCount val="5"/>
                <c:pt idx="0">
                  <c:v>20-30</c:v>
                </c:pt>
                <c:pt idx="1">
                  <c:v>31-40</c:v>
                </c:pt>
                <c:pt idx="2">
                  <c:v>41-50</c:v>
                </c:pt>
                <c:pt idx="3">
                  <c:v>51-60</c:v>
                </c:pt>
                <c:pt idx="4">
                  <c:v>≥ 61</c:v>
                </c:pt>
              </c:strCache>
            </c:strRef>
          </c:cat>
          <c:val>
            <c:numRef>
              <c:f>Диаграммы!$C$98:$C$102</c:f>
              <c:numCache>
                <c:formatCode>General</c:formatCode>
                <c:ptCount val="5"/>
                <c:pt idx="0">
                  <c:v>0</c:v>
                </c:pt>
                <c:pt idx="1">
                  <c:v>2</c:v>
                </c:pt>
                <c:pt idx="2">
                  <c:v>2</c:v>
                </c:pt>
                <c:pt idx="3">
                  <c:v>0</c:v>
                </c:pt>
                <c:pt idx="4">
                  <c:v>2</c:v>
                </c:pt>
              </c:numCache>
            </c:numRef>
          </c:val>
        </c:ser>
        <c:ser>
          <c:idx val="2"/>
          <c:order val="2"/>
          <c:tx>
            <c:strRef>
              <c:f>Диаграммы!$D$97</c:f>
              <c:strCache>
                <c:ptCount val="1"/>
                <c:pt idx="0">
                  <c:v>Официальные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Диаграммы!$A$98:$A$102</c:f>
              <c:strCache>
                <c:ptCount val="5"/>
                <c:pt idx="0">
                  <c:v>20-30</c:v>
                </c:pt>
                <c:pt idx="1">
                  <c:v>31-40</c:v>
                </c:pt>
                <c:pt idx="2">
                  <c:v>41-50</c:v>
                </c:pt>
                <c:pt idx="3">
                  <c:v>51-60</c:v>
                </c:pt>
                <c:pt idx="4">
                  <c:v>≥ 61</c:v>
                </c:pt>
              </c:strCache>
            </c:strRef>
          </c:cat>
          <c:val>
            <c:numRef>
              <c:f>Диаграммы!$D$98:$D$102</c:f>
              <c:numCache>
                <c:formatCode>General</c:formatCode>
                <c:ptCount val="5"/>
                <c:pt idx="0">
                  <c:v>4</c:v>
                </c:pt>
                <c:pt idx="1">
                  <c:v>7</c:v>
                </c:pt>
                <c:pt idx="2">
                  <c:v>11</c:v>
                </c:pt>
                <c:pt idx="3">
                  <c:v>10</c:v>
                </c:pt>
                <c:pt idx="4">
                  <c:v>4</c:v>
                </c:pt>
              </c:numCache>
            </c:numRef>
          </c:val>
        </c:ser>
        <c:ser>
          <c:idx val="3"/>
          <c:order val="3"/>
          <c:tx>
            <c:strRef>
              <c:f>Диаграммы!$E$97</c:f>
              <c:strCache>
                <c:ptCount val="1"/>
                <c:pt idx="0">
                  <c:v>Современные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Диаграммы!$A$98:$A$102</c:f>
              <c:strCache>
                <c:ptCount val="5"/>
                <c:pt idx="0">
                  <c:v>20-30</c:v>
                </c:pt>
                <c:pt idx="1">
                  <c:v>31-40</c:v>
                </c:pt>
                <c:pt idx="2">
                  <c:v>41-50</c:v>
                </c:pt>
                <c:pt idx="3">
                  <c:v>51-60</c:v>
                </c:pt>
                <c:pt idx="4">
                  <c:v>≥ 61</c:v>
                </c:pt>
              </c:strCache>
            </c:strRef>
          </c:cat>
          <c:val>
            <c:numRef>
              <c:f>Диаграммы!$E$98:$E$102</c:f>
              <c:numCache>
                <c:formatCode>General</c:formatCode>
                <c:ptCount val="5"/>
                <c:pt idx="0">
                  <c:v>2</c:v>
                </c:pt>
                <c:pt idx="1">
                  <c:v>6</c:v>
                </c:pt>
                <c:pt idx="2">
                  <c:v>5</c:v>
                </c:pt>
                <c:pt idx="3">
                  <c:v>7</c:v>
                </c:pt>
                <c:pt idx="4">
                  <c:v>4</c:v>
                </c:pt>
              </c:numCache>
            </c:numRef>
          </c:val>
        </c:ser>
        <c:ser>
          <c:idx val="4"/>
          <c:order val="4"/>
          <c:tx>
            <c:strRef>
              <c:f>Диаграммы!$F$97</c:f>
              <c:strCache>
                <c:ptCount val="1"/>
                <c:pt idx="0">
                  <c:v>Другое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Диаграммы!$A$98:$A$102</c:f>
              <c:strCache>
                <c:ptCount val="5"/>
                <c:pt idx="0">
                  <c:v>20-30</c:v>
                </c:pt>
                <c:pt idx="1">
                  <c:v>31-40</c:v>
                </c:pt>
                <c:pt idx="2">
                  <c:v>41-50</c:v>
                </c:pt>
                <c:pt idx="3">
                  <c:v>51-60</c:v>
                </c:pt>
                <c:pt idx="4">
                  <c:v>≥ 61</c:v>
                </c:pt>
              </c:strCache>
            </c:strRef>
          </c:cat>
          <c:val>
            <c:numRef>
              <c:f>Диаграммы!$F$98:$F$102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3</c:v>
                </c:pt>
                <c:pt idx="3">
                  <c:v>5</c:v>
                </c:pt>
                <c:pt idx="4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1888896"/>
        <c:axId val="31890432"/>
      </c:barChart>
      <c:catAx>
        <c:axId val="31888896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31890432"/>
        <c:crosses val="autoZero"/>
        <c:auto val="1"/>
        <c:lblAlgn val="ctr"/>
        <c:lblOffset val="100"/>
        <c:noMultiLvlLbl val="0"/>
      </c:catAx>
      <c:valAx>
        <c:axId val="31890432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crossAx val="31888896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Диаграммы!$A$15:$A$17</c:f>
              <c:strCache>
                <c:ptCount val="3"/>
                <c:pt idx="0">
                  <c:v>Мурманск</c:v>
                </c:pt>
                <c:pt idx="1">
                  <c:v>Другой город</c:v>
                </c:pt>
                <c:pt idx="2">
                  <c:v>Посёлок</c:v>
                </c:pt>
              </c:strCache>
            </c:strRef>
          </c:cat>
          <c:val>
            <c:numRef>
              <c:f>Диаграммы!$B$15:$B$17</c:f>
              <c:numCache>
                <c:formatCode>General</c:formatCode>
                <c:ptCount val="3"/>
                <c:pt idx="0">
                  <c:v>41</c:v>
                </c:pt>
                <c:pt idx="1">
                  <c:v>25</c:v>
                </c:pt>
                <c:pt idx="2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0716288"/>
        <c:axId val="30717824"/>
      </c:barChart>
      <c:catAx>
        <c:axId val="3071628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30717824"/>
        <c:crosses val="autoZero"/>
        <c:auto val="1"/>
        <c:lblAlgn val="ctr"/>
        <c:lblOffset val="100"/>
        <c:noMultiLvlLbl val="0"/>
      </c:catAx>
      <c:valAx>
        <c:axId val="3071782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3071628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0"/>
    <c:plotArea>
      <c:layout/>
      <c:pieChart>
        <c:varyColors val="1"/>
        <c:ser>
          <c:idx val="0"/>
          <c:order val="0"/>
          <c:dPt>
            <c:idx val="1"/>
            <c:bubble3D val="0"/>
            <c:spPr>
              <a:solidFill>
                <a:schemeClr val="accent6"/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Диаграммы!$H$13:$H$14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Диаграммы!$I$13:$I$14</c:f>
              <c:numCache>
                <c:formatCode>General</c:formatCode>
                <c:ptCount val="2"/>
                <c:pt idx="0">
                  <c:v>59</c:v>
                </c:pt>
                <c:pt idx="1">
                  <c:v>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invertIfNegative val="0"/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Диаграммы!$A$23:$A$28</c:f>
              <c:strCache>
                <c:ptCount val="6"/>
                <c:pt idx="0">
                  <c:v>Реферат</c:v>
                </c:pt>
                <c:pt idx="1">
                  <c:v>Памятка</c:v>
                </c:pt>
                <c:pt idx="2">
                  <c:v>Алгоритм</c:v>
                </c:pt>
                <c:pt idx="3">
                  <c:v>Проф. беседа</c:v>
                </c:pt>
                <c:pt idx="4">
                  <c:v>Презентация</c:v>
                </c:pt>
                <c:pt idx="5">
                  <c:v>Другое</c:v>
                </c:pt>
              </c:strCache>
            </c:strRef>
          </c:cat>
          <c:val>
            <c:numRef>
              <c:f>Диаграммы!$B$23:$B$28</c:f>
              <c:numCache>
                <c:formatCode>General</c:formatCode>
                <c:ptCount val="6"/>
                <c:pt idx="0">
                  <c:v>43</c:v>
                </c:pt>
                <c:pt idx="1">
                  <c:v>11</c:v>
                </c:pt>
                <c:pt idx="2">
                  <c:v>5</c:v>
                </c:pt>
                <c:pt idx="3">
                  <c:v>20</c:v>
                </c:pt>
                <c:pt idx="4">
                  <c:v>1</c:v>
                </c:pt>
                <c:pt idx="5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3871616"/>
        <c:axId val="83873152"/>
      </c:barChart>
      <c:catAx>
        <c:axId val="83871616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83873152"/>
        <c:crosses val="autoZero"/>
        <c:auto val="1"/>
        <c:lblAlgn val="ctr"/>
        <c:lblOffset val="100"/>
        <c:noMultiLvlLbl val="0"/>
      </c:catAx>
      <c:valAx>
        <c:axId val="838731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387161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invertIfNegative val="0"/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Диаграммы!$A$33:$A$38</c:f>
              <c:strCache>
                <c:ptCount val="6"/>
                <c:pt idx="0">
                  <c:v>Руководитель</c:v>
                </c:pt>
                <c:pt idx="1">
                  <c:v>Работа</c:v>
                </c:pt>
                <c:pt idx="2">
                  <c:v>Знаю-умею</c:v>
                </c:pt>
                <c:pt idx="3">
                  <c:v>Интересно</c:v>
                </c:pt>
                <c:pt idx="4">
                  <c:v>Недостаток знаний</c:v>
                </c:pt>
                <c:pt idx="5">
                  <c:v>Другое</c:v>
                </c:pt>
              </c:strCache>
            </c:strRef>
          </c:cat>
          <c:val>
            <c:numRef>
              <c:f>Диаграммы!$B$33:$B$38</c:f>
              <c:numCache>
                <c:formatCode>General</c:formatCode>
                <c:ptCount val="6"/>
                <c:pt idx="0">
                  <c:v>13</c:v>
                </c:pt>
                <c:pt idx="1">
                  <c:v>41</c:v>
                </c:pt>
                <c:pt idx="2">
                  <c:v>9</c:v>
                </c:pt>
                <c:pt idx="3">
                  <c:v>18</c:v>
                </c:pt>
                <c:pt idx="4">
                  <c:v>3</c:v>
                </c:pt>
                <c:pt idx="5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1219712"/>
        <c:axId val="31221248"/>
      </c:barChart>
      <c:catAx>
        <c:axId val="31219712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31221248"/>
        <c:crosses val="autoZero"/>
        <c:auto val="1"/>
        <c:lblAlgn val="ctr"/>
        <c:lblOffset val="100"/>
        <c:noMultiLvlLbl val="0"/>
      </c:catAx>
      <c:valAx>
        <c:axId val="312212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121971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0"/>
    <c:plotArea>
      <c:layout/>
      <c:pieChart>
        <c:varyColors val="1"/>
        <c:ser>
          <c:idx val="0"/>
          <c:order val="0"/>
          <c:dPt>
            <c:idx val="1"/>
            <c:bubble3D val="0"/>
            <c:spPr>
              <a:solidFill>
                <a:schemeClr val="accent6"/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Диаграммы!$L$23:$L$24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Диаграммы!$M$23:$M$24</c:f>
              <c:numCache>
                <c:formatCode>General</c:formatCode>
                <c:ptCount val="2"/>
                <c:pt idx="0">
                  <c:v>68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Диаграммы!$J$113</c:f>
              <c:strCache>
                <c:ptCount val="1"/>
                <c:pt idx="0">
                  <c:v>НПА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Диаграммы!$I$114:$I$118</c:f>
              <c:strCache>
                <c:ptCount val="5"/>
                <c:pt idx="0">
                  <c:v>20-30</c:v>
                </c:pt>
                <c:pt idx="1">
                  <c:v>31-40</c:v>
                </c:pt>
                <c:pt idx="2">
                  <c:v>41-50</c:v>
                </c:pt>
                <c:pt idx="3">
                  <c:v>51-60</c:v>
                </c:pt>
                <c:pt idx="4">
                  <c:v>≥ 61</c:v>
                </c:pt>
              </c:strCache>
            </c:strRef>
          </c:cat>
          <c:val>
            <c:numRef>
              <c:f>Диаграммы!$J$114:$J$118</c:f>
              <c:numCache>
                <c:formatCode>General</c:formatCode>
                <c:ptCount val="5"/>
                <c:pt idx="0">
                  <c:v>2</c:v>
                </c:pt>
                <c:pt idx="1">
                  <c:v>5</c:v>
                </c:pt>
                <c:pt idx="2">
                  <c:v>9</c:v>
                </c:pt>
                <c:pt idx="3">
                  <c:v>15</c:v>
                </c:pt>
                <c:pt idx="4">
                  <c:v>8</c:v>
                </c:pt>
              </c:numCache>
            </c:numRef>
          </c:val>
        </c:ser>
        <c:ser>
          <c:idx val="1"/>
          <c:order val="1"/>
          <c:tx>
            <c:strRef>
              <c:f>Диаграммы!$K$113</c:f>
              <c:strCache>
                <c:ptCount val="1"/>
                <c:pt idx="0">
                  <c:v>Периодика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Диаграммы!$I$114:$I$118</c:f>
              <c:strCache>
                <c:ptCount val="5"/>
                <c:pt idx="0">
                  <c:v>20-30</c:v>
                </c:pt>
                <c:pt idx="1">
                  <c:v>31-40</c:v>
                </c:pt>
                <c:pt idx="2">
                  <c:v>41-50</c:v>
                </c:pt>
                <c:pt idx="3">
                  <c:v>51-60</c:v>
                </c:pt>
                <c:pt idx="4">
                  <c:v>≥ 61</c:v>
                </c:pt>
              </c:strCache>
            </c:strRef>
          </c:cat>
          <c:val>
            <c:numRef>
              <c:f>Диаграммы!$K$114:$K$118</c:f>
              <c:numCache>
                <c:formatCode>General</c:formatCode>
                <c:ptCount val="5"/>
                <c:pt idx="0">
                  <c:v>2</c:v>
                </c:pt>
                <c:pt idx="1">
                  <c:v>5</c:v>
                </c:pt>
                <c:pt idx="2">
                  <c:v>5</c:v>
                </c:pt>
                <c:pt idx="3">
                  <c:v>8</c:v>
                </c:pt>
                <c:pt idx="4">
                  <c:v>4</c:v>
                </c:pt>
              </c:numCache>
            </c:numRef>
          </c:val>
        </c:ser>
        <c:ser>
          <c:idx val="2"/>
          <c:order val="2"/>
          <c:tx>
            <c:strRef>
              <c:f>Диаграммы!$L$113</c:f>
              <c:strCache>
                <c:ptCount val="1"/>
                <c:pt idx="0">
                  <c:v>Библиотека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Диаграммы!$I$114:$I$118</c:f>
              <c:strCache>
                <c:ptCount val="5"/>
                <c:pt idx="0">
                  <c:v>20-30</c:v>
                </c:pt>
                <c:pt idx="1">
                  <c:v>31-40</c:v>
                </c:pt>
                <c:pt idx="2">
                  <c:v>41-50</c:v>
                </c:pt>
                <c:pt idx="3">
                  <c:v>51-60</c:v>
                </c:pt>
                <c:pt idx="4">
                  <c:v>≥ 61</c:v>
                </c:pt>
              </c:strCache>
            </c:strRef>
          </c:cat>
          <c:val>
            <c:numRef>
              <c:f>Диаграммы!$L$114:$L$118</c:f>
              <c:numCache>
                <c:formatCode>General</c:formatCode>
                <c:ptCount val="5"/>
                <c:pt idx="0">
                  <c:v>1</c:v>
                </c:pt>
                <c:pt idx="1">
                  <c:v>5</c:v>
                </c:pt>
                <c:pt idx="2">
                  <c:v>11</c:v>
                </c:pt>
                <c:pt idx="3">
                  <c:v>15</c:v>
                </c:pt>
                <c:pt idx="4">
                  <c:v>4</c:v>
                </c:pt>
              </c:numCache>
            </c:numRef>
          </c:val>
        </c:ser>
        <c:ser>
          <c:idx val="3"/>
          <c:order val="3"/>
          <c:tx>
            <c:strRef>
              <c:f>Диаграммы!$M$113</c:f>
              <c:strCache>
                <c:ptCount val="1"/>
                <c:pt idx="0">
                  <c:v>Интернет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Диаграммы!$I$114:$I$118</c:f>
              <c:strCache>
                <c:ptCount val="5"/>
                <c:pt idx="0">
                  <c:v>20-30</c:v>
                </c:pt>
                <c:pt idx="1">
                  <c:v>31-40</c:v>
                </c:pt>
                <c:pt idx="2">
                  <c:v>41-50</c:v>
                </c:pt>
                <c:pt idx="3">
                  <c:v>51-60</c:v>
                </c:pt>
                <c:pt idx="4">
                  <c:v>≥ 61</c:v>
                </c:pt>
              </c:strCache>
            </c:strRef>
          </c:cat>
          <c:val>
            <c:numRef>
              <c:f>Диаграммы!$M$114:$M$118</c:f>
              <c:numCache>
                <c:formatCode>General</c:formatCode>
                <c:ptCount val="5"/>
                <c:pt idx="0">
                  <c:v>6</c:v>
                </c:pt>
                <c:pt idx="1">
                  <c:v>13</c:v>
                </c:pt>
                <c:pt idx="2">
                  <c:v>13</c:v>
                </c:pt>
                <c:pt idx="3">
                  <c:v>19</c:v>
                </c:pt>
                <c:pt idx="4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1310976"/>
        <c:axId val="31312512"/>
      </c:barChart>
      <c:catAx>
        <c:axId val="3131097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31312512"/>
        <c:crosses val="autoZero"/>
        <c:auto val="1"/>
        <c:lblAlgn val="ctr"/>
        <c:lblOffset val="100"/>
        <c:noMultiLvlLbl val="0"/>
      </c:catAx>
      <c:valAx>
        <c:axId val="31312512"/>
        <c:scaling>
          <c:orientation val="minMax"/>
        </c:scaling>
        <c:delete val="0"/>
        <c:axPos val="l"/>
        <c:numFmt formatCode="0%" sourceLinked="1"/>
        <c:majorTickMark val="out"/>
        <c:minorTickMark val="none"/>
        <c:tickLblPos val="nextTo"/>
        <c:crossAx val="31310976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0"/>
    <c:plotArea>
      <c:layout/>
      <c:pieChart>
        <c:varyColors val="1"/>
        <c:ser>
          <c:idx val="0"/>
          <c:order val="0"/>
          <c:dPt>
            <c:idx val="2"/>
            <c:bubble3D val="0"/>
            <c:spPr>
              <a:solidFill>
                <a:schemeClr val="accent6"/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Диаграммы!$A$43:$A$45</c:f>
              <c:strCache>
                <c:ptCount val="3"/>
                <c:pt idx="0">
                  <c:v>Постоянный</c:v>
                </c:pt>
                <c:pt idx="1">
                  <c:v>Ограниченный</c:v>
                </c:pt>
                <c:pt idx="2">
                  <c:v>Нет</c:v>
                </c:pt>
              </c:strCache>
            </c:strRef>
          </c:cat>
          <c:val>
            <c:numRef>
              <c:f>Диаграммы!$B$43:$B$45</c:f>
              <c:numCache>
                <c:formatCode>General</c:formatCode>
                <c:ptCount val="3"/>
                <c:pt idx="0">
                  <c:v>54</c:v>
                </c:pt>
                <c:pt idx="1">
                  <c:v>11</c:v>
                </c:pt>
                <c:pt idx="2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Диаграммы!$O$13</c:f>
              <c:strCache>
                <c:ptCount val="1"/>
                <c:pt idx="0">
                  <c:v>Постоянный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Диаграммы!$N$14:$N$16</c:f>
              <c:strCache>
                <c:ptCount val="3"/>
                <c:pt idx="0">
                  <c:v>Мурманск</c:v>
                </c:pt>
                <c:pt idx="1">
                  <c:v>Другой город</c:v>
                </c:pt>
                <c:pt idx="2">
                  <c:v>Посёлок</c:v>
                </c:pt>
              </c:strCache>
            </c:strRef>
          </c:cat>
          <c:val>
            <c:numRef>
              <c:f>Диаграммы!$O$14:$O$16</c:f>
              <c:numCache>
                <c:formatCode>General</c:formatCode>
                <c:ptCount val="3"/>
                <c:pt idx="0">
                  <c:v>33</c:v>
                </c:pt>
                <c:pt idx="1">
                  <c:v>19</c:v>
                </c:pt>
                <c:pt idx="2">
                  <c:v>2</c:v>
                </c:pt>
              </c:numCache>
            </c:numRef>
          </c:val>
        </c:ser>
        <c:ser>
          <c:idx val="1"/>
          <c:order val="1"/>
          <c:tx>
            <c:strRef>
              <c:f>Диаграммы!$P$13</c:f>
              <c:strCache>
                <c:ptCount val="1"/>
                <c:pt idx="0">
                  <c:v>Ограниченный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Диаграммы!$N$14:$N$16</c:f>
              <c:strCache>
                <c:ptCount val="3"/>
                <c:pt idx="0">
                  <c:v>Мурманск</c:v>
                </c:pt>
                <c:pt idx="1">
                  <c:v>Другой город</c:v>
                </c:pt>
                <c:pt idx="2">
                  <c:v>Посёлок</c:v>
                </c:pt>
              </c:strCache>
            </c:strRef>
          </c:cat>
          <c:val>
            <c:numRef>
              <c:f>Диаграммы!$P$14:$P$16</c:f>
              <c:numCache>
                <c:formatCode>General</c:formatCode>
                <c:ptCount val="3"/>
                <c:pt idx="0">
                  <c:v>7</c:v>
                </c:pt>
                <c:pt idx="1">
                  <c:v>3</c:v>
                </c:pt>
                <c:pt idx="2">
                  <c:v>1</c:v>
                </c:pt>
              </c:numCache>
            </c:numRef>
          </c:val>
        </c:ser>
        <c:ser>
          <c:idx val="2"/>
          <c:order val="2"/>
          <c:tx>
            <c:strRef>
              <c:f>Диаграммы!$Q$13</c:f>
              <c:strCache>
                <c:ptCount val="1"/>
                <c:pt idx="0">
                  <c:v>Нет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Диаграммы!$N$14:$N$16</c:f>
              <c:strCache>
                <c:ptCount val="3"/>
                <c:pt idx="0">
                  <c:v>Мурманск</c:v>
                </c:pt>
                <c:pt idx="1">
                  <c:v>Другой город</c:v>
                </c:pt>
                <c:pt idx="2">
                  <c:v>Посёлок</c:v>
                </c:pt>
              </c:strCache>
            </c:strRef>
          </c:cat>
          <c:val>
            <c:numRef>
              <c:f>Диаграммы!$Q$14:$Q$16</c:f>
              <c:numCache>
                <c:formatCode>General</c:formatCode>
                <c:ptCount val="3"/>
                <c:pt idx="0">
                  <c:v>1</c:v>
                </c:pt>
                <c:pt idx="1">
                  <c:v>3</c:v>
                </c:pt>
                <c:pt idx="2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1389184"/>
        <c:axId val="31390720"/>
      </c:barChart>
      <c:catAx>
        <c:axId val="3138918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31390720"/>
        <c:crosses val="autoZero"/>
        <c:auto val="1"/>
        <c:lblAlgn val="ctr"/>
        <c:lblOffset val="100"/>
        <c:noMultiLvlLbl val="0"/>
      </c:catAx>
      <c:valAx>
        <c:axId val="31390720"/>
        <c:scaling>
          <c:orientation val="minMax"/>
        </c:scaling>
        <c:delete val="0"/>
        <c:axPos val="l"/>
        <c:numFmt formatCode="0%" sourceLinked="1"/>
        <c:majorTickMark val="out"/>
        <c:minorTickMark val="none"/>
        <c:tickLblPos val="nextTo"/>
        <c:crossAx val="31389184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7"/>
          <p:cNvSpPr/>
          <p:nvPr/>
        </p:nvSpPr>
        <p:spPr>
          <a:xfrm>
            <a:off x="0" y="6334125"/>
            <a:ext cx="9141619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8"/>
          <p:cNvCxnSpPr/>
          <p:nvPr/>
        </p:nvCxnSpPr>
        <p:spPr>
          <a:xfrm>
            <a:off x="906066" y="4343400"/>
            <a:ext cx="740687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/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1154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6304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7"/>
          <p:cNvSpPr/>
          <p:nvPr/>
        </p:nvSpPr>
        <p:spPr>
          <a:xfrm>
            <a:off x="0" y="6334125"/>
            <a:ext cx="9141619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2302"/>
            <a:ext cx="1971675" cy="575989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2302"/>
            <a:ext cx="5800725" cy="5759898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3553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173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7"/>
          <p:cNvSpPr/>
          <p:nvPr/>
        </p:nvSpPr>
        <p:spPr>
          <a:xfrm>
            <a:off x="0" y="6334125"/>
            <a:ext cx="9141619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8"/>
          <p:cNvCxnSpPr/>
          <p:nvPr/>
        </p:nvCxnSpPr>
        <p:spPr>
          <a:xfrm>
            <a:off x="906066" y="4343400"/>
            <a:ext cx="740687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Ctr="0"/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260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59" y="1845734"/>
            <a:ext cx="370332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5"/>
            <a:ext cx="370332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08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54709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7487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5"/>
          <p:cNvSpPr/>
          <p:nvPr/>
        </p:nvSpPr>
        <p:spPr>
          <a:xfrm>
            <a:off x="0" y="6334125"/>
            <a:ext cx="9141619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5645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0"/>
            <a:ext cx="303847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8"/>
          <p:cNvSpPr/>
          <p:nvPr/>
        </p:nvSpPr>
        <p:spPr>
          <a:xfrm>
            <a:off x="3030141" y="0"/>
            <a:ext cx="4762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/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731520"/>
            <a:ext cx="486918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348854" y="6459539"/>
            <a:ext cx="1964531" cy="365125"/>
          </a:xfrm>
        </p:spPr>
        <p:txBody>
          <a:bodyPr/>
          <a:lstStyle>
            <a:lvl1pPr algn="l">
              <a:defRPr/>
            </a:lvl1pPr>
          </a:lstStyle>
          <a:p>
            <a:fld id="{B4C71EC6-210F-42DE-9C53-41977AD35B3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539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3594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8"/>
          <p:cNvSpPr/>
          <p:nvPr/>
        </p:nvSpPr>
        <p:spPr>
          <a:xfrm>
            <a:off x="0" y="4914900"/>
            <a:ext cx="9141619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5234" cy="822960"/>
          </a:xfrm>
        </p:spPr>
        <p:txBody>
          <a:bodyPr tIns="0" bIns="0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solidFill>
            <a:schemeClr val="bg2">
              <a:lumMod val="90000"/>
            </a:schemeClr>
          </a:solidFill>
        </p:spPr>
        <p:txBody>
          <a:bodyPr lIns="457200" tIns="45720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5907024"/>
            <a:ext cx="7584948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635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126"/>
            <a:ext cx="9144000" cy="66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722" y="287339"/>
            <a:ext cx="7543800" cy="14493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22722" y="1846264"/>
            <a:ext cx="7543800" cy="402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723" y="6459539"/>
            <a:ext cx="18549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2" y="6459539"/>
            <a:ext cx="36171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929" y="6459539"/>
            <a:ext cx="983456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000" smtClean="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350" y="1738313"/>
            <a:ext cx="7474744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800" kern="1200" spc="-50">
          <a:solidFill>
            <a:srgbClr val="404040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Times New Roman" pitchFamily="18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Times New Roman" pitchFamily="18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Times New Roman" pitchFamily="18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Times New Roman" pitchFamily="18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Times New Roman" pitchFamily="18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Times New Roman" pitchFamily="18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Times New Roman" pitchFamily="18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Times New Roman" pitchFamily="18" charset="0"/>
        </a:defRPr>
      </a:lvl9pPr>
    </p:titleStyle>
    <p:bodyStyle>
      <a:lvl1pPr marL="90488" indent="-90488" algn="l" rtl="0" eaLnBrk="1" fontAlgn="base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itchFamily="34" charset="0"/>
        <a:buChar char=" "/>
        <a:defRPr sz="2000" kern="1200">
          <a:solidFill>
            <a:srgbClr val="404040"/>
          </a:solidFill>
          <a:latin typeface="+mn-lt"/>
          <a:ea typeface="+mn-ea"/>
          <a:cs typeface="+mn-cs"/>
        </a:defRPr>
      </a:lvl1pPr>
      <a:lvl2pPr marL="382588" indent="-182563" algn="l" rtl="0" eaLnBrk="1" fontAlgn="base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kern="1200">
          <a:solidFill>
            <a:srgbClr val="404040"/>
          </a:solidFill>
          <a:latin typeface="+mn-lt"/>
          <a:ea typeface="+mn-ea"/>
          <a:cs typeface="+mn-cs"/>
        </a:defRPr>
      </a:lvl2pPr>
      <a:lvl3pPr marL="566738" indent="-182563" algn="l" rtl="0" eaLnBrk="1" fontAlgn="base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749300" indent="-182563" algn="l" rtl="0" eaLnBrk="1" fontAlgn="base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4pPr>
      <a:lvl5pPr marL="931863" indent="-182563" algn="l" rtl="0" eaLnBrk="1" fontAlgn="base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400" dirty="0" smtClean="0"/>
              <a:t>Роль </a:t>
            </a:r>
            <a:r>
              <a:rPr lang="ru-RU" sz="4400" dirty="0" err="1" smtClean="0"/>
              <a:t>интернет-ресурсов</a:t>
            </a:r>
            <a:r>
              <a:rPr lang="ru-RU" sz="4400" dirty="0" smtClean="0"/>
              <a:t> в организации самостоятельной работы и самообразовании слушателей педиатрического профиля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Т.И. Олейник, </a:t>
            </a:r>
            <a:r>
              <a:rPr lang="ru-RU" cap="none" dirty="0" smtClean="0"/>
              <a:t>преподаватель</a:t>
            </a:r>
          </a:p>
          <a:p>
            <a:r>
              <a:rPr lang="ru-RU" cap="none" dirty="0" smtClean="0"/>
              <a:t>О.А. КОЛОНТАЕВА, методист</a:t>
            </a:r>
            <a:endParaRPr lang="ru-RU" cap="none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42180" y="5877272"/>
            <a:ext cx="26596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ГООАУ ДПО «МОЦПК СЗ»</a:t>
            </a:r>
          </a:p>
        </p:txBody>
      </p:sp>
    </p:spTree>
    <p:extLst>
      <p:ext uri="{BB962C8B-B14F-4D97-AF65-F5344CB8AC3E}">
        <p14:creationId xmlns:p14="http://schemas.microsoft.com/office/powerpoint/2010/main" val="3995897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Мотивация при выборе темы самостоятельной работы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8331694"/>
              </p:ext>
            </p:extLst>
          </p:nvPr>
        </p:nvGraphicFramePr>
        <p:xfrm>
          <a:off x="822325" y="1846263"/>
          <a:ext cx="7543800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7500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Возможность практического применения результатов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2510437"/>
              </p:ext>
            </p:extLst>
          </p:nvPr>
        </p:nvGraphicFramePr>
        <p:xfrm>
          <a:off x="822325" y="1846263"/>
          <a:ext cx="7543800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9672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 информации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8577032"/>
              </p:ext>
            </p:extLst>
          </p:nvPr>
        </p:nvGraphicFramePr>
        <p:xfrm>
          <a:off x="822325" y="1846263"/>
          <a:ext cx="7543800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2320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7200" dirty="0" smtClean="0"/>
              <a:t>Уровень компьютерной грамотности</a:t>
            </a:r>
            <a:endParaRPr lang="ru-RU" sz="7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8550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Наличие доступа к сети Интернет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9607616"/>
              </p:ext>
            </p:extLst>
          </p:nvPr>
        </p:nvGraphicFramePr>
        <p:xfrm>
          <a:off x="822325" y="1846263"/>
          <a:ext cx="7543800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18996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Наличие доступа к сети </a:t>
            </a:r>
            <a:r>
              <a:rPr lang="ru-RU" sz="4000" dirty="0" smtClean="0"/>
              <a:t>Интернет в зависимости от места жительства</a:t>
            </a:r>
            <a:endParaRPr lang="ru-RU" sz="4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320561"/>
              </p:ext>
            </p:extLst>
          </p:nvPr>
        </p:nvGraphicFramePr>
        <p:xfrm>
          <a:off x="822325" y="1846263"/>
          <a:ext cx="7543800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98699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Наличие доступа к сети Интернет в зависимости от </a:t>
            </a:r>
            <a:r>
              <a:rPr lang="ru-RU" sz="4000" dirty="0" smtClean="0"/>
              <a:t>возраста</a:t>
            </a:r>
            <a:endParaRPr lang="ru-RU" sz="4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7729448"/>
              </p:ext>
            </p:extLst>
          </p:nvPr>
        </p:nvGraphicFramePr>
        <p:xfrm>
          <a:off x="822325" y="1846263"/>
          <a:ext cx="7543800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48702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Самооценка уровня компьютерной грамотности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84321954"/>
              </p:ext>
            </p:extLst>
          </p:nvPr>
        </p:nvGraphicFramePr>
        <p:xfrm>
          <a:off x="827584" y="1772816"/>
          <a:ext cx="7543800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70136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Низкий уровень компьютерной грамотности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0439538"/>
              </p:ext>
            </p:extLst>
          </p:nvPr>
        </p:nvGraphicFramePr>
        <p:xfrm>
          <a:off x="822325" y="1846263"/>
          <a:ext cx="7543800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04644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Невысокий уровень </a:t>
            </a:r>
            <a:r>
              <a:rPr lang="ru-RU" dirty="0"/>
              <a:t>компьютерной грамотности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7348760"/>
              </p:ext>
            </p:extLst>
          </p:nvPr>
        </p:nvGraphicFramePr>
        <p:xfrm>
          <a:off x="822325" y="1846263"/>
          <a:ext cx="7543800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1020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</a:pPr>
            <a:r>
              <a:rPr lang="ru-RU" sz="2400" b="1" spc="0" dirty="0">
                <a:latin typeface="+mn-lt"/>
                <a:ea typeface="+mn-ea"/>
                <a:cs typeface="+mn-cs"/>
              </a:rPr>
              <a:t>Цель исследования: </a:t>
            </a:r>
            <a:r>
              <a:rPr lang="ru-RU" sz="2400" spc="0" dirty="0" smtClean="0">
                <a:latin typeface="+mn-lt"/>
                <a:ea typeface="+mn-ea"/>
                <a:cs typeface="+mn-cs"/>
              </a:rPr>
              <a:t>проанализировать стратегию использования </a:t>
            </a:r>
            <a:r>
              <a:rPr lang="ru-RU" sz="2400" spc="0" dirty="0" err="1">
                <a:latin typeface="+mn-lt"/>
                <a:ea typeface="+mn-ea"/>
                <a:cs typeface="+mn-cs"/>
              </a:rPr>
              <a:t>интернет-ресурсов</a:t>
            </a:r>
            <a:r>
              <a:rPr lang="ru-RU" sz="2400" spc="0" dirty="0">
                <a:latin typeface="+mn-lt"/>
                <a:ea typeface="+mn-ea"/>
                <a:cs typeface="+mn-cs"/>
              </a:rPr>
              <a:t> в самообразовании и организации самостоятельной работы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8900" indent="0">
              <a:buNone/>
            </a:pPr>
            <a:r>
              <a:rPr lang="ru-RU" sz="2400" b="1" dirty="0" smtClean="0"/>
              <a:t>Задачи:</a:t>
            </a:r>
          </a:p>
          <a:p>
            <a:pPr marL="288000" indent="-288000">
              <a:buFont typeface="Wingdings" panose="05000000000000000000" pitchFamily="2" charset="2"/>
              <a:buChar char="v"/>
            </a:pPr>
            <a:r>
              <a:rPr lang="ru-RU" sz="2400" dirty="0"/>
              <a:t>определить уровень компьютерной грамотности слушателей циклов повышения квалификации педиатрического профиля;</a:t>
            </a:r>
          </a:p>
          <a:p>
            <a:pPr marL="288000" indent="-288000">
              <a:buFont typeface="Wingdings" panose="05000000000000000000" pitchFamily="2" charset="2"/>
              <a:buChar char="v"/>
            </a:pPr>
            <a:r>
              <a:rPr lang="ru-RU" sz="2400" dirty="0"/>
              <a:t>проанализировать отношение к самостоятельной работе и самообразованию;</a:t>
            </a:r>
          </a:p>
          <a:p>
            <a:pPr marL="288000" indent="-288000">
              <a:buFont typeface="Wingdings" panose="05000000000000000000" pitchFamily="2" charset="2"/>
              <a:buChar char="v"/>
            </a:pPr>
            <a:r>
              <a:rPr lang="ru-RU" sz="2400" dirty="0"/>
              <a:t>выявить основные стратегии поведения в сети Интернет для удовлетворения потребности в самообразовании.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826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Высокий </a:t>
            </a:r>
            <a:r>
              <a:rPr lang="ru-RU" dirty="0"/>
              <a:t>уровень компьютерной грамотности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5951244"/>
              </p:ext>
            </p:extLst>
          </p:nvPr>
        </p:nvGraphicFramePr>
        <p:xfrm>
          <a:off x="822325" y="1846263"/>
          <a:ext cx="7543800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0400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Частота использования сети Интернет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058242"/>
              </p:ext>
            </p:extLst>
          </p:nvPr>
        </p:nvGraphicFramePr>
        <p:xfrm>
          <a:off x="822325" y="1846263"/>
          <a:ext cx="7543800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189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Мотивы использования сети Интернет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4028212"/>
              </p:ext>
            </p:extLst>
          </p:nvPr>
        </p:nvGraphicFramePr>
        <p:xfrm>
          <a:off x="822325" y="1846263"/>
          <a:ext cx="7543800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14565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Основные причины использования сети Интернет в целях самообразования</a:t>
            </a:r>
            <a:endParaRPr lang="ru-RU" sz="36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1190821"/>
              </p:ext>
            </p:extLst>
          </p:nvPr>
        </p:nvGraphicFramePr>
        <p:xfrm>
          <a:off x="822325" y="1846263"/>
          <a:ext cx="7543800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9878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Принцип отбора информации в сети Интернет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9982119"/>
              </p:ext>
            </p:extLst>
          </p:nvPr>
        </p:nvGraphicFramePr>
        <p:xfrm>
          <a:off x="822325" y="1846263"/>
          <a:ext cx="7543800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3835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/>
              <a:t>Принцип отбора информации в сети </a:t>
            </a:r>
            <a:r>
              <a:rPr lang="ru-RU" sz="3600" dirty="0" smtClean="0"/>
              <a:t>Интернет в зависимости от возраста</a:t>
            </a:r>
            <a:endParaRPr lang="ru-RU" sz="3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25669908"/>
              </p:ext>
            </p:extLst>
          </p:nvPr>
        </p:nvGraphicFramePr>
        <p:xfrm>
          <a:off x="822325" y="1846263"/>
          <a:ext cx="7543800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6246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ru-RU" dirty="0" smtClean="0"/>
              <a:t>Специалисты Центра заинтересованы в том, чтобы слушатели владели компьютерной грамотностью.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Необходимо объединить усилия с медицинскими организациями и продумать возможность обучения среднего медперсонала компьютерной грамотности (возможно, на рабочем месте).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В развитии компьютерной грамотности могут принять участие научная библиотека и организации, предлагающие компьютерные курсы для населения.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Центр предлагает согласовать выбор темы самостоятельной работы с руководителями сестринской службы по критерию полезности и применимости в работе.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8697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261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Анкетирование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8900" indent="0">
              <a:buNone/>
            </a:pPr>
            <a:r>
              <a:rPr lang="ru-RU" b="1" dirty="0" smtClean="0"/>
              <a:t>Блоки:</a:t>
            </a:r>
            <a:endParaRPr lang="ru-RU" b="1" dirty="0"/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Информация о респонденте.</a:t>
            </a:r>
            <a:endParaRPr lang="ru-RU" dirty="0"/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Отношение к самостоятельной работе.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Уровень компьютерной грамотности и стратегия использования сети Интернет.</a:t>
            </a:r>
          </a:p>
          <a:p>
            <a:pPr marL="88900" indent="0">
              <a:buNone/>
            </a:pPr>
            <a:r>
              <a:rPr lang="ru-RU" b="1" dirty="0" smtClean="0"/>
              <a:t>Участники:</a:t>
            </a:r>
            <a:endParaRPr lang="ru-RU" b="1" dirty="0"/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Слушатели циклов педиатрического профиля (70 человек).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7102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7200" dirty="0" smtClean="0"/>
              <a:t>Информация о респондентах</a:t>
            </a:r>
            <a:endParaRPr lang="ru-RU" sz="7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2112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Возраст участников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23367292"/>
              </p:ext>
            </p:extLst>
          </p:nvPr>
        </p:nvGraphicFramePr>
        <p:xfrm>
          <a:off x="822325" y="1846263"/>
          <a:ext cx="7543800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2382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Место проживания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802989"/>
              </p:ext>
            </p:extLst>
          </p:nvPr>
        </p:nvGraphicFramePr>
        <p:xfrm>
          <a:off x="822325" y="1846263"/>
          <a:ext cx="7543800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7369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7200" dirty="0" smtClean="0"/>
              <a:t>Отношение к самостоятельной работе</a:t>
            </a:r>
            <a:endParaRPr lang="ru-RU" sz="7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3718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Необходимость выполнения самостоятельной работы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8921778"/>
              </p:ext>
            </p:extLst>
          </p:nvPr>
        </p:nvGraphicFramePr>
        <p:xfrm>
          <a:off x="822325" y="1846263"/>
          <a:ext cx="7543800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6069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Предпочтительная форма самостоятельной работы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86099166"/>
              </p:ext>
            </p:extLst>
          </p:nvPr>
        </p:nvGraphicFramePr>
        <p:xfrm>
          <a:off x="822325" y="1846263"/>
          <a:ext cx="7543800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81992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D26EA377-59BD-4C9C-9D94-EE8416EE4C7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Ретро</Template>
  <TotalTime>89</TotalTime>
  <Words>287</Words>
  <Application>Microsoft Office PowerPoint</Application>
  <PresentationFormat>Экран (4:3)</PresentationFormat>
  <Paragraphs>44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Ретро</vt:lpstr>
      <vt:lpstr>Роль интернет-ресурсов в организации самостоятельной работы и самообразовании слушателей педиатрического профиля</vt:lpstr>
      <vt:lpstr>Цель исследования: проанализировать стратегию использования интернет-ресурсов в самообразовании и организации самостоятельной работы</vt:lpstr>
      <vt:lpstr>Анкетирование</vt:lpstr>
      <vt:lpstr>Информация о респондентах</vt:lpstr>
      <vt:lpstr>Возраст участников</vt:lpstr>
      <vt:lpstr>Место проживания</vt:lpstr>
      <vt:lpstr>Отношение к самостоятельной работе</vt:lpstr>
      <vt:lpstr>Необходимость выполнения самостоятельной работы</vt:lpstr>
      <vt:lpstr>Предпочтительная форма самостоятельной работы</vt:lpstr>
      <vt:lpstr>Мотивация при выборе темы самостоятельной работы</vt:lpstr>
      <vt:lpstr>Возможность практического применения результатов</vt:lpstr>
      <vt:lpstr>Источники информации</vt:lpstr>
      <vt:lpstr>Уровень компьютерной грамотности</vt:lpstr>
      <vt:lpstr>Наличие доступа к сети Интернет</vt:lpstr>
      <vt:lpstr>Наличие доступа к сети Интернет в зависимости от места жительства</vt:lpstr>
      <vt:lpstr>Наличие доступа к сети Интернет в зависимости от возраста</vt:lpstr>
      <vt:lpstr>Самооценка уровня компьютерной грамотности</vt:lpstr>
      <vt:lpstr>Низкий уровень компьютерной грамотности</vt:lpstr>
      <vt:lpstr>Невысокий уровень компьютерной грамотности</vt:lpstr>
      <vt:lpstr>Высокий уровень компьютерной грамотности</vt:lpstr>
      <vt:lpstr>Частота использования сети Интернет</vt:lpstr>
      <vt:lpstr>Мотивы использования сети Интернет</vt:lpstr>
      <vt:lpstr>Основные причины использования сети Интернет в целях самообразования</vt:lpstr>
      <vt:lpstr>Принцип отбора информации в сети Интернет</vt:lpstr>
      <vt:lpstr>Принцип отбора информации в сети Интернет в зависимости от возраста</vt:lpstr>
      <vt:lpstr>Выводы: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Роль интернет-ресурсов в организации самостоятельной работы и самообразовании слушателей педиатрического профиля</dc:title>
  <dc:creator>Kolontaeva</dc:creator>
  <cp:lastModifiedBy>Kolontaeva</cp:lastModifiedBy>
  <cp:revision>11</cp:revision>
  <dcterms:created xsi:type="dcterms:W3CDTF">2017-02-28T06:57:34Z</dcterms:created>
  <dcterms:modified xsi:type="dcterms:W3CDTF">2017-02-28T11:02:56Z</dcterms:modified>
</cp:coreProperties>
</file>