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9" r:id="rId3"/>
    <p:sldId id="260" r:id="rId4"/>
    <p:sldId id="266" r:id="rId5"/>
    <p:sldId id="270" r:id="rId6"/>
    <p:sldId id="271" r:id="rId7"/>
    <p:sldId id="257" r:id="rId8"/>
    <p:sldId id="261" r:id="rId9"/>
    <p:sldId id="267" r:id="rId10"/>
    <p:sldId id="262" r:id="rId11"/>
    <p:sldId id="268" r:id="rId12"/>
    <p:sldId id="272" r:id="rId13"/>
    <p:sldId id="256" r:id="rId14"/>
    <p:sldId id="273" r:id="rId15"/>
    <p:sldId id="274" r:id="rId16"/>
    <p:sldId id="25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 затруднений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Лист1!$A$2:$A$48</c:f>
              <c:strCache>
                <c:ptCount val="47"/>
                <c:pt idx="0">
                  <c:v>1.16</c:v>
                </c:pt>
                <c:pt idx="1">
                  <c:v>3.3</c:v>
                </c:pt>
                <c:pt idx="2">
                  <c:v>1.1</c:v>
                </c:pt>
                <c:pt idx="3">
                  <c:v>1.5</c:v>
                </c:pt>
                <c:pt idx="4">
                  <c:v>2.1.1</c:v>
                </c:pt>
                <c:pt idx="5">
                  <c:v>2.1.2</c:v>
                </c:pt>
                <c:pt idx="6">
                  <c:v>2.1.3</c:v>
                </c:pt>
                <c:pt idx="7">
                  <c:v>3.1.1</c:v>
                </c:pt>
                <c:pt idx="8">
                  <c:v>3.4</c:v>
                </c:pt>
                <c:pt idx="9">
                  <c:v>3.5</c:v>
                </c:pt>
                <c:pt idx="10">
                  <c:v>1.15</c:v>
                </c:pt>
                <c:pt idx="11">
                  <c:v>1.12</c:v>
                </c:pt>
                <c:pt idx="12">
                  <c:v>1.4.1</c:v>
                </c:pt>
                <c:pt idx="13">
                  <c:v>1.4.2</c:v>
                </c:pt>
                <c:pt idx="14">
                  <c:v>1.4.3</c:v>
                </c:pt>
                <c:pt idx="15">
                  <c:v>1.9</c:v>
                </c:pt>
                <c:pt idx="16">
                  <c:v>1.8</c:v>
                </c:pt>
                <c:pt idx="17">
                  <c:v>1.6</c:v>
                </c:pt>
                <c:pt idx="18">
                  <c:v>3.1</c:v>
                </c:pt>
                <c:pt idx="19">
                  <c:v>3.6</c:v>
                </c:pt>
                <c:pt idx="20">
                  <c:v>3.1.2</c:v>
                </c:pt>
                <c:pt idx="21">
                  <c:v>1.11</c:v>
                </c:pt>
                <c:pt idx="22">
                  <c:v>1.13.2</c:v>
                </c:pt>
                <c:pt idx="23">
                  <c:v>1.2</c:v>
                </c:pt>
                <c:pt idx="24">
                  <c:v>1.4</c:v>
                </c:pt>
                <c:pt idx="25">
                  <c:v>1.7</c:v>
                </c:pt>
                <c:pt idx="26">
                  <c:v>2.1.</c:v>
                </c:pt>
                <c:pt idx="27">
                  <c:v>2.2</c:v>
                </c:pt>
                <c:pt idx="28">
                  <c:v>1.10</c:v>
                </c:pt>
                <c:pt idx="29">
                  <c:v>2.3</c:v>
                </c:pt>
                <c:pt idx="30">
                  <c:v>3.1.7</c:v>
                </c:pt>
                <c:pt idx="31">
                  <c:v>3.7</c:v>
                </c:pt>
                <c:pt idx="32">
                  <c:v>3.1.3</c:v>
                </c:pt>
                <c:pt idx="33">
                  <c:v>3.1.8</c:v>
                </c:pt>
                <c:pt idx="34">
                  <c:v>1.14</c:v>
                </c:pt>
                <c:pt idx="35">
                  <c:v>1.13</c:v>
                </c:pt>
                <c:pt idx="36">
                  <c:v>1.13.1</c:v>
                </c:pt>
                <c:pt idx="37">
                  <c:v>1.13.4</c:v>
                </c:pt>
                <c:pt idx="38">
                  <c:v>1.3</c:v>
                </c:pt>
                <c:pt idx="39">
                  <c:v>3.1.4</c:v>
                </c:pt>
                <c:pt idx="40">
                  <c:v>3.1.5</c:v>
                </c:pt>
                <c:pt idx="41">
                  <c:v>1.4.6</c:v>
                </c:pt>
                <c:pt idx="42">
                  <c:v>1.13.3</c:v>
                </c:pt>
                <c:pt idx="43">
                  <c:v>1.4.5</c:v>
                </c:pt>
                <c:pt idx="44">
                  <c:v>3.2</c:v>
                </c:pt>
                <c:pt idx="45">
                  <c:v>3.1.6</c:v>
                </c:pt>
                <c:pt idx="46">
                  <c:v>1.4.4</c:v>
                </c:pt>
              </c:strCache>
            </c:strRef>
          </c:cat>
          <c:val>
            <c:numRef>
              <c:f>Лист1!$B$2:$B$48</c:f>
              <c:numCache>
                <c:formatCode>General</c:formatCode>
                <c:ptCount val="47"/>
                <c:pt idx="0">
                  <c:v>8</c:v>
                </c:pt>
                <c:pt idx="1">
                  <c:v>8</c:v>
                </c:pt>
                <c:pt idx="2">
                  <c:v>7</c:v>
                </c:pt>
                <c:pt idx="3">
                  <c:v>7</c:v>
                </c:pt>
                <c:pt idx="4">
                  <c:v>7</c:v>
                </c:pt>
                <c:pt idx="5">
                  <c:v>7</c:v>
                </c:pt>
                <c:pt idx="6">
                  <c:v>7</c:v>
                </c:pt>
                <c:pt idx="7">
                  <c:v>7</c:v>
                </c:pt>
                <c:pt idx="8">
                  <c:v>7</c:v>
                </c:pt>
                <c:pt idx="9">
                  <c:v>7</c:v>
                </c:pt>
                <c:pt idx="10">
                  <c:v>7</c:v>
                </c:pt>
                <c:pt idx="11">
                  <c:v>6</c:v>
                </c:pt>
                <c:pt idx="12">
                  <c:v>6</c:v>
                </c:pt>
                <c:pt idx="13">
                  <c:v>6</c:v>
                </c:pt>
                <c:pt idx="14">
                  <c:v>6</c:v>
                </c:pt>
                <c:pt idx="15">
                  <c:v>6</c:v>
                </c:pt>
                <c:pt idx="16">
                  <c:v>6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5</c:v>
                </c:pt>
                <c:pt idx="21">
                  <c:v>4</c:v>
                </c:pt>
                <c:pt idx="22">
                  <c:v>4</c:v>
                </c:pt>
                <c:pt idx="23">
                  <c:v>4</c:v>
                </c:pt>
                <c:pt idx="24">
                  <c:v>4</c:v>
                </c:pt>
                <c:pt idx="25">
                  <c:v>4</c:v>
                </c:pt>
                <c:pt idx="26">
                  <c:v>4</c:v>
                </c:pt>
                <c:pt idx="27">
                  <c:v>4</c:v>
                </c:pt>
                <c:pt idx="28">
                  <c:v>3</c:v>
                </c:pt>
                <c:pt idx="29">
                  <c:v>3</c:v>
                </c:pt>
                <c:pt idx="30">
                  <c:v>3</c:v>
                </c:pt>
                <c:pt idx="31">
                  <c:v>3</c:v>
                </c:pt>
                <c:pt idx="32">
                  <c:v>3</c:v>
                </c:pt>
                <c:pt idx="33">
                  <c:v>3</c:v>
                </c:pt>
                <c:pt idx="34">
                  <c:v>3</c:v>
                </c:pt>
                <c:pt idx="35">
                  <c:v>2</c:v>
                </c:pt>
                <c:pt idx="36">
                  <c:v>2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2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Лист1!$A$2:$A$48</c:f>
              <c:strCache>
                <c:ptCount val="47"/>
                <c:pt idx="0">
                  <c:v>1.16</c:v>
                </c:pt>
                <c:pt idx="1">
                  <c:v>3.3</c:v>
                </c:pt>
                <c:pt idx="2">
                  <c:v>1.1</c:v>
                </c:pt>
                <c:pt idx="3">
                  <c:v>1.5</c:v>
                </c:pt>
                <c:pt idx="4">
                  <c:v>2.1.1</c:v>
                </c:pt>
                <c:pt idx="5">
                  <c:v>2.1.2</c:v>
                </c:pt>
                <c:pt idx="6">
                  <c:v>2.1.3</c:v>
                </c:pt>
                <c:pt idx="7">
                  <c:v>3.1.1</c:v>
                </c:pt>
                <c:pt idx="8">
                  <c:v>3.4</c:v>
                </c:pt>
                <c:pt idx="9">
                  <c:v>3.5</c:v>
                </c:pt>
                <c:pt idx="10">
                  <c:v>1.15</c:v>
                </c:pt>
                <c:pt idx="11">
                  <c:v>1.12</c:v>
                </c:pt>
                <c:pt idx="12">
                  <c:v>1.4.1</c:v>
                </c:pt>
                <c:pt idx="13">
                  <c:v>1.4.2</c:v>
                </c:pt>
                <c:pt idx="14">
                  <c:v>1.4.3</c:v>
                </c:pt>
                <c:pt idx="15">
                  <c:v>1.9</c:v>
                </c:pt>
                <c:pt idx="16">
                  <c:v>1.8</c:v>
                </c:pt>
                <c:pt idx="17">
                  <c:v>1.6</c:v>
                </c:pt>
                <c:pt idx="18">
                  <c:v>3.1</c:v>
                </c:pt>
                <c:pt idx="19">
                  <c:v>3.6</c:v>
                </c:pt>
                <c:pt idx="20">
                  <c:v>3.1.2</c:v>
                </c:pt>
                <c:pt idx="21">
                  <c:v>1.11</c:v>
                </c:pt>
                <c:pt idx="22">
                  <c:v>1.13.2</c:v>
                </c:pt>
                <c:pt idx="23">
                  <c:v>1.2</c:v>
                </c:pt>
                <c:pt idx="24">
                  <c:v>1.4</c:v>
                </c:pt>
                <c:pt idx="25">
                  <c:v>1.7</c:v>
                </c:pt>
                <c:pt idx="26">
                  <c:v>2.1.</c:v>
                </c:pt>
                <c:pt idx="27">
                  <c:v>2.2</c:v>
                </c:pt>
                <c:pt idx="28">
                  <c:v>1.10</c:v>
                </c:pt>
                <c:pt idx="29">
                  <c:v>2.3</c:v>
                </c:pt>
                <c:pt idx="30">
                  <c:v>3.1.7</c:v>
                </c:pt>
                <c:pt idx="31">
                  <c:v>3.7</c:v>
                </c:pt>
                <c:pt idx="32">
                  <c:v>3.1.3</c:v>
                </c:pt>
                <c:pt idx="33">
                  <c:v>3.1.8</c:v>
                </c:pt>
                <c:pt idx="34">
                  <c:v>1.14</c:v>
                </c:pt>
                <c:pt idx="35">
                  <c:v>1.13</c:v>
                </c:pt>
                <c:pt idx="36">
                  <c:v>1.13.1</c:v>
                </c:pt>
                <c:pt idx="37">
                  <c:v>1.13.4</c:v>
                </c:pt>
                <c:pt idx="38">
                  <c:v>1.3</c:v>
                </c:pt>
                <c:pt idx="39">
                  <c:v>3.1.4</c:v>
                </c:pt>
                <c:pt idx="40">
                  <c:v>3.1.5</c:v>
                </c:pt>
                <c:pt idx="41">
                  <c:v>1.4.6</c:v>
                </c:pt>
                <c:pt idx="42">
                  <c:v>1.13.3</c:v>
                </c:pt>
                <c:pt idx="43">
                  <c:v>1.4.5</c:v>
                </c:pt>
                <c:pt idx="44">
                  <c:v>3.2</c:v>
                </c:pt>
                <c:pt idx="45">
                  <c:v>3.1.6</c:v>
                </c:pt>
                <c:pt idx="46">
                  <c:v>1.4.4</c:v>
                </c:pt>
              </c:strCache>
            </c:strRef>
          </c:cat>
          <c:val>
            <c:numRef>
              <c:f>Лист1!$C$2:$C$48</c:f>
              <c:numCache>
                <c:formatCode>General</c:formatCode>
                <c:ptCount val="4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2</c:v>
                </c:pt>
                <c:pt idx="12">
                  <c:v>1</c:v>
                </c:pt>
                <c:pt idx="13">
                  <c:v>0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4</c:v>
                </c:pt>
                <c:pt idx="24">
                  <c:v>2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5</c:v>
                </c:pt>
                <c:pt idx="30">
                  <c:v>4</c:v>
                </c:pt>
                <c:pt idx="31">
                  <c:v>0</c:v>
                </c:pt>
                <c:pt idx="32">
                  <c:v>3</c:v>
                </c:pt>
                <c:pt idx="33">
                  <c:v>2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1</c:v>
                </c:pt>
                <c:pt idx="38">
                  <c:v>4</c:v>
                </c:pt>
                <c:pt idx="39">
                  <c:v>3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3</c:v>
                </c:pt>
                <c:pt idx="44">
                  <c:v>1</c:v>
                </c:pt>
                <c:pt idx="45">
                  <c:v>2</c:v>
                </c:pt>
                <c:pt idx="46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Лист1!$A$2:$A$48</c:f>
              <c:strCache>
                <c:ptCount val="47"/>
                <c:pt idx="0">
                  <c:v>1.16</c:v>
                </c:pt>
                <c:pt idx="1">
                  <c:v>3.3</c:v>
                </c:pt>
                <c:pt idx="2">
                  <c:v>1.1</c:v>
                </c:pt>
                <c:pt idx="3">
                  <c:v>1.5</c:v>
                </c:pt>
                <c:pt idx="4">
                  <c:v>2.1.1</c:v>
                </c:pt>
                <c:pt idx="5">
                  <c:v>2.1.2</c:v>
                </c:pt>
                <c:pt idx="6">
                  <c:v>2.1.3</c:v>
                </c:pt>
                <c:pt idx="7">
                  <c:v>3.1.1</c:v>
                </c:pt>
                <c:pt idx="8">
                  <c:v>3.4</c:v>
                </c:pt>
                <c:pt idx="9">
                  <c:v>3.5</c:v>
                </c:pt>
                <c:pt idx="10">
                  <c:v>1.15</c:v>
                </c:pt>
                <c:pt idx="11">
                  <c:v>1.12</c:v>
                </c:pt>
                <c:pt idx="12">
                  <c:v>1.4.1</c:v>
                </c:pt>
                <c:pt idx="13">
                  <c:v>1.4.2</c:v>
                </c:pt>
                <c:pt idx="14">
                  <c:v>1.4.3</c:v>
                </c:pt>
                <c:pt idx="15">
                  <c:v>1.9</c:v>
                </c:pt>
                <c:pt idx="16">
                  <c:v>1.8</c:v>
                </c:pt>
                <c:pt idx="17">
                  <c:v>1.6</c:v>
                </c:pt>
                <c:pt idx="18">
                  <c:v>3.1</c:v>
                </c:pt>
                <c:pt idx="19">
                  <c:v>3.6</c:v>
                </c:pt>
                <c:pt idx="20">
                  <c:v>3.1.2</c:v>
                </c:pt>
                <c:pt idx="21">
                  <c:v>1.11</c:v>
                </c:pt>
                <c:pt idx="22">
                  <c:v>1.13.2</c:v>
                </c:pt>
                <c:pt idx="23">
                  <c:v>1.2</c:v>
                </c:pt>
                <c:pt idx="24">
                  <c:v>1.4</c:v>
                </c:pt>
                <c:pt idx="25">
                  <c:v>1.7</c:v>
                </c:pt>
                <c:pt idx="26">
                  <c:v>2.1.</c:v>
                </c:pt>
                <c:pt idx="27">
                  <c:v>2.2</c:v>
                </c:pt>
                <c:pt idx="28">
                  <c:v>1.10</c:v>
                </c:pt>
                <c:pt idx="29">
                  <c:v>2.3</c:v>
                </c:pt>
                <c:pt idx="30">
                  <c:v>3.1.7</c:v>
                </c:pt>
                <c:pt idx="31">
                  <c:v>3.7</c:v>
                </c:pt>
                <c:pt idx="32">
                  <c:v>3.1.3</c:v>
                </c:pt>
                <c:pt idx="33">
                  <c:v>3.1.8</c:v>
                </c:pt>
                <c:pt idx="34">
                  <c:v>1.14</c:v>
                </c:pt>
                <c:pt idx="35">
                  <c:v>1.13</c:v>
                </c:pt>
                <c:pt idx="36">
                  <c:v>1.13.1</c:v>
                </c:pt>
                <c:pt idx="37">
                  <c:v>1.13.4</c:v>
                </c:pt>
                <c:pt idx="38">
                  <c:v>1.3</c:v>
                </c:pt>
                <c:pt idx="39">
                  <c:v>3.1.4</c:v>
                </c:pt>
                <c:pt idx="40">
                  <c:v>3.1.5</c:v>
                </c:pt>
                <c:pt idx="41">
                  <c:v>1.4.6</c:v>
                </c:pt>
                <c:pt idx="42">
                  <c:v>1.13.3</c:v>
                </c:pt>
                <c:pt idx="43">
                  <c:v>1.4.5</c:v>
                </c:pt>
                <c:pt idx="44">
                  <c:v>3.2</c:v>
                </c:pt>
                <c:pt idx="45">
                  <c:v>3.1.6</c:v>
                </c:pt>
                <c:pt idx="46">
                  <c:v>1.4.4</c:v>
                </c:pt>
              </c:strCache>
            </c:strRef>
          </c:cat>
          <c:val>
            <c:numRef>
              <c:f>Лист1!$D$2:$D$48</c:f>
              <c:numCache>
                <c:formatCode>General</c:formatCode>
                <c:ptCount val="4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2</c:v>
                </c:pt>
                <c:pt idx="34">
                  <c:v>3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3</c:v>
                </c:pt>
                <c:pt idx="41">
                  <c:v>4</c:v>
                </c:pt>
                <c:pt idx="42">
                  <c:v>0</c:v>
                </c:pt>
                <c:pt idx="43">
                  <c:v>1</c:v>
                </c:pt>
                <c:pt idx="44">
                  <c:v>2</c:v>
                </c:pt>
                <c:pt idx="45">
                  <c:v>2</c:v>
                </c:pt>
                <c:pt idx="4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4269440"/>
        <c:axId val="54270976"/>
        <c:axId val="0"/>
      </c:bar3DChart>
      <c:catAx>
        <c:axId val="54269440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54270976"/>
        <c:crosses val="autoZero"/>
        <c:auto val="1"/>
        <c:lblAlgn val="ctr"/>
        <c:lblOffset val="100"/>
        <c:noMultiLvlLbl val="0"/>
      </c:catAx>
      <c:valAx>
        <c:axId val="5427097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542694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9</c:v>
                </c:pt>
                <c:pt idx="1">
                  <c:v>9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8</c:v>
                </c:pt>
                <c:pt idx="6">
                  <c:v>7</c:v>
                </c:pt>
                <c:pt idx="7">
                  <c:v>9</c:v>
                </c:pt>
                <c:pt idx="8">
                  <c:v>8</c:v>
                </c:pt>
                <c:pt idx="9">
                  <c:v>6</c:v>
                </c:pt>
                <c:pt idx="10">
                  <c:v>6</c:v>
                </c:pt>
                <c:pt idx="11">
                  <c:v>9</c:v>
                </c:pt>
                <c:pt idx="12">
                  <c:v>6</c:v>
                </c:pt>
                <c:pt idx="13">
                  <c:v>9</c:v>
                </c:pt>
                <c:pt idx="14">
                  <c:v>8</c:v>
                </c:pt>
                <c:pt idx="15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Лист1!$C$2:$C$17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0</c:v>
                </c:pt>
                <c:pt idx="8">
                  <c:v>1</c:v>
                </c:pt>
                <c:pt idx="9">
                  <c:v>3</c:v>
                </c:pt>
                <c:pt idx="10">
                  <c:v>3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Лист1!$D$2:$D$17</c:f>
              <c:numCache>
                <c:formatCode>General</c:formatCode>
                <c:ptCount val="16"/>
                <c:pt idx="0">
                  <c:v>7</c:v>
                </c:pt>
                <c:pt idx="1">
                  <c:v>8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5</c:v>
                </c:pt>
                <c:pt idx="6">
                  <c:v>4</c:v>
                </c:pt>
                <c:pt idx="7">
                  <c:v>6</c:v>
                </c:pt>
                <c:pt idx="8">
                  <c:v>5</c:v>
                </c:pt>
                <c:pt idx="9">
                  <c:v>4</c:v>
                </c:pt>
                <c:pt idx="10">
                  <c:v>2</c:v>
                </c:pt>
                <c:pt idx="11">
                  <c:v>8</c:v>
                </c:pt>
                <c:pt idx="12">
                  <c:v>1</c:v>
                </c:pt>
                <c:pt idx="13">
                  <c:v>7</c:v>
                </c:pt>
                <c:pt idx="14">
                  <c:v>8</c:v>
                </c:pt>
                <c:pt idx="15">
                  <c:v>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Лист1!$E$2:$E$17</c:f>
              <c:numCache>
                <c:formatCode>General</c:formatCode>
                <c:ptCount val="16"/>
                <c:pt idx="0">
                  <c:v>2</c:v>
                </c:pt>
                <c:pt idx="1">
                  <c:v>1</c:v>
                </c:pt>
                <c:pt idx="2">
                  <c:v>3</c:v>
                </c:pt>
                <c:pt idx="3">
                  <c:v>0</c:v>
                </c:pt>
                <c:pt idx="4">
                  <c:v>0</c:v>
                </c:pt>
                <c:pt idx="5">
                  <c:v>3</c:v>
                </c:pt>
                <c:pt idx="6">
                  <c:v>5</c:v>
                </c:pt>
                <c:pt idx="7">
                  <c:v>3</c:v>
                </c:pt>
                <c:pt idx="8">
                  <c:v>4</c:v>
                </c:pt>
                <c:pt idx="9">
                  <c:v>5</c:v>
                </c:pt>
                <c:pt idx="10">
                  <c:v>7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Лист1!$F$2:$F$17</c:f>
              <c:numCache>
                <c:formatCode>General</c:formatCode>
                <c:ptCount val="16"/>
                <c:pt idx="0">
                  <c:v>7</c:v>
                </c:pt>
                <c:pt idx="1">
                  <c:v>4</c:v>
                </c:pt>
                <c:pt idx="2">
                  <c:v>2</c:v>
                </c:pt>
                <c:pt idx="3">
                  <c:v>4</c:v>
                </c:pt>
                <c:pt idx="4">
                  <c:v>7</c:v>
                </c:pt>
                <c:pt idx="5">
                  <c:v>5</c:v>
                </c:pt>
                <c:pt idx="6">
                  <c:v>4</c:v>
                </c:pt>
                <c:pt idx="7">
                  <c:v>6</c:v>
                </c:pt>
                <c:pt idx="8">
                  <c:v>6</c:v>
                </c:pt>
                <c:pt idx="9">
                  <c:v>3</c:v>
                </c:pt>
                <c:pt idx="10">
                  <c:v>4</c:v>
                </c:pt>
                <c:pt idx="11">
                  <c:v>6</c:v>
                </c:pt>
                <c:pt idx="12">
                  <c:v>2</c:v>
                </c:pt>
                <c:pt idx="13">
                  <c:v>3</c:v>
                </c:pt>
                <c:pt idx="14">
                  <c:v>7</c:v>
                </c:pt>
                <c:pt idx="15">
                  <c:v>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Лист1!$G$2:$G$17</c:f>
              <c:numCache>
                <c:formatCode>General</c:formatCode>
                <c:ptCount val="16"/>
                <c:pt idx="0">
                  <c:v>1</c:v>
                </c:pt>
                <c:pt idx="1">
                  <c:v>4</c:v>
                </c:pt>
                <c:pt idx="2">
                  <c:v>4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2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Лист1!$A$2:$A$17</c:f>
              <c:strCache>
                <c:ptCount val="16"/>
                <c:pt idx="0">
                  <c:v>1.1</c:v>
                </c:pt>
                <c:pt idx="1">
                  <c:v>1.2</c:v>
                </c:pt>
                <c:pt idx="2">
                  <c:v>1.3</c:v>
                </c:pt>
                <c:pt idx="3">
                  <c:v>1.4</c:v>
                </c:pt>
                <c:pt idx="4">
                  <c:v>1.5</c:v>
                </c:pt>
                <c:pt idx="5">
                  <c:v>1.6</c:v>
                </c:pt>
                <c:pt idx="6">
                  <c:v>1.7</c:v>
                </c:pt>
                <c:pt idx="7">
                  <c:v>1.8</c:v>
                </c:pt>
                <c:pt idx="8">
                  <c:v>1.9</c:v>
                </c:pt>
                <c:pt idx="9">
                  <c:v>1.10</c:v>
                </c:pt>
                <c:pt idx="10">
                  <c:v>1.11</c:v>
                </c:pt>
                <c:pt idx="11">
                  <c:v>1.12</c:v>
                </c:pt>
                <c:pt idx="12">
                  <c:v>1.13</c:v>
                </c:pt>
                <c:pt idx="13">
                  <c:v>1.14</c:v>
                </c:pt>
                <c:pt idx="14">
                  <c:v>1.15</c:v>
                </c:pt>
                <c:pt idx="15">
                  <c:v>1.16</c:v>
                </c:pt>
              </c:strCache>
            </c:strRef>
          </c:cat>
          <c:val>
            <c:numRef>
              <c:f>Лист1!$H$2:$H$17</c:f>
              <c:numCache>
                <c:formatCode>General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3</c:v>
                </c:pt>
                <c:pt idx="14">
                  <c:v>1</c:v>
                </c:pt>
                <c:pt idx="1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4352896"/>
        <c:axId val="54358784"/>
        <c:axId val="0"/>
      </c:bar3DChart>
      <c:catAx>
        <c:axId val="54352896"/>
        <c:scaling>
          <c:orientation val="minMax"/>
        </c:scaling>
        <c:delete val="0"/>
        <c:axPos val="b"/>
        <c:majorTickMark val="out"/>
        <c:minorTickMark val="none"/>
        <c:tickLblPos val="nextTo"/>
        <c:crossAx val="54358784"/>
        <c:crosses val="autoZero"/>
        <c:auto val="1"/>
        <c:lblAlgn val="ctr"/>
        <c:lblOffset val="100"/>
        <c:noMultiLvlLbl val="0"/>
      </c:catAx>
      <c:valAx>
        <c:axId val="5435878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5435289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3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3">
                  <c:v>4</c:v>
                </c:pt>
                <c:pt idx="4">
                  <c:v>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3">
                  <c:v>5</c:v>
                </c:pt>
                <c:pt idx="4">
                  <c:v>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Лист1!$F$2:$F$9</c:f>
              <c:numCache>
                <c:formatCode>General</c:formatCode>
                <c:ptCount val="8"/>
                <c:pt idx="6">
                  <c:v>3</c:v>
                </c:pt>
                <c:pt idx="7">
                  <c:v>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Лист1!$G$2:$G$9</c:f>
              <c:numCache>
                <c:formatCode>General</c:formatCode>
                <c:ptCount val="8"/>
                <c:pt idx="6">
                  <c:v>1</c:v>
                </c:pt>
                <c:pt idx="7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1.10</c:v>
                </c:pt>
                <c:pt idx="1">
                  <c:v>1.11</c:v>
                </c:pt>
                <c:pt idx="3">
                  <c:v>1.10</c:v>
                </c:pt>
                <c:pt idx="4">
                  <c:v>1.11</c:v>
                </c:pt>
                <c:pt idx="6">
                  <c:v>1.10</c:v>
                </c:pt>
                <c:pt idx="7">
                  <c:v>1.11</c:v>
                </c:pt>
              </c:strCache>
            </c:strRef>
          </c:cat>
          <c:val>
            <c:numRef>
              <c:f>Лист1!$H$2:$H$9</c:f>
              <c:numCache>
                <c:formatCode>General</c:formatCode>
                <c:ptCount val="8"/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0807040"/>
        <c:axId val="20817024"/>
      </c:barChart>
      <c:catAx>
        <c:axId val="20807040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20817024"/>
        <c:crosses val="autoZero"/>
        <c:auto val="1"/>
        <c:lblAlgn val="ctr"/>
        <c:lblOffset val="100"/>
        <c:noMultiLvlLbl val="0"/>
      </c:catAx>
      <c:valAx>
        <c:axId val="2081702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070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Лист1!$B$2:$B$21</c:f>
              <c:numCache>
                <c:formatCode>General</c:formatCode>
                <c:ptCount val="20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  <c:pt idx="4">
                  <c:v>5</c:v>
                </c:pt>
                <c:pt idx="5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Лист1!$C$2:$C$21</c:f>
              <c:numCache>
                <c:formatCode>General</c:formatCode>
                <c:ptCount val="20"/>
                <c:pt idx="0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Лист1!$D$2:$D$21</c:f>
              <c:numCache>
                <c:formatCode>General</c:formatCode>
                <c:ptCount val="20"/>
                <c:pt idx="7">
                  <c:v>7</c:v>
                </c:pt>
                <c:pt idx="8">
                  <c:v>6</c:v>
                </c:pt>
                <c:pt idx="9">
                  <c:v>7</c:v>
                </c:pt>
                <c:pt idx="10">
                  <c:v>5</c:v>
                </c:pt>
                <c:pt idx="11">
                  <c:v>3</c:v>
                </c:pt>
                <c:pt idx="12">
                  <c:v>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Лист1!$E$2:$E$21</c:f>
              <c:numCache>
                <c:formatCode>General</c:formatCode>
                <c:ptCount val="20"/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2</c:v>
                </c:pt>
                <c:pt idx="12">
                  <c:v>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Лист1!$F$2:$F$21</c:f>
              <c:numCache>
                <c:formatCode>General</c:formatCode>
                <c:ptCount val="20"/>
                <c:pt idx="14">
                  <c:v>6</c:v>
                </c:pt>
                <c:pt idx="15">
                  <c:v>6</c:v>
                </c:pt>
                <c:pt idx="16">
                  <c:v>6</c:v>
                </c:pt>
                <c:pt idx="17">
                  <c:v>0</c:v>
                </c:pt>
                <c:pt idx="18">
                  <c:v>1</c:v>
                </c:pt>
                <c:pt idx="19">
                  <c:v>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Лист1!$G$2:$G$21</c:f>
              <c:numCache>
                <c:formatCode>General</c:formatCode>
                <c:ptCount val="20"/>
                <c:pt idx="14">
                  <c:v>1</c:v>
                </c:pt>
                <c:pt idx="15">
                  <c:v>0</c:v>
                </c:pt>
                <c:pt idx="16">
                  <c:v>1</c:v>
                </c:pt>
                <c:pt idx="17">
                  <c:v>4</c:v>
                </c:pt>
                <c:pt idx="18">
                  <c:v>3</c:v>
                </c:pt>
                <c:pt idx="19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Лист1!$A$2:$A$21</c:f>
              <c:strCache>
                <c:ptCount val="20"/>
                <c:pt idx="0">
                  <c:v>1.4.1</c:v>
                </c:pt>
                <c:pt idx="1">
                  <c:v>1.4.2</c:v>
                </c:pt>
                <c:pt idx="2">
                  <c:v>1.4.3</c:v>
                </c:pt>
                <c:pt idx="3">
                  <c:v>1.4.4</c:v>
                </c:pt>
                <c:pt idx="4">
                  <c:v>1.4.5</c:v>
                </c:pt>
                <c:pt idx="5">
                  <c:v>1.4.6</c:v>
                </c:pt>
                <c:pt idx="7">
                  <c:v>1.4.1</c:v>
                </c:pt>
                <c:pt idx="8">
                  <c:v>1.4.2</c:v>
                </c:pt>
                <c:pt idx="9">
                  <c:v>1.4.3</c:v>
                </c:pt>
                <c:pt idx="10">
                  <c:v>1.4.4</c:v>
                </c:pt>
                <c:pt idx="11">
                  <c:v>1.4.5</c:v>
                </c:pt>
                <c:pt idx="12">
                  <c:v>1.4.6</c:v>
                </c:pt>
                <c:pt idx="14">
                  <c:v>1.4.1</c:v>
                </c:pt>
                <c:pt idx="15">
                  <c:v>1.4.2</c:v>
                </c:pt>
                <c:pt idx="16">
                  <c:v>1.4.3</c:v>
                </c:pt>
                <c:pt idx="17">
                  <c:v>1.4.4</c:v>
                </c:pt>
                <c:pt idx="18">
                  <c:v>1.4.5</c:v>
                </c:pt>
                <c:pt idx="19">
                  <c:v>1.4.6</c:v>
                </c:pt>
              </c:strCache>
            </c:strRef>
          </c:cat>
          <c:val>
            <c:numRef>
              <c:f>Лист1!$H$2:$H$21</c:f>
              <c:numCache>
                <c:formatCode>General</c:formatCode>
                <c:ptCount val="20"/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3</c:v>
                </c:pt>
                <c:pt idx="18">
                  <c:v>1</c:v>
                </c:pt>
                <c:pt idx="19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0903040"/>
        <c:axId val="20904576"/>
      </c:barChart>
      <c:catAx>
        <c:axId val="20903040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20904576"/>
        <c:crosses val="autoZero"/>
        <c:auto val="1"/>
        <c:lblAlgn val="ctr"/>
        <c:lblOffset val="100"/>
        <c:noMultiLvlLbl val="0"/>
      </c:catAx>
      <c:valAx>
        <c:axId val="20904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9030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4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Лист1!$E$2:$E$15</c:f>
              <c:numCache>
                <c:formatCode>General</c:formatCode>
                <c:ptCount val="14"/>
                <c:pt idx="5">
                  <c:v>5</c:v>
                </c:pt>
                <c:pt idx="6">
                  <c:v>5</c:v>
                </c:pt>
                <c:pt idx="7">
                  <c:v>6</c:v>
                </c:pt>
                <c:pt idx="8">
                  <c:v>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Лист1!$F$2:$F$15</c:f>
              <c:numCache>
                <c:formatCode>General</c:formatCode>
                <c:ptCount val="14"/>
                <c:pt idx="10">
                  <c:v>2</c:v>
                </c:pt>
                <c:pt idx="11">
                  <c:v>4</c:v>
                </c:pt>
                <c:pt idx="12">
                  <c:v>1</c:v>
                </c:pt>
                <c:pt idx="13">
                  <c:v>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Лист1!$G$2:$G$15</c:f>
              <c:numCache>
                <c:formatCode>General</c:formatCode>
                <c:ptCount val="14"/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1.13.1</c:v>
                </c:pt>
                <c:pt idx="1">
                  <c:v>1.13.2</c:v>
                </c:pt>
                <c:pt idx="2">
                  <c:v>1.13.3</c:v>
                </c:pt>
                <c:pt idx="3">
                  <c:v>1.13.4</c:v>
                </c:pt>
                <c:pt idx="5">
                  <c:v>1.13.1</c:v>
                </c:pt>
                <c:pt idx="6">
                  <c:v>1.13.2</c:v>
                </c:pt>
                <c:pt idx="7">
                  <c:v>1.13.3</c:v>
                </c:pt>
                <c:pt idx="8">
                  <c:v>1.13.4</c:v>
                </c:pt>
                <c:pt idx="10">
                  <c:v>1.13.1</c:v>
                </c:pt>
                <c:pt idx="11">
                  <c:v>1.13.2</c:v>
                </c:pt>
                <c:pt idx="12">
                  <c:v>1.13.3</c:v>
                </c:pt>
                <c:pt idx="13">
                  <c:v>1.13.4</c:v>
                </c:pt>
              </c:strCache>
            </c:strRef>
          </c:cat>
          <c:val>
            <c:numRef>
              <c:f>Лист1!$H$2:$H$15</c:f>
              <c:numCache>
                <c:formatCode>General</c:formatCode>
                <c:ptCount val="14"/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1528960"/>
        <c:axId val="21530496"/>
      </c:barChart>
      <c:catAx>
        <c:axId val="21528960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21530496"/>
        <c:crosses val="autoZero"/>
        <c:auto val="1"/>
        <c:lblAlgn val="ctr"/>
        <c:lblOffset val="100"/>
        <c:noMultiLvlLbl val="0"/>
      </c:catAx>
      <c:valAx>
        <c:axId val="21530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52896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Лист1!$B$2:$B$27</c:f>
              <c:numCache>
                <c:formatCode>General</c:formatCode>
                <c:ptCount val="26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6</c:v>
                </c:pt>
                <c:pt idx="4">
                  <c:v>7</c:v>
                </c:pt>
                <c:pt idx="5">
                  <c:v>7</c:v>
                </c:pt>
                <c:pt idx="6">
                  <c:v>7</c:v>
                </c:pt>
                <c:pt idx="7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Лист1!$C$2:$C$27</c:f>
              <c:numCache>
                <c:formatCode>General</c:formatCode>
                <c:ptCount val="26"/>
                <c:pt idx="0">
                  <c:v>0</c:v>
                </c:pt>
                <c:pt idx="1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Лист1!$D$2:$D$27</c:f>
              <c:numCache>
                <c:formatCode>General</c:formatCode>
                <c:ptCount val="26"/>
                <c:pt idx="9">
                  <c:v>7</c:v>
                </c:pt>
                <c:pt idx="10">
                  <c:v>5</c:v>
                </c:pt>
                <c:pt idx="11">
                  <c:v>4</c:v>
                </c:pt>
                <c:pt idx="12">
                  <c:v>3</c:v>
                </c:pt>
                <c:pt idx="13">
                  <c:v>3</c:v>
                </c:pt>
                <c:pt idx="14">
                  <c:v>0</c:v>
                </c:pt>
                <c:pt idx="15">
                  <c:v>7</c:v>
                </c:pt>
                <c:pt idx="16">
                  <c:v>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Лист1!$E$2:$E$27</c:f>
              <c:numCache>
                <c:formatCode>General</c:formatCode>
                <c:ptCount val="26"/>
                <c:pt idx="9">
                  <c:v>0</c:v>
                </c:pt>
                <c:pt idx="10">
                  <c:v>2</c:v>
                </c:pt>
                <c:pt idx="11">
                  <c:v>3</c:v>
                </c:pt>
                <c:pt idx="12">
                  <c:v>3</c:v>
                </c:pt>
                <c:pt idx="13">
                  <c:v>4</c:v>
                </c:pt>
                <c:pt idx="14">
                  <c:v>6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Лист1!$F$2:$F$27</c:f>
              <c:numCache>
                <c:formatCode>General</c:formatCode>
                <c:ptCount val="26"/>
                <c:pt idx="18">
                  <c:v>7</c:v>
                </c:pt>
                <c:pt idx="19">
                  <c:v>5</c:v>
                </c:pt>
                <c:pt idx="20">
                  <c:v>3</c:v>
                </c:pt>
                <c:pt idx="21">
                  <c:v>2</c:v>
                </c:pt>
                <c:pt idx="22">
                  <c:v>2</c:v>
                </c:pt>
                <c:pt idx="23">
                  <c:v>0</c:v>
                </c:pt>
                <c:pt idx="24">
                  <c:v>3</c:v>
                </c:pt>
                <c:pt idx="25">
                  <c:v>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Лист1!$G$2:$G$27</c:f>
              <c:numCache>
                <c:formatCode>General</c:formatCode>
                <c:ptCount val="26"/>
                <c:pt idx="18">
                  <c:v>0</c:v>
                </c:pt>
                <c:pt idx="19">
                  <c:v>1</c:v>
                </c:pt>
                <c:pt idx="20">
                  <c:v>3</c:v>
                </c:pt>
                <c:pt idx="21">
                  <c:v>3</c:v>
                </c:pt>
                <c:pt idx="22">
                  <c:v>1</c:v>
                </c:pt>
                <c:pt idx="23">
                  <c:v>2</c:v>
                </c:pt>
                <c:pt idx="24">
                  <c:v>4</c:v>
                </c:pt>
                <c:pt idx="25">
                  <c:v>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Лист1!$A$2:$A$27</c:f>
              <c:strCache>
                <c:ptCount val="26"/>
                <c:pt idx="0">
                  <c:v>3.1.1</c:v>
                </c:pt>
                <c:pt idx="1">
                  <c:v>3.1.2</c:v>
                </c:pt>
                <c:pt idx="2">
                  <c:v>3.1.3</c:v>
                </c:pt>
                <c:pt idx="3">
                  <c:v>3.1.4</c:v>
                </c:pt>
                <c:pt idx="4">
                  <c:v>3.1.5</c:v>
                </c:pt>
                <c:pt idx="5">
                  <c:v>3.1.6</c:v>
                </c:pt>
                <c:pt idx="6">
                  <c:v>3.1.7</c:v>
                </c:pt>
                <c:pt idx="7">
                  <c:v>3.1.8</c:v>
                </c:pt>
                <c:pt idx="9">
                  <c:v>3.1.1</c:v>
                </c:pt>
                <c:pt idx="10">
                  <c:v>3.1.2</c:v>
                </c:pt>
                <c:pt idx="11">
                  <c:v>3.1.3</c:v>
                </c:pt>
                <c:pt idx="12">
                  <c:v>3.1.4</c:v>
                </c:pt>
                <c:pt idx="13">
                  <c:v>3.1.5</c:v>
                </c:pt>
                <c:pt idx="14">
                  <c:v>3.1.6</c:v>
                </c:pt>
                <c:pt idx="15">
                  <c:v>3.1.7</c:v>
                </c:pt>
                <c:pt idx="16">
                  <c:v>3.1.8</c:v>
                </c:pt>
                <c:pt idx="18">
                  <c:v>3.1.1</c:v>
                </c:pt>
                <c:pt idx="19">
                  <c:v>3.1.2</c:v>
                </c:pt>
                <c:pt idx="20">
                  <c:v>3.1.3</c:v>
                </c:pt>
                <c:pt idx="21">
                  <c:v>3.1.4</c:v>
                </c:pt>
                <c:pt idx="22">
                  <c:v>3.1.5</c:v>
                </c:pt>
                <c:pt idx="23">
                  <c:v>3.1.6</c:v>
                </c:pt>
                <c:pt idx="24">
                  <c:v>3.1.7</c:v>
                </c:pt>
                <c:pt idx="25">
                  <c:v>3.1.8</c:v>
                </c:pt>
              </c:strCache>
            </c:strRef>
          </c:cat>
          <c:val>
            <c:numRef>
              <c:f>Лист1!$H$2:$H$27</c:f>
              <c:numCache>
                <c:formatCode>General</c:formatCode>
                <c:ptCount val="26"/>
                <c:pt idx="18">
                  <c:v>0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3</c:v>
                </c:pt>
                <c:pt idx="23">
                  <c:v>2</c:v>
                </c:pt>
                <c:pt idx="24">
                  <c:v>0</c:v>
                </c:pt>
                <c:pt idx="2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3508864"/>
        <c:axId val="24588672"/>
      </c:barChart>
      <c:catAx>
        <c:axId val="23508864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24588672"/>
        <c:crosses val="autoZero"/>
        <c:auto val="1"/>
        <c:lblAlgn val="ctr"/>
        <c:lblOffset val="100"/>
        <c:noMultiLvlLbl val="0"/>
      </c:catAx>
      <c:valAx>
        <c:axId val="24588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5088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8</c:v>
                </c:pt>
                <c:pt idx="1">
                  <c:v>7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  <c:pt idx="5">
                  <c:v>5</c:v>
                </c:pt>
                <c:pt idx="6">
                  <c:v>4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Лист1!$E$2:$E$15</c:f>
              <c:numCache>
                <c:formatCode>General</c:formatCode>
                <c:ptCount val="14"/>
                <c:pt idx="5">
                  <c:v>3</c:v>
                </c:pt>
                <c:pt idx="6">
                  <c:v>5</c:v>
                </c:pt>
                <c:pt idx="7">
                  <c:v>7</c:v>
                </c:pt>
                <c:pt idx="8">
                  <c:v>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Лист1!$F$2:$F$15</c:f>
              <c:numCache>
                <c:formatCode>General</c:formatCode>
                <c:ptCount val="14"/>
                <c:pt idx="10">
                  <c:v>5</c:v>
                </c:pt>
                <c:pt idx="11">
                  <c:v>4</c:v>
                </c:pt>
                <c:pt idx="12">
                  <c:v>4</c:v>
                </c:pt>
                <c:pt idx="13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Лист1!$G$2:$G$15</c:f>
              <c:numCache>
                <c:formatCode>General</c:formatCode>
                <c:ptCount val="14"/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4"/>
                <c:pt idx="0">
                  <c:v>1.6</c:v>
                </c:pt>
                <c:pt idx="1">
                  <c:v>1.7</c:v>
                </c:pt>
                <c:pt idx="2">
                  <c:v>2.2</c:v>
                </c:pt>
                <c:pt idx="3">
                  <c:v>3.2</c:v>
                </c:pt>
                <c:pt idx="5">
                  <c:v>1.6</c:v>
                </c:pt>
                <c:pt idx="6">
                  <c:v>1.7</c:v>
                </c:pt>
                <c:pt idx="7">
                  <c:v>2.2</c:v>
                </c:pt>
                <c:pt idx="8">
                  <c:v>3.2</c:v>
                </c:pt>
                <c:pt idx="10">
                  <c:v>1.6</c:v>
                </c:pt>
                <c:pt idx="11">
                  <c:v>1.7</c:v>
                </c:pt>
                <c:pt idx="12">
                  <c:v>2.2</c:v>
                </c:pt>
                <c:pt idx="13">
                  <c:v>3.2</c:v>
                </c:pt>
              </c:strCache>
            </c:strRef>
          </c:cat>
          <c:val>
            <c:numRef>
              <c:f>Лист1!$H$2:$H$15</c:f>
              <c:numCache>
                <c:formatCode>General</c:formatCode>
                <c:ptCount val="14"/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3390080"/>
        <c:axId val="23391616"/>
      </c:barChart>
      <c:catAx>
        <c:axId val="23390080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23391616"/>
        <c:crosses val="autoZero"/>
        <c:auto val="1"/>
        <c:lblAlgn val="ctr"/>
        <c:lblOffset val="100"/>
        <c:noMultiLvlLbl val="0"/>
      </c:catAx>
      <c:valAx>
        <c:axId val="23391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3900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Неактуально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3">
                  <c:v>5</c:v>
                </c:pt>
                <c:pt idx="4">
                  <c:v>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использую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3">
                  <c:v>4</c:v>
                </c:pt>
                <c:pt idx="4">
                  <c:v>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 затруднений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Лист1!$F$2:$F$9</c:f>
              <c:numCache>
                <c:formatCode>General</c:formatCode>
                <c:ptCount val="8"/>
                <c:pt idx="6">
                  <c:v>5</c:v>
                </c:pt>
                <c:pt idx="7">
                  <c:v>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Незначительные затруднения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Лист1!$G$2:$G$9</c:f>
              <c:numCache>
                <c:formatCode>General</c:formatCode>
                <c:ptCount val="8"/>
                <c:pt idx="6">
                  <c:v>1</c:v>
                </c:pt>
                <c:pt idx="7">
                  <c:v>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Значительные затруднения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3.6</c:v>
                </c:pt>
                <c:pt idx="1">
                  <c:v>3.7</c:v>
                </c:pt>
                <c:pt idx="3">
                  <c:v>3.6</c:v>
                </c:pt>
                <c:pt idx="4">
                  <c:v>3.7</c:v>
                </c:pt>
                <c:pt idx="6">
                  <c:v>3.6</c:v>
                </c:pt>
                <c:pt idx="7">
                  <c:v>3.7</c:v>
                </c:pt>
              </c:strCache>
            </c:strRef>
          </c:cat>
          <c:val>
            <c:numRef>
              <c:f>Лист1!$H$2:$H$9</c:f>
              <c:numCache>
                <c:formatCode>General</c:formatCode>
                <c:ptCount val="8"/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3613440"/>
        <c:axId val="23614976"/>
      </c:barChart>
      <c:catAx>
        <c:axId val="23613440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crossAx val="23614976"/>
        <c:crosses val="autoZero"/>
        <c:auto val="1"/>
        <c:lblAlgn val="ctr"/>
        <c:lblOffset val="100"/>
        <c:noMultiLvlLbl val="0"/>
      </c:catAx>
      <c:valAx>
        <c:axId val="23614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6134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РЕЗУЛЬТАТЫ САМОАНАЛИЗА ПРЕПОДАВАТЕЛЕЙ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78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1412777"/>
            <a:ext cx="7772400" cy="936104"/>
          </a:xfrm>
        </p:spPr>
        <p:txBody>
          <a:bodyPr/>
          <a:lstStyle/>
          <a:p>
            <a:pPr algn="ctr"/>
            <a:r>
              <a:rPr lang="ru-RU" smtClean="0"/>
              <a:t>ТРУДОВАЯ </a:t>
            </a:r>
            <a:r>
              <a:rPr lang="ru-RU" smtClean="0"/>
              <a:t>ФУНКЦИЯ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2492897"/>
            <a:ext cx="7772400" cy="191400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Разработка программно-методического обеспечения учебных предметов, курсов, дисциплин (модулей) программ профессионального обучения, СПО и (или) ДПП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8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>
            <a:off x="181227" y="501818"/>
            <a:ext cx="3658976" cy="2195386"/>
          </a:xfrm>
          <a:custGeom>
            <a:avLst/>
            <a:gdLst>
              <a:gd name="connsiteX0" fmla="*/ 0 w 3658976"/>
              <a:gd name="connsiteY0" fmla="*/ 219539 h 2195386"/>
              <a:gd name="connsiteX1" fmla="*/ 219539 w 3658976"/>
              <a:gd name="connsiteY1" fmla="*/ 0 h 2195386"/>
              <a:gd name="connsiteX2" fmla="*/ 3439437 w 3658976"/>
              <a:gd name="connsiteY2" fmla="*/ 0 h 2195386"/>
              <a:gd name="connsiteX3" fmla="*/ 3658976 w 3658976"/>
              <a:gd name="connsiteY3" fmla="*/ 219539 h 2195386"/>
              <a:gd name="connsiteX4" fmla="*/ 3658976 w 3658976"/>
              <a:gd name="connsiteY4" fmla="*/ 1975847 h 2195386"/>
              <a:gd name="connsiteX5" fmla="*/ 3439437 w 3658976"/>
              <a:gd name="connsiteY5" fmla="*/ 2195386 h 2195386"/>
              <a:gd name="connsiteX6" fmla="*/ 219539 w 3658976"/>
              <a:gd name="connsiteY6" fmla="*/ 2195386 h 2195386"/>
              <a:gd name="connsiteX7" fmla="*/ 0 w 3658976"/>
              <a:gd name="connsiteY7" fmla="*/ 1975847 h 2195386"/>
              <a:gd name="connsiteX8" fmla="*/ 0 w 3658976"/>
              <a:gd name="connsiteY8" fmla="*/ 219539 h 219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8976" h="2195386">
                <a:moveTo>
                  <a:pt x="0" y="219539"/>
                </a:moveTo>
                <a:cubicBezTo>
                  <a:pt x="0" y="98291"/>
                  <a:pt x="98291" y="0"/>
                  <a:pt x="219539" y="0"/>
                </a:cubicBezTo>
                <a:lnTo>
                  <a:pt x="3439437" y="0"/>
                </a:lnTo>
                <a:cubicBezTo>
                  <a:pt x="3560685" y="0"/>
                  <a:pt x="3658976" y="98291"/>
                  <a:pt x="3658976" y="219539"/>
                </a:cubicBezTo>
                <a:lnTo>
                  <a:pt x="3658976" y="1975847"/>
                </a:lnTo>
                <a:cubicBezTo>
                  <a:pt x="3658976" y="2097095"/>
                  <a:pt x="3560685" y="2195386"/>
                  <a:pt x="3439437" y="2195386"/>
                </a:cubicBezTo>
                <a:lnTo>
                  <a:pt x="219539" y="2195386"/>
                </a:lnTo>
                <a:cubicBezTo>
                  <a:pt x="98291" y="2195386"/>
                  <a:pt x="0" y="2097095"/>
                  <a:pt x="0" y="1975847"/>
                </a:cubicBezTo>
                <a:lnTo>
                  <a:pt x="0" y="21953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01461" tIns="201461" rIns="201461" bIns="20146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>
                <a:solidFill>
                  <a:srgbClr val="FF0000"/>
                </a:solidFill>
                <a:hlinkClick r:id="rId2" action="ppaction://hlinksldjump"/>
              </a:rPr>
              <a:t>Разработка и обновление рабочих программ </a:t>
            </a:r>
            <a:endParaRPr lang="ru-RU" sz="3600" kern="1200" dirty="0">
              <a:solidFill>
                <a:srgbClr val="FF0000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162194" y="1145798"/>
            <a:ext cx="775703" cy="907426"/>
          </a:xfrm>
          <a:custGeom>
            <a:avLst/>
            <a:gdLst>
              <a:gd name="connsiteX0" fmla="*/ 0 w 775703"/>
              <a:gd name="connsiteY0" fmla="*/ 181485 h 907426"/>
              <a:gd name="connsiteX1" fmla="*/ 387852 w 775703"/>
              <a:gd name="connsiteY1" fmla="*/ 181485 h 907426"/>
              <a:gd name="connsiteX2" fmla="*/ 387852 w 775703"/>
              <a:gd name="connsiteY2" fmla="*/ 0 h 907426"/>
              <a:gd name="connsiteX3" fmla="*/ 775703 w 775703"/>
              <a:gd name="connsiteY3" fmla="*/ 453713 h 907426"/>
              <a:gd name="connsiteX4" fmla="*/ 387852 w 775703"/>
              <a:gd name="connsiteY4" fmla="*/ 907426 h 907426"/>
              <a:gd name="connsiteX5" fmla="*/ 387852 w 775703"/>
              <a:gd name="connsiteY5" fmla="*/ 725941 h 907426"/>
              <a:gd name="connsiteX6" fmla="*/ 0 w 775703"/>
              <a:gd name="connsiteY6" fmla="*/ 725941 h 907426"/>
              <a:gd name="connsiteX7" fmla="*/ 0 w 775703"/>
              <a:gd name="connsiteY7" fmla="*/ 181485 h 90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703" h="907426">
                <a:moveTo>
                  <a:pt x="0" y="181485"/>
                </a:moveTo>
                <a:lnTo>
                  <a:pt x="387852" y="181485"/>
                </a:lnTo>
                <a:lnTo>
                  <a:pt x="387852" y="0"/>
                </a:lnTo>
                <a:lnTo>
                  <a:pt x="775703" y="453713"/>
                </a:lnTo>
                <a:lnTo>
                  <a:pt x="387852" y="907426"/>
                </a:lnTo>
                <a:lnTo>
                  <a:pt x="387852" y="725941"/>
                </a:lnTo>
                <a:lnTo>
                  <a:pt x="0" y="725941"/>
                </a:lnTo>
                <a:lnTo>
                  <a:pt x="0" y="181485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2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0" tIns="181485" rIns="232711" bIns="181485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kern="1200"/>
          </a:p>
        </p:txBody>
      </p:sp>
      <p:sp>
        <p:nvSpPr>
          <p:cNvPr id="8" name="Полилиния 7"/>
          <p:cNvSpPr/>
          <p:nvPr/>
        </p:nvSpPr>
        <p:spPr>
          <a:xfrm>
            <a:off x="5303795" y="501818"/>
            <a:ext cx="3658976" cy="2195386"/>
          </a:xfrm>
          <a:custGeom>
            <a:avLst/>
            <a:gdLst>
              <a:gd name="connsiteX0" fmla="*/ 0 w 3658976"/>
              <a:gd name="connsiteY0" fmla="*/ 219539 h 2195386"/>
              <a:gd name="connsiteX1" fmla="*/ 219539 w 3658976"/>
              <a:gd name="connsiteY1" fmla="*/ 0 h 2195386"/>
              <a:gd name="connsiteX2" fmla="*/ 3439437 w 3658976"/>
              <a:gd name="connsiteY2" fmla="*/ 0 h 2195386"/>
              <a:gd name="connsiteX3" fmla="*/ 3658976 w 3658976"/>
              <a:gd name="connsiteY3" fmla="*/ 219539 h 2195386"/>
              <a:gd name="connsiteX4" fmla="*/ 3658976 w 3658976"/>
              <a:gd name="connsiteY4" fmla="*/ 1975847 h 2195386"/>
              <a:gd name="connsiteX5" fmla="*/ 3439437 w 3658976"/>
              <a:gd name="connsiteY5" fmla="*/ 2195386 h 2195386"/>
              <a:gd name="connsiteX6" fmla="*/ 219539 w 3658976"/>
              <a:gd name="connsiteY6" fmla="*/ 2195386 h 2195386"/>
              <a:gd name="connsiteX7" fmla="*/ 0 w 3658976"/>
              <a:gd name="connsiteY7" fmla="*/ 1975847 h 2195386"/>
              <a:gd name="connsiteX8" fmla="*/ 0 w 3658976"/>
              <a:gd name="connsiteY8" fmla="*/ 219539 h 219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8976" h="2195386">
                <a:moveTo>
                  <a:pt x="0" y="219539"/>
                </a:moveTo>
                <a:cubicBezTo>
                  <a:pt x="0" y="98291"/>
                  <a:pt x="98291" y="0"/>
                  <a:pt x="219539" y="0"/>
                </a:cubicBezTo>
                <a:lnTo>
                  <a:pt x="3439437" y="0"/>
                </a:lnTo>
                <a:cubicBezTo>
                  <a:pt x="3560685" y="0"/>
                  <a:pt x="3658976" y="98291"/>
                  <a:pt x="3658976" y="219539"/>
                </a:cubicBezTo>
                <a:lnTo>
                  <a:pt x="3658976" y="1975847"/>
                </a:lnTo>
                <a:cubicBezTo>
                  <a:pt x="3658976" y="2097095"/>
                  <a:pt x="3560685" y="2195386"/>
                  <a:pt x="3439437" y="2195386"/>
                </a:cubicBezTo>
                <a:lnTo>
                  <a:pt x="219539" y="2195386"/>
                </a:lnTo>
                <a:cubicBezTo>
                  <a:pt x="98291" y="2195386"/>
                  <a:pt x="0" y="2097095"/>
                  <a:pt x="0" y="1975847"/>
                </a:cubicBezTo>
                <a:lnTo>
                  <a:pt x="0" y="21953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5741" tIns="155741" rIns="155741" bIns="15574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solidFill>
                  <a:srgbClr val="FF0000"/>
                </a:solidFill>
                <a:hlinkClick r:id="rId3" action="ppaction://hlinksldjump"/>
              </a:rPr>
              <a:t>Разработка и обновление учебно-методического обеспечения, в том числе оценочных средств</a:t>
            </a:r>
            <a:endParaRPr lang="ru-RU" sz="2400" kern="1200" dirty="0">
              <a:solidFill>
                <a:srgbClr val="FF0000"/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6679570" y="3019194"/>
            <a:ext cx="907427" cy="775704"/>
          </a:xfrm>
          <a:custGeom>
            <a:avLst/>
            <a:gdLst>
              <a:gd name="connsiteX0" fmla="*/ 0 w 775703"/>
              <a:gd name="connsiteY0" fmla="*/ 181485 h 907426"/>
              <a:gd name="connsiteX1" fmla="*/ 387852 w 775703"/>
              <a:gd name="connsiteY1" fmla="*/ 181485 h 907426"/>
              <a:gd name="connsiteX2" fmla="*/ 387852 w 775703"/>
              <a:gd name="connsiteY2" fmla="*/ 0 h 907426"/>
              <a:gd name="connsiteX3" fmla="*/ 775703 w 775703"/>
              <a:gd name="connsiteY3" fmla="*/ 453713 h 907426"/>
              <a:gd name="connsiteX4" fmla="*/ 387852 w 775703"/>
              <a:gd name="connsiteY4" fmla="*/ 907426 h 907426"/>
              <a:gd name="connsiteX5" fmla="*/ 387852 w 775703"/>
              <a:gd name="connsiteY5" fmla="*/ 725941 h 907426"/>
              <a:gd name="connsiteX6" fmla="*/ 0 w 775703"/>
              <a:gd name="connsiteY6" fmla="*/ 725941 h 907426"/>
              <a:gd name="connsiteX7" fmla="*/ 0 w 775703"/>
              <a:gd name="connsiteY7" fmla="*/ 181485 h 90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703" h="907426">
                <a:moveTo>
                  <a:pt x="620562" y="1"/>
                </a:moveTo>
                <a:lnTo>
                  <a:pt x="620562" y="453714"/>
                </a:lnTo>
                <a:lnTo>
                  <a:pt x="775703" y="453714"/>
                </a:lnTo>
                <a:lnTo>
                  <a:pt x="387852" y="907425"/>
                </a:lnTo>
                <a:lnTo>
                  <a:pt x="0" y="453714"/>
                </a:lnTo>
                <a:lnTo>
                  <a:pt x="155141" y="453714"/>
                </a:lnTo>
                <a:lnTo>
                  <a:pt x="155141" y="1"/>
                </a:lnTo>
                <a:lnTo>
                  <a:pt x="620562" y="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2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81486" tIns="1" rIns="181485" bIns="23271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kern="1200"/>
          </a:p>
        </p:txBody>
      </p:sp>
      <p:sp>
        <p:nvSpPr>
          <p:cNvPr id="10" name="Полилиния 9"/>
          <p:cNvSpPr/>
          <p:nvPr/>
        </p:nvSpPr>
        <p:spPr>
          <a:xfrm>
            <a:off x="5303795" y="4160795"/>
            <a:ext cx="3658976" cy="2195386"/>
          </a:xfrm>
          <a:custGeom>
            <a:avLst/>
            <a:gdLst>
              <a:gd name="connsiteX0" fmla="*/ 0 w 3658976"/>
              <a:gd name="connsiteY0" fmla="*/ 219539 h 2195386"/>
              <a:gd name="connsiteX1" fmla="*/ 219539 w 3658976"/>
              <a:gd name="connsiteY1" fmla="*/ 0 h 2195386"/>
              <a:gd name="connsiteX2" fmla="*/ 3439437 w 3658976"/>
              <a:gd name="connsiteY2" fmla="*/ 0 h 2195386"/>
              <a:gd name="connsiteX3" fmla="*/ 3658976 w 3658976"/>
              <a:gd name="connsiteY3" fmla="*/ 219539 h 2195386"/>
              <a:gd name="connsiteX4" fmla="*/ 3658976 w 3658976"/>
              <a:gd name="connsiteY4" fmla="*/ 1975847 h 2195386"/>
              <a:gd name="connsiteX5" fmla="*/ 3439437 w 3658976"/>
              <a:gd name="connsiteY5" fmla="*/ 2195386 h 2195386"/>
              <a:gd name="connsiteX6" fmla="*/ 219539 w 3658976"/>
              <a:gd name="connsiteY6" fmla="*/ 2195386 h 2195386"/>
              <a:gd name="connsiteX7" fmla="*/ 0 w 3658976"/>
              <a:gd name="connsiteY7" fmla="*/ 1975847 h 2195386"/>
              <a:gd name="connsiteX8" fmla="*/ 0 w 3658976"/>
              <a:gd name="connsiteY8" fmla="*/ 219539 h 219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8976" h="2195386">
                <a:moveTo>
                  <a:pt x="0" y="219539"/>
                </a:moveTo>
                <a:cubicBezTo>
                  <a:pt x="0" y="98291"/>
                  <a:pt x="98291" y="0"/>
                  <a:pt x="219539" y="0"/>
                </a:cubicBezTo>
                <a:lnTo>
                  <a:pt x="3439437" y="0"/>
                </a:lnTo>
                <a:cubicBezTo>
                  <a:pt x="3560685" y="0"/>
                  <a:pt x="3658976" y="98291"/>
                  <a:pt x="3658976" y="219539"/>
                </a:cubicBezTo>
                <a:lnTo>
                  <a:pt x="3658976" y="1975847"/>
                </a:lnTo>
                <a:cubicBezTo>
                  <a:pt x="3658976" y="2097095"/>
                  <a:pt x="3560685" y="2195386"/>
                  <a:pt x="3439437" y="2195386"/>
                </a:cubicBezTo>
                <a:lnTo>
                  <a:pt x="219539" y="2195386"/>
                </a:lnTo>
                <a:cubicBezTo>
                  <a:pt x="98291" y="2195386"/>
                  <a:pt x="0" y="2097095"/>
                  <a:pt x="0" y="1975847"/>
                </a:cubicBezTo>
                <a:lnTo>
                  <a:pt x="0" y="21953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6701" tIns="216701" rIns="216701" bIns="216701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kern="1200" dirty="0" smtClean="0"/>
              <a:t>Планирование занятий </a:t>
            </a:r>
            <a:endParaRPr lang="ru-RU" sz="4000" kern="1200" dirty="0"/>
          </a:p>
        </p:txBody>
      </p:sp>
      <p:sp>
        <p:nvSpPr>
          <p:cNvPr id="11" name="Полилиния 10"/>
          <p:cNvSpPr/>
          <p:nvPr/>
        </p:nvSpPr>
        <p:spPr>
          <a:xfrm>
            <a:off x="4206102" y="4804774"/>
            <a:ext cx="775704" cy="907427"/>
          </a:xfrm>
          <a:custGeom>
            <a:avLst/>
            <a:gdLst>
              <a:gd name="connsiteX0" fmla="*/ 0 w 775703"/>
              <a:gd name="connsiteY0" fmla="*/ 181485 h 907426"/>
              <a:gd name="connsiteX1" fmla="*/ 387852 w 775703"/>
              <a:gd name="connsiteY1" fmla="*/ 181485 h 907426"/>
              <a:gd name="connsiteX2" fmla="*/ 387852 w 775703"/>
              <a:gd name="connsiteY2" fmla="*/ 0 h 907426"/>
              <a:gd name="connsiteX3" fmla="*/ 775703 w 775703"/>
              <a:gd name="connsiteY3" fmla="*/ 453713 h 907426"/>
              <a:gd name="connsiteX4" fmla="*/ 387852 w 775703"/>
              <a:gd name="connsiteY4" fmla="*/ 907426 h 907426"/>
              <a:gd name="connsiteX5" fmla="*/ 387852 w 775703"/>
              <a:gd name="connsiteY5" fmla="*/ 725941 h 907426"/>
              <a:gd name="connsiteX6" fmla="*/ 0 w 775703"/>
              <a:gd name="connsiteY6" fmla="*/ 725941 h 907426"/>
              <a:gd name="connsiteX7" fmla="*/ 0 w 775703"/>
              <a:gd name="connsiteY7" fmla="*/ 181485 h 90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5703" h="907426">
                <a:moveTo>
                  <a:pt x="775703" y="725941"/>
                </a:moveTo>
                <a:lnTo>
                  <a:pt x="387851" y="725941"/>
                </a:lnTo>
                <a:lnTo>
                  <a:pt x="387851" y="907426"/>
                </a:lnTo>
                <a:lnTo>
                  <a:pt x="0" y="453713"/>
                </a:lnTo>
                <a:lnTo>
                  <a:pt x="387851" y="0"/>
                </a:lnTo>
                <a:lnTo>
                  <a:pt x="387851" y="181485"/>
                </a:lnTo>
                <a:lnTo>
                  <a:pt x="775703" y="181485"/>
                </a:lnTo>
                <a:lnTo>
                  <a:pt x="775703" y="72594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2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32711" tIns="181486" rIns="1" bIns="181485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kern="1200"/>
          </a:p>
        </p:txBody>
      </p:sp>
      <p:sp>
        <p:nvSpPr>
          <p:cNvPr id="12" name="Полилиния 11"/>
          <p:cNvSpPr/>
          <p:nvPr/>
        </p:nvSpPr>
        <p:spPr>
          <a:xfrm>
            <a:off x="181227" y="4160795"/>
            <a:ext cx="3658976" cy="2195386"/>
          </a:xfrm>
          <a:custGeom>
            <a:avLst/>
            <a:gdLst>
              <a:gd name="connsiteX0" fmla="*/ 0 w 3658976"/>
              <a:gd name="connsiteY0" fmla="*/ 219539 h 2195386"/>
              <a:gd name="connsiteX1" fmla="*/ 219539 w 3658976"/>
              <a:gd name="connsiteY1" fmla="*/ 0 h 2195386"/>
              <a:gd name="connsiteX2" fmla="*/ 3439437 w 3658976"/>
              <a:gd name="connsiteY2" fmla="*/ 0 h 2195386"/>
              <a:gd name="connsiteX3" fmla="*/ 3658976 w 3658976"/>
              <a:gd name="connsiteY3" fmla="*/ 219539 h 2195386"/>
              <a:gd name="connsiteX4" fmla="*/ 3658976 w 3658976"/>
              <a:gd name="connsiteY4" fmla="*/ 1975847 h 2195386"/>
              <a:gd name="connsiteX5" fmla="*/ 3439437 w 3658976"/>
              <a:gd name="connsiteY5" fmla="*/ 2195386 h 2195386"/>
              <a:gd name="connsiteX6" fmla="*/ 219539 w 3658976"/>
              <a:gd name="connsiteY6" fmla="*/ 2195386 h 2195386"/>
              <a:gd name="connsiteX7" fmla="*/ 0 w 3658976"/>
              <a:gd name="connsiteY7" fmla="*/ 1975847 h 2195386"/>
              <a:gd name="connsiteX8" fmla="*/ 0 w 3658976"/>
              <a:gd name="connsiteY8" fmla="*/ 219539 h 219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8976" h="2195386">
                <a:moveTo>
                  <a:pt x="0" y="219539"/>
                </a:moveTo>
                <a:cubicBezTo>
                  <a:pt x="0" y="98291"/>
                  <a:pt x="98291" y="0"/>
                  <a:pt x="219539" y="0"/>
                </a:cubicBezTo>
                <a:lnTo>
                  <a:pt x="3439437" y="0"/>
                </a:lnTo>
                <a:cubicBezTo>
                  <a:pt x="3560685" y="0"/>
                  <a:pt x="3658976" y="98291"/>
                  <a:pt x="3658976" y="219539"/>
                </a:cubicBezTo>
                <a:lnTo>
                  <a:pt x="3658976" y="1975847"/>
                </a:lnTo>
                <a:cubicBezTo>
                  <a:pt x="3658976" y="2097095"/>
                  <a:pt x="3560685" y="2195386"/>
                  <a:pt x="3439437" y="2195386"/>
                </a:cubicBezTo>
                <a:lnTo>
                  <a:pt x="219539" y="2195386"/>
                </a:lnTo>
                <a:cubicBezTo>
                  <a:pt x="98291" y="2195386"/>
                  <a:pt x="0" y="2097095"/>
                  <a:pt x="0" y="1975847"/>
                </a:cubicBezTo>
                <a:lnTo>
                  <a:pt x="0" y="21953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216701" tIns="216701" rIns="216701" bIns="216701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kern="1200" dirty="0" smtClean="0">
                <a:hlinkClick r:id="rId4" action="ppaction://hlinksldjump"/>
              </a:rPr>
              <a:t>Ведение документации</a:t>
            </a:r>
            <a:endParaRPr lang="ru-RU" sz="4000" kern="1200" dirty="0"/>
          </a:p>
        </p:txBody>
      </p:sp>
    </p:spTree>
    <p:extLst>
      <p:ext uri="{BB962C8B-B14F-4D97-AF65-F5344CB8AC3E}">
        <p14:creationId xmlns:p14="http://schemas.microsoft.com/office/powerpoint/2010/main" val="59226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Разработка программ, планов занятий, оценочных средств и др.</a:t>
            </a: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604448" y="6309320"/>
            <a:ext cx="47667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3084376"/>
              </p:ext>
            </p:extLst>
          </p:nvPr>
        </p:nvGraphicFramePr>
        <p:xfrm>
          <a:off x="124163" y="1600200"/>
          <a:ext cx="8996005" cy="4947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8216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ВКР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2583457"/>
              </p:ext>
            </p:extLst>
          </p:nvPr>
        </p:nvGraphicFramePr>
        <p:xfrm>
          <a:off x="124164" y="1600200"/>
          <a:ext cx="8955434" cy="4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47667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60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Ведение документации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352996"/>
              </p:ext>
            </p:extLst>
          </p:nvPr>
        </p:nvGraphicFramePr>
        <p:xfrm>
          <a:off x="107504" y="1600199"/>
          <a:ext cx="8928992" cy="491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47667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72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Анти-рекордсмены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Актуальность:</a:t>
            </a:r>
          </a:p>
          <a:p>
            <a:pPr marL="914400" lvl="1" indent="-514350"/>
            <a:r>
              <a:rPr lang="ru-RU" dirty="0" smtClean="0"/>
              <a:t>Формулировка тем проектных, исследовательских работ и ВКР</a:t>
            </a:r>
          </a:p>
          <a:p>
            <a:pPr marL="914400" lvl="1" indent="-514350"/>
            <a:r>
              <a:rPr lang="ru-RU" dirty="0" smtClean="0"/>
              <a:t>Составление отзыва на проектные, исследовательские работы и ВКР</a:t>
            </a:r>
          </a:p>
          <a:p>
            <a:pPr marL="914400" lvl="1" indent="-514350"/>
            <a:r>
              <a:rPr lang="ru-RU" dirty="0" smtClean="0"/>
              <a:t>Организация, подготовка и проведение конференций, выставок, конкурсов для обучающихся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Практическое применение:</a:t>
            </a:r>
          </a:p>
          <a:p>
            <a:pPr marL="914400" lvl="1" indent="-514350"/>
            <a:r>
              <a:rPr lang="ru-RU" dirty="0"/>
              <a:t>Индивидуализация обучения</a:t>
            </a:r>
          </a:p>
          <a:p>
            <a:pPr marL="914400" lvl="1" indent="-514350"/>
            <a:r>
              <a:rPr lang="ru-RU" dirty="0" smtClean="0"/>
              <a:t>Разработка мероприятий по модернизации материально-технической базы</a:t>
            </a:r>
          </a:p>
          <a:p>
            <a:pPr marL="914400" lvl="1" indent="-514350"/>
            <a:r>
              <a:rPr lang="ru-RU" dirty="0"/>
              <a:t>Формулировка тем проектных, исследовательских работ и ВКР</a:t>
            </a:r>
          </a:p>
          <a:p>
            <a:pPr marL="914400" lvl="1" indent="-514350"/>
            <a:r>
              <a:rPr lang="ru-RU" dirty="0"/>
              <a:t>Составление отзыва на проектные, исследовательские работы и ВКР</a:t>
            </a:r>
          </a:p>
          <a:p>
            <a:pPr marL="914400" lvl="1" indent="-514350"/>
            <a:r>
              <a:rPr lang="ru-RU" dirty="0" smtClean="0"/>
              <a:t>Организация, подготовка и проведение конференций, выставок, конкурсов для обучающихся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Уровень владения умением</a:t>
            </a:r>
          </a:p>
          <a:p>
            <a:pPr marL="914400" lvl="1" indent="-514350"/>
            <a:r>
              <a:rPr lang="ru-RU" dirty="0" smtClean="0"/>
              <a:t>Индивидуализация обучения</a:t>
            </a:r>
          </a:p>
          <a:p>
            <a:pPr marL="914400" lvl="1" indent="-514350"/>
            <a:r>
              <a:rPr lang="ru-RU" dirty="0"/>
              <a:t>Формулировка тем проектных, исследовательских работ и ВКР</a:t>
            </a:r>
          </a:p>
          <a:p>
            <a:pPr marL="914400" lvl="1" indent="-514350"/>
            <a:r>
              <a:rPr lang="ru-RU" dirty="0" smtClean="0"/>
              <a:t>Контроль санитарно-бытовых условий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339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ОБСУЖДЕНИЯ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Соответствую ли я требованиям профессионального стандарта? На сколько процентов?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Готова ли я выполнять трудовые действия, описанные в стандарте?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Есть ли у меня пробелы в знаниях и умениях? Если да, то какие?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Что </a:t>
            </a:r>
            <a:r>
              <a:rPr lang="ru-RU" dirty="0"/>
              <a:t>мешает мне полностью реализовать трудовые функции на основе профессионального стандарта?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Что я могу сделать для того, чтобы устранить </a:t>
            </a:r>
            <a:r>
              <a:rPr lang="ru-RU" dirty="0" smtClean="0"/>
              <a:t>собственные затруднения</a:t>
            </a:r>
            <a:r>
              <a:rPr lang="ru-RU" dirty="0"/>
              <a:t>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Если бы я планировала </a:t>
            </a:r>
            <a:r>
              <a:rPr lang="ru-RU" dirty="0" smtClean="0"/>
              <a:t>повышение </a:t>
            </a:r>
            <a:r>
              <a:rPr lang="ru-RU" dirty="0"/>
              <a:t>квалификации на основе требований профессионального стандарта, какую тематику я бы выбрала</a:t>
            </a:r>
            <a:r>
              <a:rPr lang="ru-RU" dirty="0" smtClean="0"/>
              <a:t>?</a:t>
            </a:r>
            <a:r>
              <a:rPr lang="ru-RU" dirty="0"/>
              <a:t> 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Какую помощь я бы хотела получить </a:t>
            </a:r>
            <a:r>
              <a:rPr lang="ru-RU" smtClean="0"/>
              <a:t>от методистов Центра?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2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0380076"/>
              </p:ext>
            </p:extLst>
          </p:nvPr>
        </p:nvGraphicFramePr>
        <p:xfrm>
          <a:off x="107504" y="3429000"/>
          <a:ext cx="8856984" cy="3301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25257598"/>
              </p:ext>
            </p:extLst>
          </p:nvPr>
        </p:nvGraphicFramePr>
        <p:xfrm>
          <a:off x="107504" y="116632"/>
          <a:ext cx="8856984" cy="3239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0816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1412777"/>
            <a:ext cx="7772400" cy="936104"/>
          </a:xfrm>
        </p:spPr>
        <p:txBody>
          <a:bodyPr/>
          <a:lstStyle/>
          <a:p>
            <a:pPr algn="ctr"/>
            <a:r>
              <a:rPr lang="ru-RU" dirty="0" smtClean="0"/>
              <a:t>ТРУДОВАЯ </a:t>
            </a:r>
            <a:r>
              <a:rPr lang="ru-RU" dirty="0" smtClean="0"/>
              <a:t>ФУНКЦИЯ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2492897"/>
            <a:ext cx="7772400" cy="191400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Организация учебной деятельности обучающихся по освоению предметов, курсов, дисциплин (модулей), программ профессионального обучения, СПО  (или) ДПП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0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>
            <a:off x="457200" y="5851122"/>
            <a:ext cx="8229600" cy="743197"/>
          </a:xfrm>
          <a:custGeom>
            <a:avLst/>
            <a:gdLst>
              <a:gd name="connsiteX0" fmla="*/ 0 w 8229600"/>
              <a:gd name="connsiteY0" fmla="*/ 0 h 743197"/>
              <a:gd name="connsiteX1" fmla="*/ 8229600 w 8229600"/>
              <a:gd name="connsiteY1" fmla="*/ 0 h 743197"/>
              <a:gd name="connsiteX2" fmla="*/ 8229600 w 8229600"/>
              <a:gd name="connsiteY2" fmla="*/ 743197 h 743197"/>
              <a:gd name="connsiteX3" fmla="*/ 0 w 8229600"/>
              <a:gd name="connsiteY3" fmla="*/ 743197 h 743197"/>
              <a:gd name="connsiteX4" fmla="*/ 0 w 8229600"/>
              <a:gd name="connsiteY4" fmla="*/ 0 h 74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743197">
                <a:moveTo>
                  <a:pt x="0" y="0"/>
                </a:moveTo>
                <a:lnTo>
                  <a:pt x="8229600" y="0"/>
                </a:lnTo>
                <a:lnTo>
                  <a:pt x="8229600" y="743197"/>
                </a:lnTo>
                <a:lnTo>
                  <a:pt x="0" y="7431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rgbClr val="C00000"/>
                </a:solidFill>
                <a:hlinkClick r:id="rId2" action="ppaction://hlinksldjump"/>
              </a:rPr>
              <a:t>Разработка мероприятий по модернизации оснащения учебного помещения</a:t>
            </a:r>
            <a:endParaRPr lang="ru-RU" sz="2400" b="1" kern="1200" dirty="0" smtClean="0">
              <a:solidFill>
                <a:srgbClr val="C00000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57200" y="4719231"/>
            <a:ext cx="8229601" cy="1143039"/>
          </a:xfrm>
          <a:custGeom>
            <a:avLst/>
            <a:gdLst>
              <a:gd name="connsiteX0" fmla="*/ 0 w 8229600"/>
              <a:gd name="connsiteY0" fmla="*/ 400326 h 1143038"/>
              <a:gd name="connsiteX1" fmla="*/ 3971920 w 8229600"/>
              <a:gd name="connsiteY1" fmla="*/ 400326 h 1143038"/>
              <a:gd name="connsiteX2" fmla="*/ 3971920 w 8229600"/>
              <a:gd name="connsiteY2" fmla="*/ 285760 h 1143038"/>
              <a:gd name="connsiteX3" fmla="*/ 3829041 w 8229600"/>
              <a:gd name="connsiteY3" fmla="*/ 285760 h 1143038"/>
              <a:gd name="connsiteX4" fmla="*/ 4114800 w 8229600"/>
              <a:gd name="connsiteY4" fmla="*/ 0 h 1143038"/>
              <a:gd name="connsiteX5" fmla="*/ 4400560 w 8229600"/>
              <a:gd name="connsiteY5" fmla="*/ 285760 h 1143038"/>
              <a:gd name="connsiteX6" fmla="*/ 4257680 w 8229600"/>
              <a:gd name="connsiteY6" fmla="*/ 285760 h 1143038"/>
              <a:gd name="connsiteX7" fmla="*/ 4257680 w 8229600"/>
              <a:gd name="connsiteY7" fmla="*/ 400326 h 1143038"/>
              <a:gd name="connsiteX8" fmla="*/ 8229600 w 8229600"/>
              <a:gd name="connsiteY8" fmla="*/ 400326 h 1143038"/>
              <a:gd name="connsiteX9" fmla="*/ 8229600 w 8229600"/>
              <a:gd name="connsiteY9" fmla="*/ 1143038 h 1143038"/>
              <a:gd name="connsiteX10" fmla="*/ 0 w 8229600"/>
              <a:gd name="connsiteY10" fmla="*/ 1143038 h 1143038"/>
              <a:gd name="connsiteX11" fmla="*/ 0 w 8229600"/>
              <a:gd name="connsiteY11" fmla="*/ 400326 h 11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29600" h="1143038">
                <a:moveTo>
                  <a:pt x="8229600" y="742712"/>
                </a:moveTo>
                <a:lnTo>
                  <a:pt x="4257680" y="742712"/>
                </a:lnTo>
                <a:lnTo>
                  <a:pt x="4257680" y="857278"/>
                </a:lnTo>
                <a:lnTo>
                  <a:pt x="4400559" y="857278"/>
                </a:lnTo>
                <a:lnTo>
                  <a:pt x="4114800" y="1143037"/>
                </a:lnTo>
                <a:lnTo>
                  <a:pt x="3829040" y="857278"/>
                </a:lnTo>
                <a:lnTo>
                  <a:pt x="3971920" y="857278"/>
                </a:lnTo>
                <a:lnTo>
                  <a:pt x="3971920" y="742712"/>
                </a:lnTo>
                <a:lnTo>
                  <a:pt x="0" y="742712"/>
                </a:lnTo>
                <a:lnTo>
                  <a:pt x="0" y="1"/>
                </a:lnTo>
                <a:lnTo>
                  <a:pt x="8229600" y="1"/>
                </a:lnTo>
                <a:lnTo>
                  <a:pt x="8229600" y="74271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99135" tIns="199137" rIns="199137" bIns="59946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Текущий контроль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457200" y="3587341"/>
            <a:ext cx="8229601" cy="1143039"/>
          </a:xfrm>
          <a:custGeom>
            <a:avLst/>
            <a:gdLst>
              <a:gd name="connsiteX0" fmla="*/ 0 w 8229600"/>
              <a:gd name="connsiteY0" fmla="*/ 400326 h 1143038"/>
              <a:gd name="connsiteX1" fmla="*/ 3971920 w 8229600"/>
              <a:gd name="connsiteY1" fmla="*/ 400326 h 1143038"/>
              <a:gd name="connsiteX2" fmla="*/ 3971920 w 8229600"/>
              <a:gd name="connsiteY2" fmla="*/ 285760 h 1143038"/>
              <a:gd name="connsiteX3" fmla="*/ 3829041 w 8229600"/>
              <a:gd name="connsiteY3" fmla="*/ 285760 h 1143038"/>
              <a:gd name="connsiteX4" fmla="*/ 4114800 w 8229600"/>
              <a:gd name="connsiteY4" fmla="*/ 0 h 1143038"/>
              <a:gd name="connsiteX5" fmla="*/ 4400560 w 8229600"/>
              <a:gd name="connsiteY5" fmla="*/ 285760 h 1143038"/>
              <a:gd name="connsiteX6" fmla="*/ 4257680 w 8229600"/>
              <a:gd name="connsiteY6" fmla="*/ 285760 h 1143038"/>
              <a:gd name="connsiteX7" fmla="*/ 4257680 w 8229600"/>
              <a:gd name="connsiteY7" fmla="*/ 400326 h 1143038"/>
              <a:gd name="connsiteX8" fmla="*/ 8229600 w 8229600"/>
              <a:gd name="connsiteY8" fmla="*/ 400326 h 1143038"/>
              <a:gd name="connsiteX9" fmla="*/ 8229600 w 8229600"/>
              <a:gd name="connsiteY9" fmla="*/ 1143038 h 1143038"/>
              <a:gd name="connsiteX10" fmla="*/ 0 w 8229600"/>
              <a:gd name="connsiteY10" fmla="*/ 1143038 h 1143038"/>
              <a:gd name="connsiteX11" fmla="*/ 0 w 8229600"/>
              <a:gd name="connsiteY11" fmla="*/ 400326 h 11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29600" h="1143038">
                <a:moveTo>
                  <a:pt x="8229600" y="742712"/>
                </a:moveTo>
                <a:lnTo>
                  <a:pt x="4257680" y="742712"/>
                </a:lnTo>
                <a:lnTo>
                  <a:pt x="4257680" y="857278"/>
                </a:lnTo>
                <a:lnTo>
                  <a:pt x="4400559" y="857278"/>
                </a:lnTo>
                <a:lnTo>
                  <a:pt x="4114800" y="1143037"/>
                </a:lnTo>
                <a:lnTo>
                  <a:pt x="3829040" y="857278"/>
                </a:lnTo>
                <a:lnTo>
                  <a:pt x="3971920" y="857278"/>
                </a:lnTo>
                <a:lnTo>
                  <a:pt x="3971920" y="742712"/>
                </a:lnTo>
                <a:lnTo>
                  <a:pt x="0" y="742712"/>
                </a:lnTo>
                <a:lnTo>
                  <a:pt x="0" y="1"/>
                </a:lnTo>
                <a:lnTo>
                  <a:pt x="8229600" y="1"/>
                </a:lnTo>
                <a:lnTo>
                  <a:pt x="8229600" y="74271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7" tIns="170689" rIns="170689" bIns="57101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rgbClr val="C00000"/>
                </a:solidFill>
              </a:rPr>
              <a:t>Консультирование по вопросам профессионального самоопределения, развития, адаптации</a:t>
            </a:r>
            <a:endParaRPr lang="ru-RU" sz="2400" b="1" kern="1200" dirty="0">
              <a:solidFill>
                <a:srgbClr val="C00000"/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57200" y="2455450"/>
            <a:ext cx="8229600" cy="1143039"/>
          </a:xfrm>
          <a:custGeom>
            <a:avLst/>
            <a:gdLst>
              <a:gd name="connsiteX0" fmla="*/ 0 w 8229600"/>
              <a:gd name="connsiteY0" fmla="*/ 400326 h 1143038"/>
              <a:gd name="connsiteX1" fmla="*/ 3971920 w 8229600"/>
              <a:gd name="connsiteY1" fmla="*/ 400326 h 1143038"/>
              <a:gd name="connsiteX2" fmla="*/ 3971920 w 8229600"/>
              <a:gd name="connsiteY2" fmla="*/ 285760 h 1143038"/>
              <a:gd name="connsiteX3" fmla="*/ 3829041 w 8229600"/>
              <a:gd name="connsiteY3" fmla="*/ 285760 h 1143038"/>
              <a:gd name="connsiteX4" fmla="*/ 4114800 w 8229600"/>
              <a:gd name="connsiteY4" fmla="*/ 0 h 1143038"/>
              <a:gd name="connsiteX5" fmla="*/ 4400560 w 8229600"/>
              <a:gd name="connsiteY5" fmla="*/ 285760 h 1143038"/>
              <a:gd name="connsiteX6" fmla="*/ 4257680 w 8229600"/>
              <a:gd name="connsiteY6" fmla="*/ 285760 h 1143038"/>
              <a:gd name="connsiteX7" fmla="*/ 4257680 w 8229600"/>
              <a:gd name="connsiteY7" fmla="*/ 400326 h 1143038"/>
              <a:gd name="connsiteX8" fmla="*/ 8229600 w 8229600"/>
              <a:gd name="connsiteY8" fmla="*/ 400326 h 1143038"/>
              <a:gd name="connsiteX9" fmla="*/ 8229600 w 8229600"/>
              <a:gd name="connsiteY9" fmla="*/ 1143038 h 1143038"/>
              <a:gd name="connsiteX10" fmla="*/ 0 w 8229600"/>
              <a:gd name="connsiteY10" fmla="*/ 1143038 h 1143038"/>
              <a:gd name="connsiteX11" fmla="*/ 0 w 8229600"/>
              <a:gd name="connsiteY11" fmla="*/ 400326 h 11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29600" h="1143038">
                <a:moveTo>
                  <a:pt x="8229600" y="742712"/>
                </a:moveTo>
                <a:lnTo>
                  <a:pt x="4257680" y="742712"/>
                </a:lnTo>
                <a:lnTo>
                  <a:pt x="4257680" y="857278"/>
                </a:lnTo>
                <a:lnTo>
                  <a:pt x="4400559" y="857278"/>
                </a:lnTo>
                <a:lnTo>
                  <a:pt x="4114800" y="1143037"/>
                </a:lnTo>
                <a:lnTo>
                  <a:pt x="3829040" y="857278"/>
                </a:lnTo>
                <a:lnTo>
                  <a:pt x="3971920" y="857278"/>
                </a:lnTo>
                <a:lnTo>
                  <a:pt x="3971920" y="742712"/>
                </a:lnTo>
                <a:lnTo>
                  <a:pt x="0" y="742712"/>
                </a:lnTo>
                <a:lnTo>
                  <a:pt x="0" y="1"/>
                </a:lnTo>
                <a:lnTo>
                  <a:pt x="8229600" y="1"/>
                </a:lnTo>
                <a:lnTo>
                  <a:pt x="8229600" y="74271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0687" tIns="170689" rIns="170688" bIns="57101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rgbClr val="C00000"/>
                </a:solidFill>
                <a:hlinkClick r:id="rId3" action="ppaction://hlinksldjump"/>
              </a:rPr>
              <a:t>Руководство учебно-профессиональной, проектной, исследовательской и иной деятельностью</a:t>
            </a:r>
            <a:endParaRPr lang="ru-RU" sz="2400" b="1" kern="1200" dirty="0">
              <a:solidFill>
                <a:srgbClr val="C00000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457200" y="1323560"/>
            <a:ext cx="8229600" cy="1143040"/>
          </a:xfrm>
          <a:custGeom>
            <a:avLst/>
            <a:gdLst>
              <a:gd name="connsiteX0" fmla="*/ 0 w 8229600"/>
              <a:gd name="connsiteY0" fmla="*/ 400326 h 1143038"/>
              <a:gd name="connsiteX1" fmla="*/ 3971920 w 8229600"/>
              <a:gd name="connsiteY1" fmla="*/ 400326 h 1143038"/>
              <a:gd name="connsiteX2" fmla="*/ 3971920 w 8229600"/>
              <a:gd name="connsiteY2" fmla="*/ 285760 h 1143038"/>
              <a:gd name="connsiteX3" fmla="*/ 3829041 w 8229600"/>
              <a:gd name="connsiteY3" fmla="*/ 285760 h 1143038"/>
              <a:gd name="connsiteX4" fmla="*/ 4114800 w 8229600"/>
              <a:gd name="connsiteY4" fmla="*/ 0 h 1143038"/>
              <a:gd name="connsiteX5" fmla="*/ 4400560 w 8229600"/>
              <a:gd name="connsiteY5" fmla="*/ 285760 h 1143038"/>
              <a:gd name="connsiteX6" fmla="*/ 4257680 w 8229600"/>
              <a:gd name="connsiteY6" fmla="*/ 285760 h 1143038"/>
              <a:gd name="connsiteX7" fmla="*/ 4257680 w 8229600"/>
              <a:gd name="connsiteY7" fmla="*/ 400326 h 1143038"/>
              <a:gd name="connsiteX8" fmla="*/ 8229600 w 8229600"/>
              <a:gd name="connsiteY8" fmla="*/ 400326 h 1143038"/>
              <a:gd name="connsiteX9" fmla="*/ 8229600 w 8229600"/>
              <a:gd name="connsiteY9" fmla="*/ 1143038 h 1143038"/>
              <a:gd name="connsiteX10" fmla="*/ 0 w 8229600"/>
              <a:gd name="connsiteY10" fmla="*/ 1143038 h 1143038"/>
              <a:gd name="connsiteX11" fmla="*/ 0 w 8229600"/>
              <a:gd name="connsiteY11" fmla="*/ 400326 h 11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29600" h="1143038">
                <a:moveTo>
                  <a:pt x="8229600" y="742712"/>
                </a:moveTo>
                <a:lnTo>
                  <a:pt x="4257680" y="742712"/>
                </a:lnTo>
                <a:lnTo>
                  <a:pt x="4257680" y="857278"/>
                </a:lnTo>
                <a:lnTo>
                  <a:pt x="4400559" y="857278"/>
                </a:lnTo>
                <a:lnTo>
                  <a:pt x="4114800" y="1143037"/>
                </a:lnTo>
                <a:lnTo>
                  <a:pt x="3829040" y="857278"/>
                </a:lnTo>
                <a:lnTo>
                  <a:pt x="3971920" y="857278"/>
                </a:lnTo>
                <a:lnTo>
                  <a:pt x="3971920" y="742712"/>
                </a:lnTo>
                <a:lnTo>
                  <a:pt x="0" y="742712"/>
                </a:lnTo>
                <a:lnTo>
                  <a:pt x="0" y="1"/>
                </a:lnTo>
                <a:lnTo>
                  <a:pt x="8229600" y="1"/>
                </a:lnTo>
                <a:lnTo>
                  <a:pt x="8229600" y="74271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99135" tIns="199137" rIns="199136" bIns="59946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Организация самостоятельной работы</a:t>
            </a:r>
            <a:endParaRPr lang="ru-RU" sz="2800" b="1" kern="1200" dirty="0"/>
          </a:p>
        </p:txBody>
      </p:sp>
      <p:sp>
        <p:nvSpPr>
          <p:cNvPr id="11" name="Полилиния 10"/>
          <p:cNvSpPr/>
          <p:nvPr/>
        </p:nvSpPr>
        <p:spPr>
          <a:xfrm>
            <a:off x="457200" y="191670"/>
            <a:ext cx="8229600" cy="1143040"/>
          </a:xfrm>
          <a:custGeom>
            <a:avLst/>
            <a:gdLst>
              <a:gd name="connsiteX0" fmla="*/ 0 w 8229600"/>
              <a:gd name="connsiteY0" fmla="*/ 400326 h 1143038"/>
              <a:gd name="connsiteX1" fmla="*/ 3971920 w 8229600"/>
              <a:gd name="connsiteY1" fmla="*/ 400326 h 1143038"/>
              <a:gd name="connsiteX2" fmla="*/ 3971920 w 8229600"/>
              <a:gd name="connsiteY2" fmla="*/ 285760 h 1143038"/>
              <a:gd name="connsiteX3" fmla="*/ 3829041 w 8229600"/>
              <a:gd name="connsiteY3" fmla="*/ 285760 h 1143038"/>
              <a:gd name="connsiteX4" fmla="*/ 4114800 w 8229600"/>
              <a:gd name="connsiteY4" fmla="*/ 0 h 1143038"/>
              <a:gd name="connsiteX5" fmla="*/ 4400560 w 8229600"/>
              <a:gd name="connsiteY5" fmla="*/ 285760 h 1143038"/>
              <a:gd name="connsiteX6" fmla="*/ 4257680 w 8229600"/>
              <a:gd name="connsiteY6" fmla="*/ 285760 h 1143038"/>
              <a:gd name="connsiteX7" fmla="*/ 4257680 w 8229600"/>
              <a:gd name="connsiteY7" fmla="*/ 400326 h 1143038"/>
              <a:gd name="connsiteX8" fmla="*/ 8229600 w 8229600"/>
              <a:gd name="connsiteY8" fmla="*/ 400326 h 1143038"/>
              <a:gd name="connsiteX9" fmla="*/ 8229600 w 8229600"/>
              <a:gd name="connsiteY9" fmla="*/ 1143038 h 1143038"/>
              <a:gd name="connsiteX10" fmla="*/ 0 w 8229600"/>
              <a:gd name="connsiteY10" fmla="*/ 1143038 h 1143038"/>
              <a:gd name="connsiteX11" fmla="*/ 0 w 8229600"/>
              <a:gd name="connsiteY11" fmla="*/ 400326 h 11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29600" h="1143038">
                <a:moveTo>
                  <a:pt x="8229600" y="742712"/>
                </a:moveTo>
                <a:lnTo>
                  <a:pt x="4257680" y="742712"/>
                </a:lnTo>
                <a:lnTo>
                  <a:pt x="4257680" y="857278"/>
                </a:lnTo>
                <a:lnTo>
                  <a:pt x="4400559" y="857278"/>
                </a:lnTo>
                <a:lnTo>
                  <a:pt x="4114800" y="1143037"/>
                </a:lnTo>
                <a:lnTo>
                  <a:pt x="3829040" y="857278"/>
                </a:lnTo>
                <a:lnTo>
                  <a:pt x="3971920" y="857278"/>
                </a:lnTo>
                <a:lnTo>
                  <a:pt x="3971920" y="742712"/>
                </a:lnTo>
                <a:lnTo>
                  <a:pt x="0" y="742712"/>
                </a:lnTo>
                <a:lnTo>
                  <a:pt x="0" y="1"/>
                </a:lnTo>
                <a:lnTo>
                  <a:pt x="8229600" y="1"/>
                </a:lnTo>
                <a:lnTo>
                  <a:pt x="8229600" y="74271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99135" tIns="199136" rIns="199136" bIns="59946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/>
              <a:t>Проведение учебных занятий</a:t>
            </a:r>
            <a:endParaRPr lang="ru-RU" sz="2800" b="1" kern="1200" dirty="0"/>
          </a:p>
        </p:txBody>
      </p:sp>
    </p:spTree>
    <p:extLst>
      <p:ext uri="{BB962C8B-B14F-4D97-AF65-F5344CB8AC3E}">
        <p14:creationId xmlns:p14="http://schemas.microsoft.com/office/powerpoint/2010/main" val="15105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Организация и проведение конференций, семинаров, конкурсов для обучающихся. Разработка заданий. Подготовка участников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9050484"/>
              </p:ext>
            </p:extLst>
          </p:nvPr>
        </p:nvGraphicFramePr>
        <p:xfrm>
          <a:off x="124164" y="1600199"/>
          <a:ext cx="8718620" cy="4794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63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/>
              <a:t>Использование педагогически обоснованных форм, методов и приёмов организации деятельности обучающихся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5997642"/>
              </p:ext>
            </p:extLst>
          </p:nvPr>
        </p:nvGraphicFramePr>
        <p:xfrm>
          <a:off x="124164" y="1600200"/>
          <a:ext cx="8955434" cy="4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47667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63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Разработка мероприятий по модернизации оснащения учебного помещения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0174797"/>
              </p:ext>
            </p:extLst>
          </p:nvPr>
        </p:nvGraphicFramePr>
        <p:xfrm>
          <a:off x="124164" y="1600199"/>
          <a:ext cx="8912332" cy="4901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604448" y="6309320"/>
            <a:ext cx="47667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91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1412777"/>
            <a:ext cx="7772400" cy="936104"/>
          </a:xfrm>
        </p:spPr>
        <p:txBody>
          <a:bodyPr/>
          <a:lstStyle/>
          <a:p>
            <a:pPr algn="ctr"/>
            <a:r>
              <a:rPr lang="ru-RU" dirty="0" smtClean="0"/>
              <a:t>ТРУДОВАЯ </a:t>
            </a:r>
            <a:r>
              <a:rPr lang="ru-RU" dirty="0" smtClean="0"/>
              <a:t>ФУНКЦИЯ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2492897"/>
            <a:ext cx="7772400" cy="191400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Педагогический контроль и оценка освоения образовательной программы профессионального обучения, СПО и (или) ДПП в процессе промежуточной и итоговой аттестации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8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251520" y="548680"/>
            <a:ext cx="7344816" cy="2592288"/>
          </a:xfrm>
          <a:custGeom>
            <a:avLst/>
            <a:gdLst>
              <a:gd name="connsiteX0" fmla="*/ 0 w 7344816"/>
              <a:gd name="connsiteY0" fmla="*/ 259229 h 2592288"/>
              <a:gd name="connsiteX1" fmla="*/ 259229 w 7344816"/>
              <a:gd name="connsiteY1" fmla="*/ 0 h 2592288"/>
              <a:gd name="connsiteX2" fmla="*/ 7085587 w 7344816"/>
              <a:gd name="connsiteY2" fmla="*/ 0 h 2592288"/>
              <a:gd name="connsiteX3" fmla="*/ 7344816 w 7344816"/>
              <a:gd name="connsiteY3" fmla="*/ 259229 h 2592288"/>
              <a:gd name="connsiteX4" fmla="*/ 7344816 w 7344816"/>
              <a:gd name="connsiteY4" fmla="*/ 2333059 h 2592288"/>
              <a:gd name="connsiteX5" fmla="*/ 7085587 w 7344816"/>
              <a:gd name="connsiteY5" fmla="*/ 2592288 h 2592288"/>
              <a:gd name="connsiteX6" fmla="*/ 259229 w 7344816"/>
              <a:gd name="connsiteY6" fmla="*/ 2592288 h 2592288"/>
              <a:gd name="connsiteX7" fmla="*/ 0 w 7344816"/>
              <a:gd name="connsiteY7" fmla="*/ 2333059 h 2592288"/>
              <a:gd name="connsiteX8" fmla="*/ 0 w 7344816"/>
              <a:gd name="connsiteY8" fmla="*/ 259229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44816" h="2592288">
                <a:moveTo>
                  <a:pt x="0" y="259229"/>
                </a:moveTo>
                <a:cubicBezTo>
                  <a:pt x="0" y="116061"/>
                  <a:pt x="116061" y="0"/>
                  <a:pt x="259229" y="0"/>
                </a:cubicBezTo>
                <a:lnTo>
                  <a:pt x="7085587" y="0"/>
                </a:lnTo>
                <a:cubicBezTo>
                  <a:pt x="7228755" y="0"/>
                  <a:pt x="7344816" y="116061"/>
                  <a:pt x="7344816" y="259229"/>
                </a:cubicBezTo>
                <a:lnTo>
                  <a:pt x="7344816" y="2333059"/>
                </a:lnTo>
                <a:cubicBezTo>
                  <a:pt x="7344816" y="2476227"/>
                  <a:pt x="7228755" y="2592288"/>
                  <a:pt x="7085587" y="2592288"/>
                </a:cubicBezTo>
                <a:lnTo>
                  <a:pt x="259229" y="2592288"/>
                </a:lnTo>
                <a:cubicBezTo>
                  <a:pt x="116061" y="2592288"/>
                  <a:pt x="0" y="2476227"/>
                  <a:pt x="0" y="2333059"/>
                </a:cubicBezTo>
                <a:lnTo>
                  <a:pt x="0" y="25922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82606" tIns="182606" rIns="2710087" bIns="182606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/>
              <a:t>Контроль и оценка результатов освоения учебного предмета, курса дисциплины (модуля) в процессе промежуточной аттестации </a:t>
            </a:r>
            <a:endParaRPr lang="ru-RU" sz="2800" kern="1200" dirty="0"/>
          </a:p>
        </p:txBody>
      </p:sp>
      <p:sp>
        <p:nvSpPr>
          <p:cNvPr id="5" name="Полилиния 4"/>
          <p:cNvSpPr/>
          <p:nvPr/>
        </p:nvSpPr>
        <p:spPr>
          <a:xfrm>
            <a:off x="1547663" y="3717031"/>
            <a:ext cx="7344816" cy="2592288"/>
          </a:xfrm>
          <a:custGeom>
            <a:avLst/>
            <a:gdLst>
              <a:gd name="connsiteX0" fmla="*/ 0 w 7344816"/>
              <a:gd name="connsiteY0" fmla="*/ 259229 h 2592288"/>
              <a:gd name="connsiteX1" fmla="*/ 259229 w 7344816"/>
              <a:gd name="connsiteY1" fmla="*/ 0 h 2592288"/>
              <a:gd name="connsiteX2" fmla="*/ 7085587 w 7344816"/>
              <a:gd name="connsiteY2" fmla="*/ 0 h 2592288"/>
              <a:gd name="connsiteX3" fmla="*/ 7344816 w 7344816"/>
              <a:gd name="connsiteY3" fmla="*/ 259229 h 2592288"/>
              <a:gd name="connsiteX4" fmla="*/ 7344816 w 7344816"/>
              <a:gd name="connsiteY4" fmla="*/ 2333059 h 2592288"/>
              <a:gd name="connsiteX5" fmla="*/ 7085587 w 7344816"/>
              <a:gd name="connsiteY5" fmla="*/ 2592288 h 2592288"/>
              <a:gd name="connsiteX6" fmla="*/ 259229 w 7344816"/>
              <a:gd name="connsiteY6" fmla="*/ 2592288 h 2592288"/>
              <a:gd name="connsiteX7" fmla="*/ 0 w 7344816"/>
              <a:gd name="connsiteY7" fmla="*/ 2333059 h 2592288"/>
              <a:gd name="connsiteX8" fmla="*/ 0 w 7344816"/>
              <a:gd name="connsiteY8" fmla="*/ 259229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44816" h="2592288">
                <a:moveTo>
                  <a:pt x="0" y="259229"/>
                </a:moveTo>
                <a:cubicBezTo>
                  <a:pt x="0" y="116061"/>
                  <a:pt x="116061" y="0"/>
                  <a:pt x="259229" y="0"/>
                </a:cubicBezTo>
                <a:lnTo>
                  <a:pt x="7085587" y="0"/>
                </a:lnTo>
                <a:cubicBezTo>
                  <a:pt x="7228755" y="0"/>
                  <a:pt x="7344816" y="116061"/>
                  <a:pt x="7344816" y="259229"/>
                </a:cubicBezTo>
                <a:lnTo>
                  <a:pt x="7344816" y="2333059"/>
                </a:lnTo>
                <a:cubicBezTo>
                  <a:pt x="7344816" y="2476227"/>
                  <a:pt x="7228755" y="2592288"/>
                  <a:pt x="7085587" y="2592288"/>
                </a:cubicBezTo>
                <a:lnTo>
                  <a:pt x="259229" y="2592288"/>
                </a:lnTo>
                <a:cubicBezTo>
                  <a:pt x="116061" y="2592288"/>
                  <a:pt x="0" y="2476227"/>
                  <a:pt x="0" y="2333059"/>
                </a:cubicBezTo>
                <a:lnTo>
                  <a:pt x="0" y="259229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hueOff val="-9933876"/>
              <a:satOff val="39811"/>
              <a:lumOff val="8628"/>
              <a:alphaOff val="0"/>
            </a:schemeClr>
          </a:fillRef>
          <a:effectRef idx="1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82606" tIns="182606" rIns="3163738" bIns="182606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/>
              <a:t>Оценка освоения образовательной программы при проведении итоговой аттестации</a:t>
            </a:r>
            <a:endParaRPr lang="ru-RU" sz="2800" kern="1200" dirty="0"/>
          </a:p>
        </p:txBody>
      </p:sp>
      <p:sp>
        <p:nvSpPr>
          <p:cNvPr id="6" name="Полилиния 5"/>
          <p:cNvSpPr/>
          <p:nvPr/>
        </p:nvSpPr>
        <p:spPr>
          <a:xfrm>
            <a:off x="5911348" y="2586506"/>
            <a:ext cx="1684987" cy="1684987"/>
          </a:xfrm>
          <a:custGeom>
            <a:avLst/>
            <a:gdLst>
              <a:gd name="connsiteX0" fmla="*/ 0 w 1684987"/>
              <a:gd name="connsiteY0" fmla="*/ 926743 h 1684987"/>
              <a:gd name="connsiteX1" fmla="*/ 379122 w 1684987"/>
              <a:gd name="connsiteY1" fmla="*/ 926743 h 1684987"/>
              <a:gd name="connsiteX2" fmla="*/ 379122 w 1684987"/>
              <a:gd name="connsiteY2" fmla="*/ 0 h 1684987"/>
              <a:gd name="connsiteX3" fmla="*/ 1305865 w 1684987"/>
              <a:gd name="connsiteY3" fmla="*/ 0 h 1684987"/>
              <a:gd name="connsiteX4" fmla="*/ 1305865 w 1684987"/>
              <a:gd name="connsiteY4" fmla="*/ 926743 h 1684987"/>
              <a:gd name="connsiteX5" fmla="*/ 1684987 w 1684987"/>
              <a:gd name="connsiteY5" fmla="*/ 926743 h 1684987"/>
              <a:gd name="connsiteX6" fmla="*/ 842494 w 1684987"/>
              <a:gd name="connsiteY6" fmla="*/ 1684987 h 1684987"/>
              <a:gd name="connsiteX7" fmla="*/ 0 w 1684987"/>
              <a:gd name="connsiteY7" fmla="*/ 926743 h 16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4987" h="1684987">
                <a:moveTo>
                  <a:pt x="0" y="926743"/>
                </a:moveTo>
                <a:lnTo>
                  <a:pt x="379122" y="926743"/>
                </a:lnTo>
                <a:lnTo>
                  <a:pt x="379122" y="0"/>
                </a:lnTo>
                <a:lnTo>
                  <a:pt x="1305865" y="0"/>
                </a:lnTo>
                <a:lnTo>
                  <a:pt x="1305865" y="926743"/>
                </a:lnTo>
                <a:lnTo>
                  <a:pt x="1684987" y="926743"/>
                </a:lnTo>
                <a:lnTo>
                  <a:pt x="842494" y="1684987"/>
                </a:lnTo>
                <a:lnTo>
                  <a:pt x="0" y="926743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</p:spPr>
        <p:style>
          <a:ln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24842" tIns="45720" rIns="424842" bIns="462754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600" kern="1200"/>
          </a:p>
        </p:txBody>
      </p:sp>
    </p:spTree>
    <p:extLst>
      <p:ext uri="{BB962C8B-B14F-4D97-AF65-F5344CB8AC3E}">
        <p14:creationId xmlns:p14="http://schemas.microsoft.com/office/powerpoint/2010/main" val="276024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374</Words>
  <Application>Microsoft Office PowerPoint</Application>
  <PresentationFormat>Экран (4:3)</PresentationFormat>
  <Paragraphs>49</Paragraphs>
  <Slides>16</Slides>
  <Notes>0</Notes>
  <HiddenSlides>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РЕЗУЛЬТАТЫ САМОАНАЛИЗА ПРЕПОДАВАТЕЛЕЙ</vt:lpstr>
      <vt:lpstr>Презентация PowerPoint</vt:lpstr>
      <vt:lpstr>ТРУДОВАЯ ФУНКЦИЯ</vt:lpstr>
      <vt:lpstr>Презентация PowerPoint</vt:lpstr>
      <vt:lpstr>Организация и проведение конференций, семинаров, конкурсов для обучающихся. Разработка заданий. Подготовка участников</vt:lpstr>
      <vt:lpstr>Использование педагогически обоснованных форм, методов и приёмов организации деятельности обучающихся</vt:lpstr>
      <vt:lpstr>Разработка мероприятий по модернизации оснащения учебного помещения</vt:lpstr>
      <vt:lpstr>ТРУДОВАЯ ФУНКЦИЯ</vt:lpstr>
      <vt:lpstr>Презентация PowerPoint</vt:lpstr>
      <vt:lpstr>ТРУДОВАЯ ФУНКЦИЯ</vt:lpstr>
      <vt:lpstr>Презентация PowerPoint</vt:lpstr>
      <vt:lpstr>Разработка программ, планов занятий, оценочных средств и др.</vt:lpstr>
      <vt:lpstr>ВКР</vt:lpstr>
      <vt:lpstr>Ведение документации</vt:lpstr>
      <vt:lpstr>Анти-рекордсмены</vt:lpstr>
      <vt:lpstr>ВОПРОСЫ ДЛЯ ОБСУЖДЕНИЯ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ВКР</dc:title>
  <dc:creator>Kolontaeva</dc:creator>
  <cp:lastModifiedBy>Kolontaeva</cp:lastModifiedBy>
  <cp:revision>21</cp:revision>
  <dcterms:created xsi:type="dcterms:W3CDTF">2016-10-19T08:59:20Z</dcterms:created>
  <dcterms:modified xsi:type="dcterms:W3CDTF">2016-11-03T09:08:28Z</dcterms:modified>
</cp:coreProperties>
</file>