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00" r:id="rId3"/>
    <p:sldId id="292" r:id="rId4"/>
    <p:sldId id="293" r:id="rId5"/>
    <p:sldId id="296" r:id="rId6"/>
    <p:sldId id="287" r:id="rId7"/>
    <p:sldId id="288" r:id="rId8"/>
    <p:sldId id="289" r:id="rId9"/>
    <p:sldId id="281" r:id="rId10"/>
    <p:sldId id="283" r:id="rId11"/>
    <p:sldId id="284" r:id="rId12"/>
    <p:sldId id="285" r:id="rId13"/>
    <p:sldId id="30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20" autoAdjust="0"/>
  </p:normalViewPr>
  <p:slideViewPr>
    <p:cSldViewPr>
      <p:cViewPr varScale="1">
        <p:scale>
          <a:sx n="87" d="100"/>
          <a:sy n="87" d="100"/>
        </p:scale>
        <p:origin x="14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15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32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8371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1983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7347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0165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055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555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75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36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67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207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994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55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06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80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77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59811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564904"/>
            <a:ext cx="7124328" cy="252028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Государственное автономное учреждение здравоохранения</a:t>
            </a:r>
            <a:br>
              <a:rPr lang="ru-RU" sz="2800" b="1" dirty="0" smtClean="0"/>
            </a:br>
            <a:r>
              <a:rPr lang="ru-RU" sz="2800" b="1" dirty="0" smtClean="0"/>
              <a:t>Мурманский областной </a:t>
            </a:r>
            <a:br>
              <a:rPr lang="ru-RU" sz="2800" b="1" dirty="0" smtClean="0"/>
            </a:br>
            <a:r>
              <a:rPr lang="ru-RU" sz="2800" b="1" dirty="0" smtClean="0"/>
              <a:t>медицинский центр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(</a:t>
            </a:r>
            <a:r>
              <a:rPr lang="ru-RU" sz="2800" dirty="0" smtClean="0"/>
              <a:t>отделение    реабилитации)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000" b="1" dirty="0" smtClean="0">
                <a:solidFill>
                  <a:schemeClr val="bg1"/>
                </a:solidFill>
              </a:rPr>
              <a:t>пациентоориентированность </a:t>
            </a:r>
            <a:r>
              <a:rPr lang="ru-RU" sz="2000" b="1" dirty="0">
                <a:solidFill>
                  <a:schemeClr val="bg1"/>
                </a:solidFill>
              </a:rPr>
              <a:t>как важная 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составляющая при организации работы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медицинской организации</a:t>
            </a:r>
            <a:r>
              <a:rPr lang="ru-RU" sz="2000" b="1" dirty="0">
                <a:solidFill>
                  <a:schemeClr val="bg1"/>
                </a:solidFill>
              </a:rPr>
              <a:t/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dirty="0" smtClean="0"/>
              <a:t>     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b="1" dirty="0" smtClean="0"/>
              <a:t>голованова татьяна константиновна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b="1" dirty="0" smtClean="0"/>
              <a:t>заместитель главного врача по </a:t>
            </a:r>
            <a:r>
              <a:rPr lang="ru-RU" sz="1100" b="1" dirty="0" smtClean="0"/>
              <a:t>организационно-методической </a:t>
            </a:r>
            <a:r>
              <a:rPr lang="ru-RU" sz="1100" b="1" dirty="0" smtClean="0"/>
              <a:t>работе</a:t>
            </a:r>
            <a:br>
              <a:rPr lang="ru-RU" sz="1100" b="1" dirty="0" smtClean="0"/>
            </a:br>
            <a:r>
              <a:rPr lang="ru-RU" sz="1100" b="1" dirty="0" smtClean="0"/>
              <a:t/>
            </a:r>
            <a:br>
              <a:rPr lang="ru-RU" sz="1100" b="1" dirty="0" smtClean="0"/>
            </a:br>
            <a:endParaRPr lang="ru-RU" sz="11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6309320"/>
            <a:ext cx="832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 2025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Как внедрить пациентоориентированность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4988" y="1313384"/>
            <a:ext cx="8640960" cy="5544616"/>
          </a:xfrm>
        </p:spPr>
        <p:txBody>
          <a:bodyPr>
            <a:normAutofit/>
          </a:bodyPr>
          <a:lstStyle/>
          <a:p>
            <a:pPr algn="just"/>
            <a:r>
              <a:rPr lang="ru-RU" sz="1700" b="1" dirty="0" smtClean="0">
                <a:solidFill>
                  <a:schemeClr val="bg1"/>
                </a:solidFill>
              </a:rPr>
              <a:t>ОБУЧЕНИЕ ПЕРСОНАЛА РАЗВИТИЮ КОММУНИКАТИВНЫХ НАВЫКОВ И ЭМПАТИИ К ПАЦИЕНТАМ </a:t>
            </a:r>
            <a:r>
              <a:rPr lang="ru-RU" sz="1700" dirty="0" smtClean="0">
                <a:solidFill>
                  <a:schemeClr val="bg1"/>
                </a:solidFill>
              </a:rPr>
              <a:t>(</a:t>
            </a:r>
            <a:r>
              <a:rPr lang="ru-RU" sz="1700" dirty="0" smtClean="0">
                <a:solidFill>
                  <a:schemeClr val="bg1"/>
                </a:solidFill>
              </a:rPr>
              <a:t>выявление недостатков путем анкетирования, оценки эффективности деятельности, сбора обратной связи. Проведение онлайн-курсов, развития наставничества, обмен опытом, симуляции рабочих ситуаций</a:t>
            </a:r>
            <a:r>
              <a:rPr lang="ru-RU" sz="1700" dirty="0" smtClean="0">
                <a:solidFill>
                  <a:schemeClr val="bg1"/>
                </a:solidFill>
              </a:rPr>
              <a:t>).</a:t>
            </a:r>
          </a:p>
          <a:p>
            <a:pPr marL="0" indent="0" algn="just">
              <a:buNone/>
            </a:pPr>
            <a:endParaRPr lang="ru-RU" sz="1700" dirty="0" smtClean="0">
              <a:solidFill>
                <a:schemeClr val="bg1"/>
              </a:solidFill>
            </a:endParaRPr>
          </a:p>
          <a:p>
            <a:pPr algn="just"/>
            <a:r>
              <a:rPr lang="ru-RU" sz="1700" b="1" dirty="0" smtClean="0">
                <a:solidFill>
                  <a:schemeClr val="bg1"/>
                </a:solidFill>
              </a:rPr>
              <a:t>ТЕХНОЛОГИИ: </a:t>
            </a:r>
            <a:r>
              <a:rPr lang="ru-RU" sz="1700" dirty="0" smtClean="0">
                <a:solidFill>
                  <a:schemeClr val="bg1"/>
                </a:solidFill>
              </a:rPr>
              <a:t>использование </a:t>
            </a:r>
            <a:r>
              <a:rPr lang="ru-RU" sz="1700" dirty="0" smtClean="0">
                <a:solidFill>
                  <a:schemeClr val="bg1"/>
                </a:solidFill>
              </a:rPr>
              <a:t>электронных медицинских карт, онлайн-сервисов, личных кабинетов для контроля данных  (уменьшения очередей, защита персональных данных, совместимость ЭМК разных клиник).</a:t>
            </a:r>
          </a:p>
          <a:p>
            <a:pPr marL="0" indent="0" algn="just">
              <a:buNone/>
            </a:pPr>
            <a:r>
              <a:rPr lang="ru-RU" sz="1700" b="1" dirty="0" smtClean="0">
                <a:solidFill>
                  <a:schemeClr val="bg1"/>
                </a:solidFill>
              </a:rPr>
              <a:t>Пример:  </a:t>
            </a:r>
            <a:r>
              <a:rPr lang="ru-RU" sz="1700" dirty="0" smtClean="0">
                <a:solidFill>
                  <a:schemeClr val="bg1"/>
                </a:solidFill>
              </a:rPr>
              <a:t>ЕГИСЗ, </a:t>
            </a:r>
            <a:r>
              <a:rPr lang="ru-RU" sz="1700" dirty="0" err="1" smtClean="0">
                <a:solidFill>
                  <a:schemeClr val="bg1"/>
                </a:solidFill>
              </a:rPr>
              <a:t>СберЗдоровье</a:t>
            </a:r>
            <a:r>
              <a:rPr lang="ru-RU" sz="1700" dirty="0" smtClean="0">
                <a:solidFill>
                  <a:schemeClr val="bg1"/>
                </a:solidFill>
              </a:rPr>
              <a:t>. </a:t>
            </a:r>
            <a:r>
              <a:rPr lang="ru-RU" sz="1700" dirty="0" err="1" smtClean="0">
                <a:solidFill>
                  <a:schemeClr val="bg1"/>
                </a:solidFill>
              </a:rPr>
              <a:t>ЯндкесЗдоровье</a:t>
            </a:r>
            <a:r>
              <a:rPr lang="ru-RU" sz="17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1700" b="1" dirty="0" smtClean="0">
                <a:solidFill>
                  <a:schemeClr val="bg1"/>
                </a:solidFill>
              </a:rPr>
              <a:t>СБОР ОБРАТНОЙ СВЯЗИ: </a:t>
            </a:r>
            <a:r>
              <a:rPr lang="ru-RU" sz="1700" dirty="0" smtClean="0">
                <a:solidFill>
                  <a:schemeClr val="bg1"/>
                </a:solidFill>
              </a:rPr>
              <a:t>регулярный </a:t>
            </a:r>
            <a:r>
              <a:rPr lang="ru-RU" sz="1700" dirty="0" smtClean="0">
                <a:solidFill>
                  <a:schemeClr val="bg1"/>
                </a:solidFill>
              </a:rPr>
              <a:t>сбор и анализ отзывов пациентов. Анкетирование. Сбор отзывов на сайтах. Автоматизированные рассылки после визита. </a:t>
            </a:r>
          </a:p>
          <a:p>
            <a:pPr marL="0" indent="0" algn="just">
              <a:buNone/>
            </a:pPr>
            <a:r>
              <a:rPr lang="ru-RU" sz="1700" b="1" dirty="0" smtClean="0">
                <a:solidFill>
                  <a:schemeClr val="bg1"/>
                </a:solidFill>
              </a:rPr>
              <a:t>     Короткие вопросы </a:t>
            </a:r>
            <a:r>
              <a:rPr lang="ru-RU" sz="1700" dirty="0" smtClean="0">
                <a:solidFill>
                  <a:schemeClr val="bg1"/>
                </a:solidFill>
              </a:rPr>
              <a:t>«Порекомендуете ли Вы…». </a:t>
            </a:r>
          </a:p>
          <a:p>
            <a:pPr marL="0" indent="0" algn="just">
              <a:buNone/>
            </a:pPr>
            <a:r>
              <a:rPr lang="ru-RU" sz="1700" b="1" dirty="0" smtClean="0">
                <a:solidFill>
                  <a:schemeClr val="bg1"/>
                </a:solidFill>
              </a:rPr>
              <a:t>     «Горячая линия».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Вызовы и барьеры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16138"/>
            <a:ext cx="8784976" cy="5024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700" b="1" dirty="0" smtClean="0">
                <a:solidFill>
                  <a:schemeClr val="bg1"/>
                </a:solidFill>
              </a:rPr>
              <a:t>СЛОЖНОСТИ  ВНЕДРЕНИЯ ПАЦИЕНТООРИЕНТИРОВАННОСТИ: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chemeClr val="bg1"/>
                </a:solidFill>
              </a:rPr>
              <a:t> </a:t>
            </a:r>
            <a:r>
              <a:rPr lang="ru-RU" sz="1700" dirty="0" smtClean="0">
                <a:solidFill>
                  <a:schemeClr val="bg1"/>
                </a:solidFill>
              </a:rPr>
              <a:t>Недостаток времени у врачей.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 Рутинные </a:t>
            </a:r>
            <a:r>
              <a:rPr lang="ru-RU" sz="1700" dirty="0" smtClean="0">
                <a:solidFill>
                  <a:schemeClr val="bg1"/>
                </a:solidFill>
              </a:rPr>
              <a:t>процессы (документооборот) отнимают много времени.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Отсутствие </a:t>
            </a:r>
            <a:r>
              <a:rPr lang="ru-RU" sz="1700" dirty="0" smtClean="0">
                <a:solidFill>
                  <a:schemeClr val="bg1"/>
                </a:solidFill>
              </a:rPr>
              <a:t>средств на финансирование обучения внедрения новых технологий.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Нежелание </a:t>
            </a:r>
            <a:r>
              <a:rPr lang="ru-RU" sz="1700" dirty="0" smtClean="0">
                <a:solidFill>
                  <a:schemeClr val="bg1"/>
                </a:solidFill>
              </a:rPr>
              <a:t>менять подход – «раньше такого не было», изменения воспринимаются как дополнительная нагрузка.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Эмоциональные </a:t>
            </a:r>
            <a:r>
              <a:rPr lang="ru-RU" sz="1700" dirty="0" smtClean="0">
                <a:solidFill>
                  <a:schemeClr val="bg1"/>
                </a:solidFill>
              </a:rPr>
              <a:t>выгорания и усталость персонала снижает эмпатию  к пациентам.</a:t>
            </a:r>
          </a:p>
          <a:p>
            <a:pPr algn="ctr">
              <a:buNone/>
            </a:pPr>
            <a:r>
              <a:rPr lang="ru-RU" sz="1700" b="1" dirty="0" smtClean="0">
                <a:solidFill>
                  <a:schemeClr val="bg1"/>
                </a:solidFill>
              </a:rPr>
              <a:t> ПУТИ РЕШЕНИЯ: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Поддержка </a:t>
            </a:r>
            <a:r>
              <a:rPr lang="ru-RU" sz="1700" dirty="0" smtClean="0">
                <a:solidFill>
                  <a:schemeClr val="bg1"/>
                </a:solidFill>
              </a:rPr>
              <a:t>на уровне управления, постепенная цифровизация.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Демонстрация </a:t>
            </a:r>
            <a:r>
              <a:rPr lang="ru-RU" sz="1700" dirty="0" smtClean="0">
                <a:solidFill>
                  <a:schemeClr val="bg1"/>
                </a:solidFill>
              </a:rPr>
              <a:t>результатов. </a:t>
            </a:r>
            <a:endParaRPr lang="ru-RU" sz="1700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Вовлечение </a:t>
            </a:r>
            <a:r>
              <a:rPr lang="ru-RU" sz="1700" dirty="0" smtClean="0">
                <a:solidFill>
                  <a:schemeClr val="bg1"/>
                </a:solidFill>
              </a:rPr>
              <a:t>персонала. </a:t>
            </a:r>
            <a:endParaRPr lang="ru-RU" sz="1700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</a:rPr>
              <a:t>Использование </a:t>
            </a:r>
            <a:r>
              <a:rPr lang="ru-RU" sz="1700" dirty="0" smtClean="0">
                <a:solidFill>
                  <a:schemeClr val="bg1"/>
                </a:solidFill>
              </a:rPr>
              <a:t>пилотных проектов и масштабирование успешных опытов.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16632"/>
            <a:ext cx="1915413" cy="136815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84216"/>
            <a:ext cx="8183880" cy="4275855"/>
          </a:xfrm>
        </p:spPr>
        <p:txBody>
          <a:bodyPr>
            <a:normAutofit/>
          </a:bodyPr>
          <a:lstStyle/>
          <a:p>
            <a:r>
              <a:rPr lang="ru-RU" sz="1700" b="1" dirty="0" smtClean="0">
                <a:solidFill>
                  <a:schemeClr val="tx1"/>
                </a:solidFill>
              </a:rPr>
              <a:t>ПАЦИЕНТООРИЕНТИРОВАННОСТЬ</a:t>
            </a:r>
            <a:r>
              <a:rPr lang="ru-RU" sz="1700" b="1" dirty="0" smtClean="0"/>
              <a:t> </a:t>
            </a:r>
            <a:r>
              <a:rPr lang="ru-RU" sz="1700" b="1" dirty="0" smtClean="0"/>
              <a:t>– </a:t>
            </a:r>
            <a:r>
              <a:rPr lang="ru-RU" sz="1700" b="1" dirty="0" smtClean="0">
                <a:solidFill>
                  <a:schemeClr val="bg1"/>
                </a:solidFill>
              </a:rPr>
              <a:t>это не тренд, а необходимость современной медицины, </a:t>
            </a:r>
            <a:r>
              <a:rPr lang="ru-RU" sz="1700" b="1" dirty="0">
                <a:solidFill>
                  <a:schemeClr val="bg1"/>
                </a:solidFill>
              </a:rPr>
              <a:t>стратегический фактор развития медицинской организации. </a:t>
            </a:r>
            <a:endParaRPr lang="ru-RU" sz="17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Более </a:t>
            </a:r>
            <a:r>
              <a:rPr lang="ru-RU" sz="1700" b="1" dirty="0">
                <a:solidFill>
                  <a:schemeClr val="bg1"/>
                </a:solidFill>
              </a:rPr>
              <a:t>эффективными и успешными станут </a:t>
            </a:r>
            <a:r>
              <a:rPr lang="ru-RU" sz="1700" b="1" dirty="0" smtClean="0">
                <a:solidFill>
                  <a:schemeClr val="bg1"/>
                </a:solidFill>
              </a:rPr>
              <a:t>те медицинские организации, </a:t>
            </a:r>
            <a:r>
              <a:rPr lang="ru-RU" sz="1700" b="1" dirty="0">
                <a:solidFill>
                  <a:schemeClr val="bg1"/>
                </a:solidFill>
              </a:rPr>
              <a:t>в системе ценностей </a:t>
            </a:r>
            <a:r>
              <a:rPr lang="ru-RU" sz="1700" b="1" dirty="0" smtClean="0">
                <a:solidFill>
                  <a:schemeClr val="bg1"/>
                </a:solidFill>
              </a:rPr>
              <a:t>которых основополагающим фактором будет  </a:t>
            </a:r>
            <a:r>
              <a:rPr lang="ru-RU" sz="1700" b="1" dirty="0" smtClean="0">
                <a:solidFill>
                  <a:schemeClr val="tx1"/>
                </a:solidFill>
              </a:rPr>
              <a:t>ПАЦИЕНТООРИЕНТИРОВАННОСТЬ.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tx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Для развития </a:t>
            </a:r>
            <a:r>
              <a:rPr lang="ru-RU" sz="1700" b="1" dirty="0" smtClean="0">
                <a:solidFill>
                  <a:schemeClr val="tx1"/>
                </a:solidFill>
              </a:rPr>
              <a:t>ПАЦИЕНТООРИЕНТИРОВАННОСТИ </a:t>
            </a:r>
            <a:r>
              <a:rPr lang="ru-RU" sz="1700" b="1" dirty="0" smtClean="0">
                <a:solidFill>
                  <a:schemeClr val="bg1"/>
                </a:solidFill>
              </a:rPr>
              <a:t>можно </a:t>
            </a:r>
            <a:r>
              <a:rPr lang="ru-RU" sz="1700" b="1" dirty="0" smtClean="0">
                <a:solidFill>
                  <a:schemeClr val="bg1"/>
                </a:solidFill>
              </a:rPr>
              <a:t>начать </a:t>
            </a:r>
            <a:r>
              <a:rPr lang="ru-RU" sz="1700" b="1" dirty="0">
                <a:solidFill>
                  <a:schemeClr val="bg1"/>
                </a:solidFill>
              </a:rPr>
              <a:t>с малого – </a:t>
            </a:r>
            <a:r>
              <a:rPr lang="ru-RU" sz="1700" b="1" dirty="0" smtClean="0">
                <a:solidFill>
                  <a:schemeClr val="bg1"/>
                </a:solidFill>
              </a:rPr>
              <a:t>уделяя </a:t>
            </a:r>
            <a:r>
              <a:rPr lang="ru-RU" sz="1700" b="1" dirty="0">
                <a:solidFill>
                  <a:schemeClr val="bg1"/>
                </a:solidFill>
              </a:rPr>
              <a:t>больше времени потребностям пациентов.</a:t>
            </a:r>
          </a:p>
          <a:p>
            <a:endParaRPr lang="ru-RU" sz="1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9599" y="4581128"/>
            <a:ext cx="6554867" cy="1524000"/>
          </a:xfrm>
        </p:spPr>
        <p:txBody>
          <a:bodyPr/>
          <a:lstStyle/>
          <a:p>
            <a:r>
              <a:rPr lang="ru-RU" dirty="0" smtClean="0"/>
              <a:t>   БЛАГОДАРЮ ЗА </a:t>
            </a:r>
            <a:r>
              <a:rPr lang="ru-RU" dirty="0" smtClean="0"/>
              <a:t>ВНИМАНИЕ!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728662"/>
            <a:ext cx="5650707" cy="3767138"/>
          </a:xfrm>
        </p:spPr>
      </p:pic>
    </p:spTree>
    <p:extLst>
      <p:ext uri="{BB962C8B-B14F-4D97-AF65-F5344CB8AC3E}">
        <p14:creationId xmlns:p14="http://schemas.microsoft.com/office/powerpoint/2010/main" val="119749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91483" cy="663352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Пациентоориентированность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4961243" cy="489654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bg1"/>
                </a:solidFill>
              </a:rPr>
              <a:t>ПАЦИЕНТООРИЕНТИРОВАННОСТЬ  -  </a:t>
            </a:r>
            <a:r>
              <a:rPr lang="ru-RU" sz="1800" b="1" dirty="0">
                <a:solidFill>
                  <a:schemeClr val="bg1"/>
                </a:solidFill>
              </a:rPr>
              <a:t>это модель взаимодействия персонала медицинской организации с пациентом, основанная на </a:t>
            </a:r>
            <a:r>
              <a:rPr lang="ru-RU" sz="1800" b="1" dirty="0" smtClean="0">
                <a:solidFill>
                  <a:schemeClr val="bg1"/>
                </a:solidFill>
              </a:rPr>
              <a:t>уважении</a:t>
            </a:r>
            <a:r>
              <a:rPr lang="ru-RU" sz="1800" b="1" dirty="0">
                <a:solidFill>
                  <a:schemeClr val="bg1"/>
                </a:solidFill>
              </a:rPr>
              <a:t>, понимании запросов пациента и умении их </a:t>
            </a:r>
            <a:r>
              <a:rPr lang="ru-RU" sz="1800" b="1" dirty="0" smtClean="0">
                <a:solidFill>
                  <a:schemeClr val="bg1"/>
                </a:solidFill>
              </a:rPr>
              <a:t>решать и внимании </a:t>
            </a:r>
            <a:r>
              <a:rPr lang="ru-RU" sz="1800" b="1" dirty="0">
                <a:solidFill>
                  <a:schemeClr val="bg1"/>
                </a:solidFill>
              </a:rPr>
              <a:t>к </a:t>
            </a:r>
            <a:r>
              <a:rPr lang="ru-RU" sz="1800" b="1" dirty="0" smtClean="0">
                <a:solidFill>
                  <a:schemeClr val="bg1"/>
                </a:solidFill>
              </a:rPr>
              <a:t>его эмоциональному состоянию.</a:t>
            </a:r>
            <a:r>
              <a:rPr lang="ru-RU" sz="1800" b="1" dirty="0">
                <a:solidFill>
                  <a:schemeClr val="bg1"/>
                </a:solidFill>
              </a:rPr>
              <a:t> </a:t>
            </a:r>
            <a:endParaRPr lang="ru-RU" sz="1800" b="1" dirty="0" smtClean="0">
              <a:solidFill>
                <a:schemeClr val="bg1"/>
              </a:solidFill>
            </a:endParaRPr>
          </a:p>
          <a:p>
            <a:r>
              <a:rPr lang="ru-RU" sz="1800" b="1" dirty="0" smtClean="0">
                <a:solidFill>
                  <a:schemeClr val="bg1"/>
                </a:solidFill>
              </a:rPr>
              <a:t>В </a:t>
            </a:r>
            <a:r>
              <a:rPr lang="ru-RU" sz="1800" b="1" dirty="0">
                <a:solidFill>
                  <a:schemeClr val="bg1"/>
                </a:solidFill>
              </a:rPr>
              <a:t>условиях современной медицины основой успешного лечения и профессионального оказания медицинской помощи является удовлетворенность пациента предоставляемыми услугами.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075" y="1484784"/>
            <a:ext cx="2927155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6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/>
              <a:t>Почему это важно для пациента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45432"/>
            <a:ext cx="8496944" cy="5112568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smtClean="0">
                <a:solidFill>
                  <a:schemeClr val="bg1"/>
                </a:solidFill>
              </a:rPr>
              <a:t>УЧАСТИЕ В ПРИНЯТИИ РЕШЕНИЙ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/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>Пациенты получают информацию о диагнозе, вариантах лечения и рисках, что позволяет им делать осознанный выбор и чувствовать контроль над своим здоровьем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800" b="1" dirty="0" smtClean="0">
              <a:solidFill>
                <a:schemeClr val="bg1"/>
              </a:solidFill>
            </a:endParaRPr>
          </a:p>
          <a:p>
            <a:r>
              <a:rPr lang="ru-RU" sz="1800" b="1" dirty="0" smtClean="0">
                <a:solidFill>
                  <a:schemeClr val="bg1"/>
                </a:solidFill>
              </a:rPr>
              <a:t>ПОВЫШЕНИЕ УДОВЛЕТВОРЕННОСТИ ЛЕЧЕНИЕМ</a:t>
            </a:r>
          </a:p>
          <a:p>
            <a:pPr marL="0" indent="0">
              <a:buNone/>
            </a:pPr>
            <a:r>
              <a:rPr lang="ru-RU" sz="1800" b="1" dirty="0">
                <a:solidFill>
                  <a:schemeClr val="bg1"/>
                </a:solidFill>
              </a:rPr>
              <a:t/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dirty="0">
                <a:solidFill>
                  <a:schemeClr val="bg1"/>
                </a:solidFill>
              </a:rPr>
              <a:t>Пациенты чувствуют, что их мнение учитывается, а потребности ставятся на первое место, что усиливает удовлетворенность медицинской помощью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800" b="1" dirty="0">
              <a:solidFill>
                <a:schemeClr val="bg1"/>
              </a:solidFill>
            </a:endParaRPr>
          </a:p>
          <a:p>
            <a:r>
              <a:rPr lang="ru-RU" sz="1800" b="1" dirty="0" smtClean="0">
                <a:solidFill>
                  <a:schemeClr val="bg1"/>
                </a:solidFill>
              </a:rPr>
              <a:t>ПОНИМАНИЕ ВАЖНОСТИ ПРОФИЛАКТИЧЕСКИХ МЕРОПРИЯТИЙ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/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>Приверженность </a:t>
            </a:r>
            <a:r>
              <a:rPr lang="ru-RU" sz="1800" dirty="0">
                <a:solidFill>
                  <a:schemeClr val="bg1"/>
                </a:solidFill>
              </a:rPr>
              <a:t>к здоровому образу жизни и правильному питанию, популяризация физических нагрузок, понимание важности прохождения профилактических осмотров, диспансеризации.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/>
              <a:t>Почему это важно для пациента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40377"/>
            <a:ext cx="8183880" cy="510916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УЛУЧШЕНИЕ ПРИВЕРЖЕННОСТИ ЛЕЧЕНИЮ</a:t>
            </a:r>
            <a:br>
              <a:rPr lang="ru-RU" b="1" dirty="0" smtClean="0">
                <a:solidFill>
                  <a:schemeClr val="bg1"/>
                </a:solidFill>
              </a:rPr>
            </a:br>
            <a:endParaRPr lang="ru-RU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Когда </a:t>
            </a:r>
            <a:r>
              <a:rPr lang="ru-RU" dirty="0" smtClean="0">
                <a:solidFill>
                  <a:schemeClr val="bg1"/>
                </a:solidFill>
              </a:rPr>
              <a:t>пациенты понимают план лечения и согласны с ним, они чаще следуют рекомендациям, что повышает эффективность терапии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ПОВЫШЕНИЕ БЕЗОПАСНОСТИ</a:t>
            </a:r>
            <a:r>
              <a:rPr lang="ru-RU" b="1" dirty="0">
                <a:solidFill>
                  <a:schemeClr val="bg1"/>
                </a:solidFill>
              </a:rPr>
              <a:t/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Активное </a:t>
            </a:r>
            <a:r>
              <a:rPr lang="ru-RU" dirty="0">
                <a:solidFill>
                  <a:schemeClr val="bg1"/>
                </a:solidFill>
              </a:rPr>
              <a:t>вовлечение пациента в процесс (например, вопросы о назначениях) снижает </a:t>
            </a:r>
            <a:r>
              <a:rPr lang="ru-RU" dirty="0" smtClean="0">
                <a:solidFill>
                  <a:schemeClr val="bg1"/>
                </a:solidFill>
              </a:rPr>
              <a:t>риск врачебных </a:t>
            </a:r>
            <a:r>
              <a:rPr lang="ru-RU" dirty="0">
                <a:solidFill>
                  <a:schemeClr val="bg1"/>
                </a:solidFill>
              </a:rPr>
              <a:t>ошибок и улучшает качество обслуживания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СНИЖЕНИЕ СТРЕССА И ТРЕВОГИ</a:t>
            </a:r>
            <a:r>
              <a:rPr lang="ru-RU" b="1" dirty="0">
                <a:solidFill>
                  <a:schemeClr val="bg1"/>
                </a:solidFill>
              </a:rPr>
              <a:t/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Открытое </a:t>
            </a:r>
            <a:r>
              <a:rPr lang="ru-RU" dirty="0">
                <a:solidFill>
                  <a:schemeClr val="bg1"/>
                </a:solidFill>
              </a:rPr>
              <a:t>общение и эмоциональная поддержка со стороны медработников уменьшают психологическую нагрузку, связанную с болезнью. Обеспечивает более персонализированный и комфортный уход, исходя из </a:t>
            </a:r>
            <a:r>
              <a:rPr lang="ru-RU" dirty="0" smtClean="0">
                <a:solidFill>
                  <a:schemeClr val="bg1"/>
                </a:solidFill>
              </a:rPr>
              <a:t>культурных</a:t>
            </a:r>
            <a:r>
              <a:rPr lang="ru-RU" dirty="0">
                <a:solidFill>
                  <a:schemeClr val="bg1"/>
                </a:solidFill>
              </a:rPr>
              <a:t>, религиозных и личных предпочтений.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smtClean="0"/>
              <a:t>Почему это важно для пациента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44824"/>
            <a:ext cx="8183880" cy="4866064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smtClean="0">
                <a:solidFill>
                  <a:schemeClr val="bg1"/>
                </a:solidFill>
              </a:rPr>
              <a:t>РАЗВИТИЕ МЕДИЦИНСКОЙ ГРАМОТНОСТИ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/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>Пациенты лучше понимают своё состояние, что помогает им самостоятельно управлять здоровьем и предотвращать осложнения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800" b="1" dirty="0" smtClean="0">
              <a:solidFill>
                <a:schemeClr val="bg1"/>
              </a:solidFill>
            </a:endParaRPr>
          </a:p>
          <a:p>
            <a:r>
              <a:rPr lang="ru-RU" sz="1800" b="1" dirty="0" smtClean="0">
                <a:solidFill>
                  <a:schemeClr val="bg1"/>
                </a:solidFill>
              </a:rPr>
              <a:t>ПСИХОЛОГИЧЕСКИЙ КОМФОРТ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/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>Чувство партнёрства, а не пассивного участия, повышает мотивацию к выздоровлению и улучшает общее эмоциональное состояние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ru-RU" sz="1800" b="1" dirty="0" smtClean="0">
                <a:solidFill>
                  <a:schemeClr val="bg1"/>
                </a:solidFill>
              </a:rPr>
              <a:t>УКРЕПЛЕНИЕ ДОВЕРИЯ К ВРАЧУ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bg1"/>
                </a:solidFill>
              </a:rPr>
              <a:t/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dirty="0" smtClean="0">
                <a:solidFill>
                  <a:schemeClr val="bg1"/>
                </a:solidFill>
              </a:rPr>
              <a:t>Эмпатичное </a:t>
            </a:r>
            <a:r>
              <a:rPr lang="ru-RU" sz="1800" dirty="0">
                <a:solidFill>
                  <a:schemeClr val="bg1"/>
                </a:solidFill>
              </a:rPr>
              <a:t>общение и прозрачность в отношениях с медицинским персоналом создают долгосрочное доверие, что важно для </a:t>
            </a:r>
            <a:r>
              <a:rPr lang="ru-RU" sz="1800" dirty="0" smtClean="0">
                <a:solidFill>
                  <a:schemeClr val="bg1"/>
                </a:solidFill>
              </a:rPr>
              <a:t>пациентов с хроническими заболеваниями, у пациентов старшего возраста когда велик риск развития  ХНИЗ.</a:t>
            </a:r>
            <a:endParaRPr lang="ru-RU" sz="1800" dirty="0">
              <a:solidFill>
                <a:schemeClr val="bg1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Почему это важно для системы здравоохранения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183880" cy="4187952"/>
          </a:xfrm>
        </p:spPr>
        <p:txBody>
          <a:bodyPr>
            <a:normAutofit fontScale="92500" lnSpcReduction="10000"/>
          </a:bodyPr>
          <a:lstStyle/>
          <a:p>
            <a:endParaRPr lang="ru-RU" b="1" dirty="0" smtClean="0"/>
          </a:p>
          <a:p>
            <a:pPr algn="just"/>
            <a:r>
              <a:rPr lang="ru-RU" sz="1800" b="1" dirty="0" smtClean="0">
                <a:solidFill>
                  <a:schemeClr val="bg1"/>
                </a:solidFill>
              </a:rPr>
              <a:t>РАННЯЯ ДИАГНОСТИКА И ПРОФИЛАКТИКА </a:t>
            </a:r>
            <a:r>
              <a:rPr lang="ru-RU" sz="1800" dirty="0" smtClean="0">
                <a:solidFill>
                  <a:schemeClr val="bg1"/>
                </a:solidFill>
              </a:rPr>
              <a:t>позволяет </a:t>
            </a:r>
            <a:r>
              <a:rPr lang="ru-RU" sz="1800" dirty="0" smtClean="0">
                <a:solidFill>
                  <a:schemeClr val="bg1"/>
                </a:solidFill>
              </a:rPr>
              <a:t>выявить </a:t>
            </a:r>
            <a:r>
              <a:rPr lang="ru-RU" sz="1800" dirty="0">
                <a:solidFill>
                  <a:schemeClr val="bg1"/>
                </a:solidFill>
              </a:rPr>
              <a:t>заболевания на ранних стадиях (например, </a:t>
            </a:r>
            <a:r>
              <a:rPr lang="ru-RU" sz="1800" dirty="0" smtClean="0">
                <a:solidFill>
                  <a:schemeClr val="bg1"/>
                </a:solidFill>
              </a:rPr>
              <a:t>гипертоническая болезнь, сахарный диабет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smtClean="0">
                <a:solidFill>
                  <a:schemeClr val="bg1"/>
                </a:solidFill>
              </a:rPr>
              <a:t>онкология). </a:t>
            </a:r>
            <a:r>
              <a:rPr lang="ru-RU" sz="1800" dirty="0">
                <a:solidFill>
                  <a:schemeClr val="bg1"/>
                </a:solidFill>
              </a:rPr>
              <a:t>Снижение затрат на лечение запущенных случаев и экстренную госпитализацию.</a:t>
            </a:r>
          </a:p>
          <a:p>
            <a:endParaRPr lang="ru-RU" sz="18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1800" b="1" dirty="0" smtClean="0">
                <a:solidFill>
                  <a:schemeClr val="bg1"/>
                </a:solidFill>
              </a:rPr>
              <a:t>РЕГУЛЯРНЫЕ АМБУЛАТОРНЫЕ ПОСЕЩЕНИЯ </a:t>
            </a:r>
            <a:r>
              <a:rPr lang="ru-RU" sz="1800" dirty="0" smtClean="0">
                <a:solidFill>
                  <a:schemeClr val="bg1"/>
                </a:solidFill>
              </a:rPr>
              <a:t>уменьшают </a:t>
            </a:r>
            <a:r>
              <a:rPr lang="ru-RU" sz="1800" dirty="0" smtClean="0">
                <a:solidFill>
                  <a:schemeClr val="bg1"/>
                </a:solidFill>
              </a:rPr>
              <a:t>риск осложнений, что сокращает показатель госпитализации, случаев и дней временной нетрудоспособности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ru-RU" sz="1800" b="1" dirty="0" smtClean="0">
                <a:solidFill>
                  <a:schemeClr val="bg1"/>
                </a:solidFill>
              </a:rPr>
              <a:t>СНИЖАЕТ ПОКАЗАТЕЛИ ПЕРВИЧНОЙ ИНВАЛИДНОСТИ ДЕТСКОГО И ВЗРОСЛОГО НАСЕЛЕНИЯ, ПРЕДУПРЕЖДАЕТ И СНИЖАЕТ СТЕПЕНЬ ИНВАЛИДНОСТИ.</a:t>
            </a:r>
          </a:p>
          <a:p>
            <a:endParaRPr lang="ru-RU" sz="19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Почему это важно для системы здравоохранения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65495"/>
            <a:ext cx="8183880" cy="4187952"/>
          </a:xfrm>
        </p:spPr>
        <p:txBody>
          <a:bodyPr>
            <a:normAutofit/>
          </a:bodyPr>
          <a:lstStyle/>
          <a:p>
            <a:r>
              <a:rPr lang="ru-RU" sz="1700" b="1" dirty="0" smtClean="0">
                <a:solidFill>
                  <a:schemeClr val="bg1"/>
                </a:solidFill>
              </a:rPr>
              <a:t>Повышение эффективности использования ресурсов</a:t>
            </a:r>
            <a:r>
              <a:rPr lang="ru-RU" sz="17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Большой поток данных о пациентах позволяет оптимизировать распределение ресурсов (лекарственных средств, оборудования, персонала</a:t>
            </a:r>
            <a:r>
              <a:rPr lang="ru-RU" sz="1700" b="1" dirty="0" smtClean="0">
                <a:solidFill>
                  <a:schemeClr val="bg1"/>
                </a:solidFill>
              </a:rPr>
              <a:t>).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Развитие цифровых технологий:  (электронных медицинских карт) для анализа  и прогнозирования потребностей.</a:t>
            </a:r>
          </a:p>
          <a:p>
            <a:endParaRPr lang="ru-RU" sz="17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365104"/>
            <a:ext cx="3096344" cy="23685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43792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Почему это важно для системы здравоохранения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1380" y="1844824"/>
            <a:ext cx="8183880" cy="4487954"/>
          </a:xfrm>
        </p:spPr>
        <p:txBody>
          <a:bodyPr>
            <a:normAutofit/>
          </a:bodyPr>
          <a:lstStyle/>
          <a:p>
            <a:r>
              <a:rPr lang="ru-RU" sz="1700" b="1" dirty="0" smtClean="0">
                <a:solidFill>
                  <a:schemeClr val="bg1"/>
                </a:solidFill>
              </a:rPr>
              <a:t>Улучшение качества услуг через обратную </a:t>
            </a:r>
            <a:r>
              <a:rPr lang="ru-RU" sz="1700" b="1" dirty="0" smtClean="0">
                <a:solidFill>
                  <a:schemeClr val="bg1"/>
                </a:solidFill>
              </a:rPr>
              <a:t>связь.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Больше посещений → больше данных для анализа удовлетворенности пациентов</a:t>
            </a:r>
            <a:r>
              <a:rPr lang="ru-RU" sz="17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Корректировка протоколов лечения, обучение персонала, внедрение новых диагностических и лечебных </a:t>
            </a:r>
            <a:r>
              <a:rPr lang="ru-RU" sz="1700" b="1" dirty="0" smtClean="0">
                <a:solidFill>
                  <a:schemeClr val="bg1"/>
                </a:solidFill>
              </a:rPr>
              <a:t>услуг.</a:t>
            </a:r>
          </a:p>
          <a:p>
            <a:pPr marL="0" indent="0">
              <a:buNone/>
            </a:pPr>
            <a:r>
              <a:rPr lang="ru-RU" sz="1700" b="1" dirty="0" smtClean="0">
                <a:solidFill>
                  <a:schemeClr val="bg1"/>
                </a:solidFill>
              </a:rPr>
              <a:t> </a:t>
            </a:r>
            <a:endParaRPr lang="ru-RU" sz="17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700" b="1" dirty="0" smtClean="0">
                <a:solidFill>
                  <a:schemeClr val="bg1"/>
                </a:solidFill>
              </a:rPr>
              <a:t>РАЗВИТИЕ:</a:t>
            </a:r>
          </a:p>
          <a:p>
            <a:r>
              <a:rPr lang="ru-RU" sz="1700" b="1" dirty="0" smtClean="0">
                <a:solidFill>
                  <a:schemeClr val="bg1"/>
                </a:solidFill>
              </a:rPr>
              <a:t> </a:t>
            </a:r>
            <a:r>
              <a:rPr lang="ru-RU" sz="1700" b="1" dirty="0" smtClean="0">
                <a:solidFill>
                  <a:schemeClr val="bg1"/>
                </a:solidFill>
              </a:rPr>
              <a:t>- инновационных подходов, </a:t>
            </a:r>
          </a:p>
          <a:p>
            <a:r>
              <a:rPr lang="ru-RU" sz="1700" b="1" dirty="0" smtClean="0">
                <a:solidFill>
                  <a:schemeClr val="bg1"/>
                </a:solidFill>
              </a:rPr>
              <a:t> - </a:t>
            </a:r>
            <a:r>
              <a:rPr lang="ru-RU" sz="1700" b="1" dirty="0" err="1" smtClean="0">
                <a:solidFill>
                  <a:schemeClr val="bg1"/>
                </a:solidFill>
              </a:rPr>
              <a:t>цифровизации</a:t>
            </a:r>
            <a:r>
              <a:rPr lang="ru-RU" sz="1700" b="1" dirty="0" smtClean="0">
                <a:solidFill>
                  <a:schemeClr val="bg1"/>
                </a:solidFill>
              </a:rPr>
              <a:t> медицины,</a:t>
            </a:r>
          </a:p>
          <a:p>
            <a:r>
              <a:rPr lang="ru-RU" sz="1700" b="1" dirty="0">
                <a:solidFill>
                  <a:schemeClr val="bg1"/>
                </a:solidFill>
              </a:rPr>
              <a:t> -</a:t>
            </a:r>
            <a:r>
              <a:rPr lang="ru-RU" sz="1700" b="1" dirty="0" smtClean="0">
                <a:solidFill>
                  <a:schemeClr val="bg1"/>
                </a:solidFill>
              </a:rPr>
              <a:t> превентивной медицины.</a:t>
            </a:r>
          </a:p>
          <a:p>
            <a:endParaRPr lang="ru-RU" sz="1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387048"/>
            <a:ext cx="2500306" cy="19457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389464" cy="1248718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Примеры пациентоориентированного подхода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276872"/>
            <a:ext cx="8471912" cy="4320480"/>
          </a:xfrm>
        </p:spPr>
        <p:txBody>
          <a:bodyPr>
            <a:normAutofit/>
          </a:bodyPr>
          <a:lstStyle/>
          <a:p>
            <a:r>
              <a:rPr lang="ru-RU" sz="1700" b="1" dirty="0" smtClean="0">
                <a:solidFill>
                  <a:schemeClr val="bg1"/>
                </a:solidFill>
              </a:rPr>
              <a:t>Телемедицина: возможность консультаций врач-врач, врач-пациент</a:t>
            </a:r>
            <a:r>
              <a:rPr lang="ru-RU" sz="17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Медицинская реабилитация на дому пациентов с ШРМ 2-3</a:t>
            </a:r>
            <a:r>
              <a:rPr lang="ru-RU" sz="17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Персонализированные планы лечения: учет индивидуальных особенностей</a:t>
            </a:r>
            <a:r>
              <a:rPr lang="ru-RU" sz="17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Обратная связь: анкетирование и сбор мнений пациента</a:t>
            </a:r>
            <a:r>
              <a:rPr lang="ru-RU" sz="17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ru-RU" sz="1700" b="1" dirty="0" smtClean="0">
              <a:solidFill>
                <a:schemeClr val="bg1"/>
              </a:solidFill>
            </a:endParaRPr>
          </a:p>
          <a:p>
            <a:r>
              <a:rPr lang="ru-RU" sz="1700" b="1" dirty="0" smtClean="0">
                <a:solidFill>
                  <a:schemeClr val="bg1"/>
                </a:solidFill>
              </a:rPr>
              <a:t>Контроль показателей глюкозы, холестерина, АД через МЛК с целью выявления отклонений от нормы и  подбора терапии.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3699</TotalTime>
  <Words>829</Words>
  <Application>Microsoft Office PowerPoint</Application>
  <PresentationFormat>Экран (4:3)</PresentationFormat>
  <Paragraphs>94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Сектор</vt:lpstr>
      <vt:lpstr>Государственное автономное учреждение здравоохранения Мурманский областной  медицинский центр  (отделение    реабилитации)  пациентоориентированность как важная  составляющая при организации работы медицинской организации        голованова татьяна константиновна  заместитель главного врача по организационно-методической работе  </vt:lpstr>
      <vt:lpstr>Пациентоориентированность</vt:lpstr>
      <vt:lpstr>Почему это важно для пациента</vt:lpstr>
      <vt:lpstr>Почему это важно для пациента</vt:lpstr>
      <vt:lpstr>Почему это важно для пациента</vt:lpstr>
      <vt:lpstr>Почему это важно для системы здравоохранения</vt:lpstr>
      <vt:lpstr>Почему это важно для системы здравоохранения</vt:lpstr>
      <vt:lpstr>Почему это важно для системы здравоохранения</vt:lpstr>
      <vt:lpstr>Примеры пациентоориентированного подхода</vt:lpstr>
      <vt:lpstr>Как внедрить пациентоориентированность</vt:lpstr>
      <vt:lpstr>Вызовы и барьеры</vt:lpstr>
      <vt:lpstr>Заключение</vt:lpstr>
      <vt:lpstr>   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учреждение здравоохранения</dc:title>
  <dc:creator>HOME</dc:creator>
  <cp:lastModifiedBy>Любовь Александровна Слипченко</cp:lastModifiedBy>
  <cp:revision>291</cp:revision>
  <dcterms:created xsi:type="dcterms:W3CDTF">2023-09-12T17:38:42Z</dcterms:created>
  <dcterms:modified xsi:type="dcterms:W3CDTF">2025-04-03T10:11:36Z</dcterms:modified>
</cp:coreProperties>
</file>