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70" r:id="rId5"/>
    <p:sldId id="267" r:id="rId6"/>
    <p:sldId id="269" r:id="rId7"/>
    <p:sldId id="259" r:id="rId8"/>
    <p:sldId id="265" r:id="rId9"/>
    <p:sldId id="260" r:id="rId10"/>
    <p:sldId id="261" r:id="rId11"/>
    <p:sldId id="271" r:id="rId12"/>
    <p:sldId id="262" r:id="rId13"/>
    <p:sldId id="266" r:id="rId14"/>
    <p:sldId id="268" r:id="rId15"/>
    <p:sldId id="257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9F1017-6A2D-4460-9667-61A02922CF72}" type="doc">
      <dgm:prSet loTypeId="urn:microsoft.com/office/officeart/2005/8/layout/pyramid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C766C7-C397-4C40-8288-A1B07E76D232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Медицинский работник</a:t>
          </a:r>
        </a:p>
      </dgm:t>
    </dgm:pt>
    <dgm:pt modelId="{76CB5C02-253A-41DC-952C-E94DD653A424}" type="parTrans" cxnId="{8A0262ED-E99B-444D-80B0-93354A494476}">
      <dgm:prSet/>
      <dgm:spPr/>
      <dgm:t>
        <a:bodyPr/>
        <a:lstStyle/>
        <a:p>
          <a:endParaRPr lang="ru-RU"/>
        </a:p>
      </dgm:t>
    </dgm:pt>
    <dgm:pt modelId="{453045AA-4EE3-485C-B1E1-A02F0AEE51EF}" type="sibTrans" cxnId="{8A0262ED-E99B-444D-80B0-93354A494476}">
      <dgm:prSet/>
      <dgm:spPr/>
      <dgm:t>
        <a:bodyPr/>
        <a:lstStyle/>
        <a:p>
          <a:endParaRPr lang="ru-RU"/>
        </a:p>
      </dgm:t>
    </dgm:pt>
    <dgm:pt modelId="{168CB15B-DEE8-4B67-81EB-0A3EFEFD3B85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Пациент</a:t>
          </a:r>
        </a:p>
      </dgm:t>
    </dgm:pt>
    <dgm:pt modelId="{4474E203-D4DC-4F8D-B493-A9A990F47C8B}" type="parTrans" cxnId="{05467607-EF67-4475-9235-63C617BBB9DF}">
      <dgm:prSet/>
      <dgm:spPr/>
      <dgm:t>
        <a:bodyPr/>
        <a:lstStyle/>
        <a:p>
          <a:endParaRPr lang="ru-RU"/>
        </a:p>
      </dgm:t>
    </dgm:pt>
    <dgm:pt modelId="{DAB29072-84EE-4037-94AE-677810F7DE52}" type="sibTrans" cxnId="{05467607-EF67-4475-9235-63C617BBB9DF}">
      <dgm:prSet/>
      <dgm:spPr/>
      <dgm:t>
        <a:bodyPr/>
        <a:lstStyle/>
        <a:p>
          <a:endParaRPr lang="ru-RU"/>
        </a:p>
      </dgm:t>
    </dgm:pt>
    <dgm:pt modelId="{40A81BF9-E02C-494E-83A6-A648505B2DD1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ПАЦИЕНТООРИЕНТИРОВАННОСТЬ</a:t>
          </a:r>
        </a:p>
      </dgm:t>
    </dgm:pt>
    <dgm:pt modelId="{7D2C1080-2BB6-4CFD-B101-442E39010F46}" type="parTrans" cxnId="{B5D00897-DB7C-421F-8ABA-D794101C2DEF}">
      <dgm:prSet/>
      <dgm:spPr/>
      <dgm:t>
        <a:bodyPr/>
        <a:lstStyle/>
        <a:p>
          <a:endParaRPr lang="ru-RU"/>
        </a:p>
      </dgm:t>
    </dgm:pt>
    <dgm:pt modelId="{D7C0E1CA-9E10-4DB6-93BC-E55137986D99}" type="sibTrans" cxnId="{B5D00897-DB7C-421F-8ABA-D794101C2DEF}">
      <dgm:prSet/>
      <dgm:spPr/>
      <dgm:t>
        <a:bodyPr/>
        <a:lstStyle/>
        <a:p>
          <a:endParaRPr lang="ru-RU"/>
        </a:p>
      </dgm:t>
    </dgm:pt>
    <dgm:pt modelId="{4A5365E6-1642-4DF9-8B37-73A56AAF0379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Законный представитель</a:t>
          </a:r>
        </a:p>
      </dgm:t>
    </dgm:pt>
    <dgm:pt modelId="{0A78A603-4FEF-4EED-980A-05471D5EC975}" type="parTrans" cxnId="{81B97AF6-AE00-444D-BFD9-55DC34E39DC7}">
      <dgm:prSet/>
      <dgm:spPr/>
      <dgm:t>
        <a:bodyPr/>
        <a:lstStyle/>
        <a:p>
          <a:endParaRPr lang="ru-RU"/>
        </a:p>
      </dgm:t>
    </dgm:pt>
    <dgm:pt modelId="{3E60277E-FC6D-48BD-9863-211062CE939F}" type="sibTrans" cxnId="{81B97AF6-AE00-444D-BFD9-55DC34E39DC7}">
      <dgm:prSet/>
      <dgm:spPr/>
      <dgm:t>
        <a:bodyPr/>
        <a:lstStyle/>
        <a:p>
          <a:endParaRPr lang="ru-RU"/>
        </a:p>
      </dgm:t>
    </dgm:pt>
    <dgm:pt modelId="{D820FCBC-9DD5-46E8-B7DB-CAD03FC70930}" type="pres">
      <dgm:prSet presAssocID="{D39F1017-6A2D-4460-9667-61A02922CF7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BC697A-60DB-479E-A49C-7CDE75A8944C}" type="pres">
      <dgm:prSet presAssocID="{D39F1017-6A2D-4460-9667-61A02922CF72}" presName="triangle1" presStyleLbl="node1" presStyleIdx="0" presStyleCnt="4" custLinFactNeighborX="-120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F4D21-1437-4197-B0C8-81961526C087}" type="pres">
      <dgm:prSet presAssocID="{D39F1017-6A2D-4460-9667-61A02922CF7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92117-B75F-4553-A765-A7D20F420D6B}" type="pres">
      <dgm:prSet presAssocID="{D39F1017-6A2D-4460-9667-61A02922CF72}" presName="triangle3" presStyleLbl="node1" presStyleIdx="2" presStyleCnt="4" custLinFactNeighborY="-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891E8-1B2F-4FDE-9625-94C363FB7DAA}" type="pres">
      <dgm:prSet presAssocID="{D39F1017-6A2D-4460-9667-61A02922CF7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B5D685-A3AA-4229-A977-7F382588494A}" type="presOf" srcId="{D39F1017-6A2D-4460-9667-61A02922CF72}" destId="{D820FCBC-9DD5-46E8-B7DB-CAD03FC70930}" srcOrd="0" destOrd="0" presId="urn:microsoft.com/office/officeart/2005/8/layout/pyramid4"/>
    <dgm:cxn modelId="{81B97AF6-AE00-444D-BFD9-55DC34E39DC7}" srcId="{D39F1017-6A2D-4460-9667-61A02922CF72}" destId="{4A5365E6-1642-4DF9-8B37-73A56AAF0379}" srcOrd="3" destOrd="0" parTransId="{0A78A603-4FEF-4EED-980A-05471D5EC975}" sibTransId="{3E60277E-FC6D-48BD-9863-211062CE939F}"/>
    <dgm:cxn modelId="{05467607-EF67-4475-9235-63C617BBB9DF}" srcId="{D39F1017-6A2D-4460-9667-61A02922CF72}" destId="{168CB15B-DEE8-4B67-81EB-0A3EFEFD3B85}" srcOrd="1" destOrd="0" parTransId="{4474E203-D4DC-4F8D-B493-A9A990F47C8B}" sibTransId="{DAB29072-84EE-4037-94AE-677810F7DE52}"/>
    <dgm:cxn modelId="{EEFE0F70-F211-4802-BE1C-6699854F55A4}" type="presOf" srcId="{13C766C7-C397-4C40-8288-A1B07E76D232}" destId="{C0BC697A-60DB-479E-A49C-7CDE75A8944C}" srcOrd="0" destOrd="0" presId="urn:microsoft.com/office/officeart/2005/8/layout/pyramid4"/>
    <dgm:cxn modelId="{8A0262ED-E99B-444D-80B0-93354A494476}" srcId="{D39F1017-6A2D-4460-9667-61A02922CF72}" destId="{13C766C7-C397-4C40-8288-A1B07E76D232}" srcOrd="0" destOrd="0" parTransId="{76CB5C02-253A-41DC-952C-E94DD653A424}" sibTransId="{453045AA-4EE3-485C-B1E1-A02F0AEE51EF}"/>
    <dgm:cxn modelId="{45263847-8A00-40EC-9A84-24DFCA6A0B78}" type="presOf" srcId="{168CB15B-DEE8-4B67-81EB-0A3EFEFD3B85}" destId="{78BF4D21-1437-4197-B0C8-81961526C087}" srcOrd="0" destOrd="0" presId="urn:microsoft.com/office/officeart/2005/8/layout/pyramid4"/>
    <dgm:cxn modelId="{F6457CD1-D16D-43EE-89A7-3B2F2290254D}" type="presOf" srcId="{4A5365E6-1642-4DF9-8B37-73A56AAF0379}" destId="{B65891E8-1B2F-4FDE-9625-94C363FB7DAA}" srcOrd="0" destOrd="0" presId="urn:microsoft.com/office/officeart/2005/8/layout/pyramid4"/>
    <dgm:cxn modelId="{B5D00897-DB7C-421F-8ABA-D794101C2DEF}" srcId="{D39F1017-6A2D-4460-9667-61A02922CF72}" destId="{40A81BF9-E02C-494E-83A6-A648505B2DD1}" srcOrd="2" destOrd="0" parTransId="{7D2C1080-2BB6-4CFD-B101-442E39010F46}" sibTransId="{D7C0E1CA-9E10-4DB6-93BC-E55137986D99}"/>
    <dgm:cxn modelId="{9956364F-BB49-4570-8BA4-33E5E5D5D074}" type="presOf" srcId="{40A81BF9-E02C-494E-83A6-A648505B2DD1}" destId="{22A92117-B75F-4553-A765-A7D20F420D6B}" srcOrd="0" destOrd="0" presId="urn:microsoft.com/office/officeart/2005/8/layout/pyramid4"/>
    <dgm:cxn modelId="{C724491B-E0F9-4326-9F35-5849AB593DFB}" type="presParOf" srcId="{D820FCBC-9DD5-46E8-B7DB-CAD03FC70930}" destId="{C0BC697A-60DB-479E-A49C-7CDE75A8944C}" srcOrd="0" destOrd="0" presId="urn:microsoft.com/office/officeart/2005/8/layout/pyramid4"/>
    <dgm:cxn modelId="{60921736-A0A2-4593-979B-CDC00C2ACB46}" type="presParOf" srcId="{D820FCBC-9DD5-46E8-B7DB-CAD03FC70930}" destId="{78BF4D21-1437-4197-B0C8-81961526C087}" srcOrd="1" destOrd="0" presId="urn:microsoft.com/office/officeart/2005/8/layout/pyramid4"/>
    <dgm:cxn modelId="{4F88C1B2-B87B-44CB-B2CD-1650D235996C}" type="presParOf" srcId="{D820FCBC-9DD5-46E8-B7DB-CAD03FC70930}" destId="{22A92117-B75F-4553-A765-A7D20F420D6B}" srcOrd="2" destOrd="0" presId="urn:microsoft.com/office/officeart/2005/8/layout/pyramid4"/>
    <dgm:cxn modelId="{FAA17935-31A8-40B4-B43A-26E6DDDC7480}" type="presParOf" srcId="{D820FCBC-9DD5-46E8-B7DB-CAD03FC70930}" destId="{B65891E8-1B2F-4FDE-9625-94C363FB7DA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C697A-60DB-479E-A49C-7CDE75A8944C}">
      <dsp:nvSpPr>
        <dsp:cNvPr id="0" name=""/>
        <dsp:cNvSpPr/>
      </dsp:nvSpPr>
      <dsp:spPr>
        <a:xfrm>
          <a:off x="1522899" y="0"/>
          <a:ext cx="2085702" cy="208570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Медицинский работник</a:t>
          </a:r>
        </a:p>
      </dsp:txBody>
      <dsp:txXfrm>
        <a:off x="2044325" y="1042851"/>
        <a:ext cx="1042851" cy="1042851"/>
      </dsp:txXfrm>
    </dsp:sp>
    <dsp:sp modelId="{78BF4D21-1437-4197-B0C8-81961526C087}">
      <dsp:nvSpPr>
        <dsp:cNvPr id="0" name=""/>
        <dsp:cNvSpPr/>
      </dsp:nvSpPr>
      <dsp:spPr>
        <a:xfrm>
          <a:off x="505097" y="2085702"/>
          <a:ext cx="2085702" cy="208570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Пациент</a:t>
          </a:r>
        </a:p>
      </dsp:txBody>
      <dsp:txXfrm>
        <a:off x="1026523" y="3128553"/>
        <a:ext cx="1042851" cy="1042851"/>
      </dsp:txXfrm>
    </dsp:sp>
    <dsp:sp modelId="{22A92117-B75F-4553-A765-A7D20F420D6B}">
      <dsp:nvSpPr>
        <dsp:cNvPr id="0" name=""/>
        <dsp:cNvSpPr/>
      </dsp:nvSpPr>
      <dsp:spPr>
        <a:xfrm rot="10800000">
          <a:off x="1547948" y="2068683"/>
          <a:ext cx="2085702" cy="208570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ПАЦИЕНТООРИЕНТИРОВАННОСТЬ</a:t>
          </a:r>
        </a:p>
      </dsp:txBody>
      <dsp:txXfrm rot="10800000">
        <a:off x="2069373" y="2068683"/>
        <a:ext cx="1042851" cy="1042851"/>
      </dsp:txXfrm>
    </dsp:sp>
    <dsp:sp modelId="{B65891E8-1B2F-4FDE-9625-94C363FB7DAA}">
      <dsp:nvSpPr>
        <dsp:cNvPr id="0" name=""/>
        <dsp:cNvSpPr/>
      </dsp:nvSpPr>
      <dsp:spPr>
        <a:xfrm>
          <a:off x="2590800" y="2085702"/>
          <a:ext cx="2085702" cy="208570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Законный представитель</a:t>
          </a:r>
        </a:p>
      </dsp:txBody>
      <dsp:txXfrm>
        <a:off x="3112226" y="3128553"/>
        <a:ext cx="1042851" cy="1042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4FB-B943-4C21-A07C-D04A1D38ABAD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85F2-6DBB-4117-A8A3-40ACE9A12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4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4FB-B943-4C21-A07C-D04A1D38ABAD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85F2-6DBB-4117-A8A3-40ACE9A12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5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4FB-B943-4C21-A07C-D04A1D38ABAD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85F2-6DBB-4117-A8A3-40ACE9A12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76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4FB-B943-4C21-A07C-D04A1D38ABAD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85F2-6DBB-4117-A8A3-40ACE9A12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40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4FB-B943-4C21-A07C-D04A1D38ABAD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85F2-6DBB-4117-A8A3-40ACE9A12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18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4FB-B943-4C21-A07C-D04A1D38ABAD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85F2-6DBB-4117-A8A3-40ACE9A12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5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4FB-B943-4C21-A07C-D04A1D38ABAD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85F2-6DBB-4117-A8A3-40ACE9A12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16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4FB-B943-4C21-A07C-D04A1D38ABAD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85F2-6DBB-4117-A8A3-40ACE9A12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4FB-B943-4C21-A07C-D04A1D38ABAD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85F2-6DBB-4117-A8A3-40ACE9A12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5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4FB-B943-4C21-A07C-D04A1D38ABAD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85F2-6DBB-4117-A8A3-40ACE9A12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05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4FB-B943-4C21-A07C-D04A1D38ABAD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85F2-6DBB-4117-A8A3-40ACE9A12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9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3D4FB-B943-4C21-A07C-D04A1D38ABAD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E85F2-6DBB-4117-A8A3-40ACE9A12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8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82381"/>
            <a:ext cx="9868830" cy="348571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Пациентоориентированность</a:t>
            </a:r>
            <a:r>
              <a:rPr lang="ru-RU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педиатрической практике медицинской организации»</a:t>
            </a:r>
            <a:br>
              <a:rPr lang="ru-RU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4868091"/>
            <a:ext cx="10476411" cy="1924594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Докладчик: </a:t>
            </a:r>
            <a:endParaRPr lang="en-US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Главная медицинская сестра</a:t>
            </a:r>
            <a:endParaRPr lang="en-US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ГОБУЗ МГДП №1,</a:t>
            </a:r>
            <a:endParaRPr lang="en-US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Наталья Александровна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Семикина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Boizova\Desktop\circl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595" y="-1"/>
            <a:ext cx="2635405" cy="2743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918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225668" cy="169068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орядок определения групп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пациентов</a:t>
            </a:r>
            <a:b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оказании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медицинской помощи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7554" y="1681163"/>
            <a:ext cx="5820022" cy="82391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рождения до 14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лет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до 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0AB6B2B2-F548-4D4D-BDA6-E3C8AE00A52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82" y="2836476"/>
            <a:ext cx="4162472" cy="4021524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BABE85B1-7DF5-4CCC-8ADD-9FAA19A10F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64" y="3085585"/>
            <a:ext cx="4125951" cy="366425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539" y="6773"/>
            <a:ext cx="2176461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8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28B47-3D06-434B-9EED-711D19BB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01" y="15926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оказания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440572-7C71-40F5-A795-45498B8EB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31" y="1919371"/>
            <a:ext cx="5157787" cy="1168569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СОП при проведении манипуляций и оказании медицинских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D203565-72C6-462D-A502-691E3061B3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1624" y="3041823"/>
            <a:ext cx="3811603" cy="3811603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C82075AD-E7D5-4935-B046-65F9ED28F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258" y="1771703"/>
            <a:ext cx="5183188" cy="9732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речевых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CD608DC-E149-4AE2-BDDA-6ECCE37F35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74766" y="2905894"/>
            <a:ext cx="3998033" cy="37405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240C4E-05CF-4FE7-94EF-0DB3D108F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7202" y="0"/>
            <a:ext cx="2064798" cy="198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23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0270273" cy="183044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орядок информирования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пациентов,</a:t>
            </a:r>
            <a:b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их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законных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представителей, посетителей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2120527"/>
            <a:ext cx="5991496" cy="1313895"/>
          </a:xfrm>
        </p:spPr>
        <p:txBody>
          <a:bodyPr>
            <a:norm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документации на проведение медицинских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вмешательств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143C6D0-2919-4902-A5A4-66AA810C37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81" y="3724508"/>
            <a:ext cx="3525178" cy="3133492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07152" y="2181073"/>
            <a:ext cx="5895702" cy="144928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Юридическое сопровождение вопросов, связанных с оказанием и предоставлением медицинской помощи штатным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юрисконсультом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CEF27E0-1698-430D-987E-33BF6703B89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21" y="3980985"/>
            <a:ext cx="3812198" cy="275567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2875" y="1"/>
            <a:ext cx="2199125" cy="211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2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AD5D1-3D23-4686-934A-8059CF6C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337"/>
            <a:ext cx="10504449" cy="1551351"/>
          </a:xfrm>
        </p:spPr>
        <p:txBody>
          <a:bodyPr>
            <a:noAutofit/>
          </a:bodyPr>
          <a:lstStyle/>
          <a:p>
            <a:pPr algn="ctr"/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Порядок информирования пациентов,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их законных представителей, 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посетителей</a:t>
            </a:r>
            <a:endParaRPr lang="ru-RU" dirty="0"/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9EB531AA-72BB-4F90-A470-D6144D4D3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0480" y="3240505"/>
            <a:ext cx="2942620" cy="30903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97B9FF8E-B1E3-4DE9-953A-BDE9E4EE55B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41069" y="2286597"/>
            <a:ext cx="10022889" cy="742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Информационная доступность о работе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учреждения</a:t>
            </a:r>
            <a:endParaRPr lang="ru-RU" sz="24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C39E491-1FB7-4B92-AC91-3F6E2F851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55" y="3232515"/>
            <a:ext cx="3060194" cy="32686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BC77671-8B1C-4C57-B226-75FADA4D58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9" b="25072"/>
          <a:stretch/>
        </p:blipFill>
        <p:spPr>
          <a:xfrm>
            <a:off x="4751779" y="3196694"/>
            <a:ext cx="3005078" cy="31779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5539" y="0"/>
            <a:ext cx="2176461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36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692A992-50CE-48C9-91F6-5DA3E235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87"/>
            <a:ext cx="10270273" cy="1603602"/>
          </a:xfrm>
        </p:spPr>
        <p:txBody>
          <a:bodyPr>
            <a:noAutofit/>
          </a:bodyPr>
          <a:lstStyle/>
          <a:p>
            <a:pPr algn="ctr"/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Порядок информирования пациентов,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их законных представителей, 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посетителей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24B8A56-618C-46BC-B8CA-C74EB09BF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3873"/>
            <a:ext cx="9175751" cy="846264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Наглядная и достоверная маршрутизация в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учреждении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Объект 7">
            <a:extLst>
              <a:ext uri="{FF2B5EF4-FFF2-40B4-BE49-F238E27FC236}">
                <a16:creationId xmlns:a16="http://schemas.microsoft.com/office/drawing/2014/main" id="{A35953DE-4016-4261-9FB7-6321D83D243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78" y="2744135"/>
            <a:ext cx="3169307" cy="380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539" y="6772"/>
            <a:ext cx="2176461" cy="209110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77" y="2870132"/>
            <a:ext cx="3427855" cy="3647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" y="2869264"/>
            <a:ext cx="2815512" cy="3677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96735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712" y="0"/>
            <a:ext cx="9674827" cy="992459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6478" y="1193180"/>
            <a:ext cx="11935522" cy="5664819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None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ЛЕЧЕНИЕ</a:t>
            </a:r>
          </a:p>
          <a:p>
            <a:pPr marL="0" lvl="0" indent="0" algn="just">
              <a:buNone/>
            </a:pPr>
            <a:endParaRPr lang="ru-RU" sz="3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заболеваемости, по статистическим сведениям ГОБУЗ МГДП № 1, среди прикреплённого населения с 83 679 случаев за 2022 год до 75 400 случаев за 2024 </a:t>
            </a:r>
            <a:r>
              <a:rPr lang="ru-RU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год;</a:t>
            </a:r>
          </a:p>
          <a:p>
            <a:pPr marL="0" lvl="0" indent="0" algn="just">
              <a:buNone/>
            </a:pPr>
            <a:endParaRPr lang="ru-RU" sz="3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ОКАЗАНИЕ МЕДИЦИНСКОЙ ПОМОЩИ</a:t>
            </a:r>
          </a:p>
          <a:p>
            <a:pPr marL="0" lvl="0" indent="0" algn="just">
              <a:buNone/>
            </a:pP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ИСМП в период 2022 – 2024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год;</a:t>
            </a:r>
          </a:p>
          <a:p>
            <a:pPr lvl="0" algn="just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ИНИМИЗАЦИЯ КОЛИЧЕСТВА СЕРВИСНЫХ ОБРАЩЕНИЙ</a:t>
            </a:r>
          </a:p>
          <a:p>
            <a:pPr marL="0" lvl="0" indent="0" algn="just">
              <a:buNone/>
            </a:pP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данных обращений, по аналитическим сведениям ГОБУЗ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МГДП 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 algn="just">
              <a:buNone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обращений за 2022 год до 4 обращений за 2024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539" y="0"/>
            <a:ext cx="2176461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04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276" y="0"/>
            <a:ext cx="9196870" cy="979586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526" y="0"/>
            <a:ext cx="2348473" cy="22549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F99429-F557-41D7-BA49-F39DF4142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579" y="1340528"/>
            <a:ext cx="5232602" cy="55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0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88628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Пациентоориентированность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0863" y="2742668"/>
            <a:ext cx="9788912" cy="171781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модель взаимодействия персонала с пациентом, основанная на дружелюбии, уважении,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неконфликтности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понимании запросов пациента и умении их решать, внимании к эмоциональному состоянию человека.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238" y="0"/>
            <a:ext cx="2176762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4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545" y="0"/>
            <a:ext cx="2348456" cy="225635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173" y="164403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глазами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76C244-C788-4299-BE7C-3939275E47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13" y="1688350"/>
            <a:ext cx="3768191" cy="5024255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4B8B06A-B8D1-4AE8-A5B8-1CCC4514D0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17" y="1688350"/>
            <a:ext cx="3768191" cy="5024255"/>
          </a:xfrm>
        </p:spPr>
      </p:pic>
    </p:spTree>
    <p:extLst>
      <p:ext uri="{BB962C8B-B14F-4D97-AF65-F5344CB8AC3E}">
        <p14:creationId xmlns:p14="http://schemas.microsoft.com/office/powerpoint/2010/main" val="15110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539" y="0"/>
            <a:ext cx="2176461" cy="20911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29E2F-63AD-429C-BA55-6E1ACF44D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81" y="0"/>
            <a:ext cx="10515600" cy="106953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2DB7377-8B73-4719-8F32-95B27259E5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9618" y="2175621"/>
            <a:ext cx="5250601" cy="376868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EB2C4EF-FF11-46A3-A19C-FDDEB4EE41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526" y="2171641"/>
            <a:ext cx="5261564" cy="3787602"/>
          </a:xfrm>
        </p:spPr>
      </p:pic>
    </p:spTree>
    <p:extLst>
      <p:ext uri="{BB962C8B-B14F-4D97-AF65-F5344CB8AC3E}">
        <p14:creationId xmlns:p14="http://schemas.microsoft.com/office/powerpoint/2010/main" val="267026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125" y="0"/>
            <a:ext cx="2176461" cy="2091109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3AD6B06-E838-4115-BA60-28640EA7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35" y="85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любимых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D9AFF74-86B0-402A-8E4C-A358AE4D8D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38" y="1594894"/>
            <a:ext cx="3798792" cy="5065056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A1F7F47B-4657-434B-9453-A3D2B11306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50" y="1594894"/>
            <a:ext cx="3798792" cy="5065056"/>
          </a:xfrm>
        </p:spPr>
      </p:pic>
    </p:spTree>
    <p:extLst>
      <p:ext uri="{BB962C8B-B14F-4D97-AF65-F5344CB8AC3E}">
        <p14:creationId xmlns:p14="http://schemas.microsoft.com/office/powerpoint/2010/main" val="151209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539" y="0"/>
            <a:ext cx="2176461" cy="20911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29A7C-6544-4CBC-A35F-F60FA6C4E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69" y="8413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Зоны комфортного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201" y="2099466"/>
            <a:ext cx="5265736" cy="388620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6201" y="2099466"/>
            <a:ext cx="5265735" cy="3886200"/>
          </a:xfrm>
        </p:spPr>
      </p:pic>
    </p:spTree>
    <p:extLst>
      <p:ext uri="{BB962C8B-B14F-4D97-AF65-F5344CB8AC3E}">
        <p14:creationId xmlns:p14="http://schemas.microsoft.com/office/powerpoint/2010/main" val="11627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94" y="0"/>
            <a:ext cx="12000412" cy="237744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педиатрической практике,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пациентоориентированность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Триада, единство образуемое тремя раздельными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частями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1568278"/>
              </p:ext>
            </p:extLst>
          </p:nvPr>
        </p:nvGraphicFramePr>
        <p:xfrm>
          <a:off x="838200" y="2377439"/>
          <a:ext cx="5181600" cy="417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72200" y="3062796"/>
            <a:ext cx="5181600" cy="3486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облюдение этических норм и правил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орядок определения групп пациентов при оказании медицинской помощи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орядок информирования пациентов, их законных представителей, посетителей.</a:t>
            </a:r>
            <a:endParaRPr lang="en-US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5539" y="0"/>
            <a:ext cx="2176461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8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854644A-25AC-4176-95D9-3A83D1EA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1" y="98803"/>
            <a:ext cx="10047248" cy="1325563"/>
          </a:xfrm>
        </p:spPr>
        <p:txBody>
          <a:bodyPr/>
          <a:lstStyle/>
          <a:p>
            <a:pPr algn="ctr"/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Соблюдение этических норм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правил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поведения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1" y="4371345"/>
            <a:ext cx="2475800" cy="1599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1E499F31-F350-454E-8557-D6AEAE893A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Инициализация медицинских работников</a:t>
            </a:r>
          </a:p>
          <a:p>
            <a:pPr algn="just">
              <a:defRPr/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облюдение формы обращения к пациенту и законному представителю по имени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отчеству 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539" y="0"/>
            <a:ext cx="2176461" cy="20911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05" y="4606835"/>
            <a:ext cx="2479538" cy="1373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8" y="2055813"/>
            <a:ext cx="2735554" cy="1513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76" y="2289996"/>
            <a:ext cx="2448667" cy="1419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6340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3955"/>
            <a:ext cx="11198225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этических норм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74454" y="2108086"/>
            <a:ext cx="3263503" cy="4351338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2534193"/>
            <a:ext cx="5181600" cy="3642769"/>
          </a:xfrm>
        </p:spPr>
        <p:txBody>
          <a:bodyPr/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 по отработке навыков общения с пациентами и взаимодействия с законными представителями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Практикумы – тренинги  со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штатным медицинским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психологом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6" name="AutoShape 2" descr="C:\Users\glavmed\Desktop\%D0%93%D0%BB%D0%B0%D0%B2%D0%BD%D0%B0%D1%8F %D0%BC%D1%8125\%D0%BF%D0%B0%D1%86%D0%B8%D0%B5%D0%BD%D1%82%D0%BE%D0%BE%D1%80%D0%B8%D0%B5%D0%BD%D1%82%D0%B8%D1%80%D0%BE%D0%B2%D0%B0%D0%BD%D0%BD%D0%BE%D1%81%D1%82%D1%8C\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539" y="16977"/>
            <a:ext cx="2176461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39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347</Words>
  <Application>Microsoft Office PowerPoint</Application>
  <PresentationFormat>Широкоэкранный</PresentationFormat>
  <Paragraphs>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«Пациентоориентированность  в педиатрической практике медицинской организации» </vt:lpstr>
      <vt:lpstr>Пациентоориентированность</vt:lpstr>
      <vt:lpstr>Мир глазами детей</vt:lpstr>
      <vt:lpstr>Игровые зоны</vt:lpstr>
      <vt:lpstr>Иллюстрации любимых стихов</vt:lpstr>
      <vt:lpstr>Зоны комфортного ожидания</vt:lpstr>
      <vt:lpstr>В педиатрической практике, пациентоориентированность –  это Триада, единство образуемое тремя раздельными частями</vt:lpstr>
      <vt:lpstr>Соблюдение этических норм и  правил поведения</vt:lpstr>
      <vt:lpstr>Соблюдение этических норм и  правил поведения</vt:lpstr>
      <vt:lpstr>Порядок определения групп пациентов  при оказании медицинской помощи</vt:lpstr>
      <vt:lpstr>Стандартизация оказания  медицинской помощи</vt:lpstr>
      <vt:lpstr>Порядок информирования пациентов, их законных представителей, посетителей</vt:lpstr>
      <vt:lpstr>Порядок информирования пациентов,  их законных представителей,  посетителей</vt:lpstr>
      <vt:lpstr>Порядок информирования пациентов,  их законных представителей,  посетителей</vt:lpstr>
      <vt:lpstr>Вывод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«Пациентоориентированность в педиатрической практике медицинской организации» </dc:title>
  <dc:creator>Марина Александровна Бахтиарова</dc:creator>
  <cp:lastModifiedBy>Любовь Александровна Слипченко</cp:lastModifiedBy>
  <cp:revision>54</cp:revision>
  <dcterms:created xsi:type="dcterms:W3CDTF">2025-03-07T12:02:02Z</dcterms:created>
  <dcterms:modified xsi:type="dcterms:W3CDTF">2025-04-04T07:38:05Z</dcterms:modified>
</cp:coreProperties>
</file>