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147380590" r:id="rId2"/>
    <p:sldId id="2147380573" r:id="rId3"/>
    <p:sldId id="2147380575" r:id="rId4"/>
    <p:sldId id="267" r:id="rId5"/>
    <p:sldId id="2147380574" r:id="rId6"/>
    <p:sldId id="269" r:id="rId7"/>
    <p:sldId id="262" r:id="rId8"/>
    <p:sldId id="2147380576" r:id="rId9"/>
    <p:sldId id="2147380591" r:id="rId10"/>
    <p:sldId id="2147380577" r:id="rId11"/>
    <p:sldId id="2147380578" r:id="rId12"/>
    <p:sldId id="2147380579" r:id="rId13"/>
    <p:sldId id="2147380580" r:id="rId14"/>
    <p:sldId id="2147380581" r:id="rId15"/>
    <p:sldId id="2147380582" r:id="rId16"/>
    <p:sldId id="2147380583" r:id="rId17"/>
    <p:sldId id="2147380584" r:id="rId18"/>
    <p:sldId id="2147380585" r:id="rId19"/>
    <p:sldId id="2147380586" r:id="rId20"/>
    <p:sldId id="2147380587" r:id="rId21"/>
    <p:sldId id="2147380588" r:id="rId22"/>
    <p:sldId id="2147380589"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Вступление" id="{95E3825A-55CC-40B2-99F0-69682DEC1D49}">
          <p14:sldIdLst>
            <p14:sldId id="2147380590"/>
            <p14:sldId id="2147380573"/>
            <p14:sldId id="2147380575"/>
            <p14:sldId id="267"/>
            <p14:sldId id="2147380574"/>
            <p14:sldId id="269"/>
            <p14:sldId id="262"/>
            <p14:sldId id="2147380576"/>
            <p14:sldId id="2147380591"/>
            <p14:sldId id="2147380577"/>
            <p14:sldId id="2147380578"/>
            <p14:sldId id="2147380579"/>
            <p14:sldId id="2147380580"/>
            <p14:sldId id="2147380581"/>
            <p14:sldId id="2147380582"/>
            <p14:sldId id="2147380583"/>
            <p14:sldId id="2147380584"/>
            <p14:sldId id="2147380585"/>
            <p14:sldId id="2147380586"/>
            <p14:sldId id="2147380587"/>
            <p14:sldId id="2147380588"/>
            <p14:sldId id="2147380589"/>
          </p14:sldIdLst>
        </p14:section>
        <p14:section name="Методы и инструменты" id="{68A3BF3C-3B9D-431A-829D-DC7FCECC8CA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РЦОПМСП 2" initials="Р2" lastIdx="1" clrIdx="0">
    <p:extLst>
      <p:ext uri="{19B8F6BF-5375-455C-9EA6-DF929625EA0E}">
        <p15:presenceInfo xmlns:p15="http://schemas.microsoft.com/office/powerpoint/2012/main" userId="S-1-5-21-1860167180-2682807097-2610642462-3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555"/>
    <a:srgbClr val="0066CC"/>
    <a:srgbClr val="29679F"/>
    <a:srgbClr val="F7D1D1"/>
    <a:srgbClr val="F0AAAA"/>
    <a:srgbClr val="FCEEEE"/>
    <a:srgbClr val="B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91" d="100"/>
          <a:sy n="91"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FBA5B-C251-4476-855B-47CA3FE15AAE}" type="datetimeFigureOut">
              <a:rPr lang="ru-RU" smtClean="0"/>
              <a:t>01.04.2025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28778-7DA9-4782-BDDB-F13B850E075E}" type="slidenum">
              <a:rPr lang="ru-RU" smtClean="0"/>
              <a:t>‹#›</a:t>
            </a:fld>
            <a:endParaRPr lang="ru-RU"/>
          </a:p>
        </p:txBody>
      </p:sp>
    </p:spTree>
    <p:extLst>
      <p:ext uri="{BB962C8B-B14F-4D97-AF65-F5344CB8AC3E}">
        <p14:creationId xmlns:p14="http://schemas.microsoft.com/office/powerpoint/2010/main" val="176069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E8738-CFF2-4350-B7FF-A0A02D60006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7D2C7F4-77A9-4C95-B486-CB8C1D1CC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1C8E3AB-D0A6-4E0C-A211-1CE07C5C7D28}"/>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5" name="Нижний колонтитул 4">
            <a:extLst>
              <a:ext uri="{FF2B5EF4-FFF2-40B4-BE49-F238E27FC236}">
                <a16:creationId xmlns:a16="http://schemas.microsoft.com/office/drawing/2014/main" id="{41A700D5-1955-49A2-AD6F-21F8DAE76A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DA5424-A4D4-43F8-8CC8-BC24B4A83598}"/>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369492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F5AFCF-22C2-4578-B003-79C6F4854BE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FABDB9A-2B04-4803-83C7-E5FB43B72D1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E6F9803-8AAD-438D-8E25-E869094D56E6}"/>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5" name="Нижний колонтитул 4">
            <a:extLst>
              <a:ext uri="{FF2B5EF4-FFF2-40B4-BE49-F238E27FC236}">
                <a16:creationId xmlns:a16="http://schemas.microsoft.com/office/drawing/2014/main" id="{01A4A953-4552-4E72-8F93-3D0320BC4C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B10745-E989-4FE7-A06A-31E332424FED}"/>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261562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5CC8172-5E07-45EE-BB3B-F273188B1A8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E589466-DBC6-4B8E-AA9A-2EE26A97F02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405B1F-3367-4356-8C0C-FA86B9C60CA5}"/>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5" name="Нижний колонтитул 4">
            <a:extLst>
              <a:ext uri="{FF2B5EF4-FFF2-40B4-BE49-F238E27FC236}">
                <a16:creationId xmlns:a16="http://schemas.microsoft.com/office/drawing/2014/main" id="{71BC55DB-57B7-4F95-A17C-D72C58B153F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4A512A-0EAE-4475-B424-2AFEC0FA9839}"/>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363283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C4DA3-A7C6-402E-9995-011D75550D8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5EC0A61-35E8-46A5-9A91-218999E6DC3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82C48B-7C29-4432-8D9F-E7917A642ABB}"/>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5" name="Нижний колонтитул 4">
            <a:extLst>
              <a:ext uri="{FF2B5EF4-FFF2-40B4-BE49-F238E27FC236}">
                <a16:creationId xmlns:a16="http://schemas.microsoft.com/office/drawing/2014/main" id="{BB995DED-A544-426F-B835-58A9448CEDD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DC06AF9-DB7D-4618-BDE8-F42D21A38444}"/>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349587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F41867-9149-4956-8A26-85F3DBD5F5E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04406C8-A57C-4C57-A845-62F4990EB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5502181-9AA8-4D49-93C1-7573369D46DD}"/>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5" name="Нижний колонтитул 4">
            <a:extLst>
              <a:ext uri="{FF2B5EF4-FFF2-40B4-BE49-F238E27FC236}">
                <a16:creationId xmlns:a16="http://schemas.microsoft.com/office/drawing/2014/main" id="{6F0FB256-B6A0-4F25-B084-EF475E57FB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8B767F-6B24-4EC5-AAB9-87DCD3DEE8DD}"/>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194440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AADAFB-63F1-4804-A30D-AAE58D3D324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096A09-A7D3-47ED-9CF0-01FF8CD4C5C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1CD4AF9-8EBC-4B1C-AAF0-43FD0984D2E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E2E4172-0F4E-4EB7-96A4-6205D3CED813}"/>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6" name="Нижний колонтитул 5">
            <a:extLst>
              <a:ext uri="{FF2B5EF4-FFF2-40B4-BE49-F238E27FC236}">
                <a16:creationId xmlns:a16="http://schemas.microsoft.com/office/drawing/2014/main" id="{902CAD56-807A-431E-9445-03867E4E8A8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3C42E00-823F-4017-B89A-7A5EE01717D7}"/>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215961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D20C0C-8D1F-4519-A617-03A921A29EA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8CAE58B-82C7-4DB5-9AA9-E95CA82BB5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1886C1B-A9E9-420C-B226-52567D2D880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9BBF4E2-E7E7-4910-9E8E-20FB56091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833B1B6-6A2D-4550-8C13-8F3F752E7DE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A085441-786D-4B78-88D6-2AE6D7F62858}"/>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8" name="Нижний колонтитул 7">
            <a:extLst>
              <a:ext uri="{FF2B5EF4-FFF2-40B4-BE49-F238E27FC236}">
                <a16:creationId xmlns:a16="http://schemas.microsoft.com/office/drawing/2014/main" id="{F8714876-A624-4A92-BAAB-FD882EAE7C2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5CAFAC9-A3E1-4BDD-BEA7-496CB621110F}"/>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48753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D3E2B8-6F46-4F12-BD78-63B679218DF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DBE3913-A8B4-430E-B565-F7B133EF01AC}"/>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4" name="Нижний колонтитул 3">
            <a:extLst>
              <a:ext uri="{FF2B5EF4-FFF2-40B4-BE49-F238E27FC236}">
                <a16:creationId xmlns:a16="http://schemas.microsoft.com/office/drawing/2014/main" id="{F9555403-0C54-478A-A9D8-CDB68DBD6FB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E127A5C-C62C-4833-ACB6-8792FC08639A}"/>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245279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2DC32A7-DEE4-4A6F-A1C1-CE7FCB8A49E7}"/>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3" name="Нижний колонтитул 2">
            <a:extLst>
              <a:ext uri="{FF2B5EF4-FFF2-40B4-BE49-F238E27FC236}">
                <a16:creationId xmlns:a16="http://schemas.microsoft.com/office/drawing/2014/main" id="{648551A9-D68D-4238-9B67-51C449D9E7E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D64F3EC-D91C-417A-A9F0-80419B983533}"/>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333747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65D85B-1208-4FFC-BEBC-9F7C1E7ED42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D1DFD6C-3C82-4641-BBDB-D6E7EE0EA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43261D4-51DA-4235-BFB2-BE9828545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BEDBE03-9684-406F-8914-53217AE1EDA7}"/>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6" name="Нижний колонтитул 5">
            <a:extLst>
              <a:ext uri="{FF2B5EF4-FFF2-40B4-BE49-F238E27FC236}">
                <a16:creationId xmlns:a16="http://schemas.microsoft.com/office/drawing/2014/main" id="{B4AD62A0-8F36-44E3-9939-484391C8312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90CE8D-3F58-4227-B7B8-461DDCFB1F65}"/>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64122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94FFF6-C4C6-4431-BBA4-887FFAF697D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75E324E-9E0D-4B9B-B902-23B64B62F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07D3BFA9-A97E-494A-9F7F-23B4D010C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0A921AF-AED6-4C66-94EB-E297AC5EE995}"/>
              </a:ext>
            </a:extLst>
          </p:cNvPr>
          <p:cNvSpPr>
            <a:spLocks noGrp="1"/>
          </p:cNvSpPr>
          <p:nvPr>
            <p:ph type="dt" sz="half" idx="10"/>
          </p:nvPr>
        </p:nvSpPr>
        <p:spPr/>
        <p:txBody>
          <a:bodyPr/>
          <a:lstStyle/>
          <a:p>
            <a:fld id="{8C107AD5-1405-49E2-B225-D68F80AA860D}" type="datetimeFigureOut">
              <a:rPr lang="ru-RU" smtClean="0"/>
              <a:t>01.04.2025</a:t>
            </a:fld>
            <a:endParaRPr lang="ru-RU"/>
          </a:p>
        </p:txBody>
      </p:sp>
      <p:sp>
        <p:nvSpPr>
          <p:cNvPr id="6" name="Нижний колонтитул 5">
            <a:extLst>
              <a:ext uri="{FF2B5EF4-FFF2-40B4-BE49-F238E27FC236}">
                <a16:creationId xmlns:a16="http://schemas.microsoft.com/office/drawing/2014/main" id="{122C66B3-F7B3-4B7E-9C94-70FDE4D0569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44C4C1E-B864-44F1-AC7D-17B0EE06C725}"/>
              </a:ext>
            </a:extLst>
          </p:cNvPr>
          <p:cNvSpPr>
            <a:spLocks noGrp="1"/>
          </p:cNvSpPr>
          <p:nvPr>
            <p:ph type="sldNum" sz="quarter" idx="12"/>
          </p:nvPr>
        </p:nvSpPr>
        <p:spPr/>
        <p:txBody>
          <a:bodyPr/>
          <a:lstStyle/>
          <a:p>
            <a:fld id="{000EFEF9-2C1C-49EA-9848-EED392B8D42A}" type="slidenum">
              <a:rPr lang="ru-RU" smtClean="0"/>
              <a:t>‹#›</a:t>
            </a:fld>
            <a:endParaRPr lang="ru-RU"/>
          </a:p>
        </p:txBody>
      </p:sp>
    </p:spTree>
    <p:extLst>
      <p:ext uri="{BB962C8B-B14F-4D97-AF65-F5344CB8AC3E}">
        <p14:creationId xmlns:p14="http://schemas.microsoft.com/office/powerpoint/2010/main" val="403176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9CB437-96C8-4C73-805E-F74930F6A3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1234A62-9E7E-4FC9-9677-4BD362148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B092C2-19AB-435C-9619-FA0FF06EB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07AD5-1405-49E2-B225-D68F80AA860D}" type="datetimeFigureOut">
              <a:rPr lang="ru-RU" smtClean="0"/>
              <a:t>01.04.2025</a:t>
            </a:fld>
            <a:endParaRPr lang="ru-RU"/>
          </a:p>
        </p:txBody>
      </p:sp>
      <p:sp>
        <p:nvSpPr>
          <p:cNvPr id="5" name="Нижний колонтитул 4">
            <a:extLst>
              <a:ext uri="{FF2B5EF4-FFF2-40B4-BE49-F238E27FC236}">
                <a16:creationId xmlns:a16="http://schemas.microsoft.com/office/drawing/2014/main" id="{00279C3D-1102-4FC5-964A-1536B86FE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7A15B15-E904-4842-B5D3-462191728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EFEF9-2C1C-49EA-9848-EED392B8D42A}" type="slidenum">
              <a:rPr lang="ru-RU" smtClean="0"/>
              <a:t>‹#›</a:t>
            </a:fld>
            <a:endParaRPr lang="ru-RU"/>
          </a:p>
        </p:txBody>
      </p:sp>
    </p:spTree>
    <p:extLst>
      <p:ext uri="{BB962C8B-B14F-4D97-AF65-F5344CB8AC3E}">
        <p14:creationId xmlns:p14="http://schemas.microsoft.com/office/powerpoint/2010/main" val="328806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2.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dnet.ru/napravleniya/rabota-s-udovletvorennostyu/"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Иллюстрация плоского обозначения мужского врача, анализирующего данные с инфографикой на экране">
            <a:extLst>
              <a:ext uri="{FF2B5EF4-FFF2-40B4-BE49-F238E27FC236}">
                <a16:creationId xmlns:a16="http://schemas.microsoft.com/office/drawing/2014/main" id="{54CEE723-2F32-4212-8F93-E5C79DFD1C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3">
            <a:extLst>
              <a:ext uri="{FF2B5EF4-FFF2-40B4-BE49-F238E27FC236}">
                <a16:creationId xmlns:a16="http://schemas.microsoft.com/office/drawing/2014/main" id="{A2A9358B-9458-43F3-AE60-8C1649A84737}"/>
              </a:ext>
            </a:extLst>
          </p:cNvPr>
          <p:cNvSpPr>
            <a:spLocks noGrp="1"/>
          </p:cNvSpPr>
          <p:nvPr>
            <p:ph type="ctrTitle"/>
          </p:nvPr>
        </p:nvSpPr>
        <p:spPr>
          <a:xfrm>
            <a:off x="655828" y="-6174"/>
            <a:ext cx="11192490" cy="2871652"/>
          </a:xfrm>
        </p:spPr>
        <p:txBody>
          <a:bodyPr>
            <a:noAutofit/>
          </a:bodyPr>
          <a:lstStyle/>
          <a:p>
            <a:r>
              <a:rPr lang="ru-RU" sz="3600" b="1" dirty="0">
                <a:solidFill>
                  <a:schemeClr val="tx1">
                    <a:lumMod val="75000"/>
                    <a:lumOff val="25000"/>
                  </a:schemeClr>
                </a:solidFill>
                <a:latin typeface="Montserrat Medium" panose="00000600000000000000" pitchFamily="2" charset="-52"/>
              </a:rPr>
              <a:t>Внедрение стандарта «Стимул» в Мурманской области: опыт, достижения и перспективы пациентоцентричного подхода</a:t>
            </a:r>
            <a:r>
              <a:rPr lang="ru-RU" sz="3600" dirty="0">
                <a:latin typeface="Montserrat Medium" panose="00000600000000000000" pitchFamily="2" charset="-52"/>
              </a:rPr>
              <a:t/>
            </a:r>
            <a:br>
              <a:rPr lang="ru-RU" sz="3600" dirty="0">
                <a:latin typeface="Montserrat Medium" panose="00000600000000000000" pitchFamily="2" charset="-52"/>
              </a:rPr>
            </a:br>
            <a:endParaRPr lang="ru-RU" sz="3600" dirty="0">
              <a:latin typeface="Montserrat Medium" panose="00000600000000000000" pitchFamily="2" charset="-52"/>
            </a:endParaRPr>
          </a:p>
        </p:txBody>
      </p:sp>
      <p:sp>
        <p:nvSpPr>
          <p:cNvPr id="11" name="TextBox 10">
            <a:extLst>
              <a:ext uri="{FF2B5EF4-FFF2-40B4-BE49-F238E27FC236}">
                <a16:creationId xmlns:a16="http://schemas.microsoft.com/office/drawing/2014/main" id="{43EC0584-C1A2-4AEB-878C-B3CE0B019697}"/>
              </a:ext>
            </a:extLst>
          </p:cNvPr>
          <p:cNvSpPr txBox="1"/>
          <p:nvPr/>
        </p:nvSpPr>
        <p:spPr>
          <a:xfrm>
            <a:off x="1644152" y="3201690"/>
            <a:ext cx="8725229" cy="1754326"/>
          </a:xfrm>
          <a:prstGeom prst="rect">
            <a:avLst/>
          </a:prstGeom>
          <a:noFill/>
        </p:spPr>
        <p:txBody>
          <a:bodyPr wrap="square">
            <a:spAutoFit/>
          </a:bodyPr>
          <a:lstStyle/>
          <a:p>
            <a:pPr algn="ctr"/>
            <a:r>
              <a:rPr lang="ru-RU" dirty="0">
                <a:solidFill>
                  <a:schemeClr val="bg2">
                    <a:lumMod val="25000"/>
                  </a:schemeClr>
                </a:solidFill>
                <a:latin typeface="Montserrat Medium" panose="00000600000000000000" pitchFamily="2" charset="-52"/>
              </a:rPr>
              <a:t>Руководитель Регионального Центра Компетенций по внедрению технологий бережливого производства в отрасли здравоохранения на базе ГОАУЗ «Мурманский областной центр специализированных видов медицинской помощи»</a:t>
            </a:r>
          </a:p>
          <a:p>
            <a:pPr algn="ctr"/>
            <a:endParaRPr lang="ru-RU" dirty="0">
              <a:solidFill>
                <a:schemeClr val="bg2">
                  <a:lumMod val="25000"/>
                </a:schemeClr>
              </a:solidFill>
              <a:latin typeface="Montserrat Medium" panose="00000600000000000000" pitchFamily="2" charset="-52"/>
            </a:endParaRPr>
          </a:p>
          <a:p>
            <a:pPr algn="ctr"/>
            <a:r>
              <a:rPr lang="ru-RU" b="1" dirty="0">
                <a:solidFill>
                  <a:schemeClr val="bg2">
                    <a:lumMod val="25000"/>
                  </a:schemeClr>
                </a:solidFill>
                <a:latin typeface="Montserrat Medium" panose="00000600000000000000" pitchFamily="2" charset="-52"/>
              </a:rPr>
              <a:t>Смирнова Юлия Алексеевна</a:t>
            </a:r>
          </a:p>
        </p:txBody>
      </p:sp>
      <p:sp>
        <p:nvSpPr>
          <p:cNvPr id="6" name="AutoShape 4">
            <a:extLst>
              <a:ext uri="{FF2B5EF4-FFF2-40B4-BE49-F238E27FC236}">
                <a16:creationId xmlns:a16="http://schemas.microsoft.com/office/drawing/2014/main" id="{A5B090A6-EDFE-4477-A144-DE6CFCF8FC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a:extLst>
              <a:ext uri="{FF2B5EF4-FFF2-40B4-BE49-F238E27FC236}">
                <a16:creationId xmlns:a16="http://schemas.microsoft.com/office/drawing/2014/main" id="{9012EB18-2BB5-4E9E-A62B-B02AF7172E1A}"/>
              </a:ext>
            </a:extLst>
          </p:cNvPr>
          <p:cNvSpPr txBox="1"/>
          <p:nvPr/>
        </p:nvSpPr>
        <p:spPr>
          <a:xfrm>
            <a:off x="4763589" y="5995851"/>
            <a:ext cx="2944718" cy="369332"/>
          </a:xfrm>
          <a:prstGeom prst="rect">
            <a:avLst/>
          </a:prstGeom>
          <a:noFill/>
        </p:spPr>
        <p:txBody>
          <a:bodyPr wrap="square" rtlCol="0">
            <a:spAutoFit/>
          </a:bodyPr>
          <a:lstStyle/>
          <a:p>
            <a:r>
              <a:rPr lang="ru-RU" dirty="0">
                <a:latin typeface="Montserrat Medium" panose="00000600000000000000" pitchFamily="2" charset="-52"/>
              </a:rPr>
              <a:t>Мурманск  2025 </a:t>
            </a:r>
          </a:p>
        </p:txBody>
      </p:sp>
      <p:pic>
        <p:nvPicPr>
          <p:cNvPr id="16" name="Рисунок 15">
            <a:extLst>
              <a:ext uri="{FF2B5EF4-FFF2-40B4-BE49-F238E27FC236}">
                <a16:creationId xmlns:a16="http://schemas.microsoft.com/office/drawing/2014/main" id="{11B806C3-990E-48B1-99BC-CBB5F169302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3" name="Рисунок 2">
            <a:extLst>
              <a:ext uri="{FF2B5EF4-FFF2-40B4-BE49-F238E27FC236}">
                <a16:creationId xmlns:a16="http://schemas.microsoft.com/office/drawing/2014/main" id="{C835AD20-2C61-E2FC-FB3D-4C027CDD2429}"/>
              </a:ext>
            </a:extLst>
          </p:cNvPr>
          <p:cNvPicPr>
            <a:picLocks noChangeAspect="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92639" y="4504557"/>
            <a:ext cx="2192031" cy="2192031"/>
          </a:xfrm>
          <a:prstGeom prst="rect">
            <a:avLst/>
          </a:prstGeom>
        </p:spPr>
      </p:pic>
      <p:pic>
        <p:nvPicPr>
          <p:cNvPr id="13" name="Рисунок 12">
            <a:extLst>
              <a:ext uri="{FF2B5EF4-FFF2-40B4-BE49-F238E27FC236}">
                <a16:creationId xmlns:a16="http://schemas.microsoft.com/office/drawing/2014/main" id="{1962D9FD-C8DC-4E9D-8DCF-6EFF6828FF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33430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063A6-ED7B-4517-A73C-D5A0B03F138A}"/>
              </a:ext>
            </a:extLst>
          </p:cNvPr>
          <p:cNvSpPr txBox="1"/>
          <p:nvPr/>
        </p:nvSpPr>
        <p:spPr>
          <a:xfrm>
            <a:off x="1403396" y="95110"/>
            <a:ext cx="9385208" cy="646331"/>
          </a:xfrm>
          <a:prstGeom prst="rect">
            <a:avLst/>
          </a:prstGeom>
          <a:noFill/>
        </p:spPr>
        <p:txBody>
          <a:bodyPr wrap="square" rtlCol="0">
            <a:spAutoFit/>
          </a:bodyPr>
          <a:lstStyle/>
          <a:p>
            <a:pPr algn="ctr"/>
            <a:r>
              <a:rPr lang="ru-RU" sz="3600" b="1" dirty="0">
                <a:solidFill>
                  <a:schemeClr val="bg2">
                    <a:lumMod val="25000"/>
                  </a:schemeClr>
                </a:solidFill>
                <a:latin typeface="Montserrat Medium" panose="00000600000000000000" pitchFamily="2" charset="-52"/>
              </a:rPr>
              <a:t>Анализ объективных данных</a:t>
            </a:r>
          </a:p>
        </p:txBody>
      </p:sp>
      <p:pic>
        <p:nvPicPr>
          <p:cNvPr id="4" name="Рисунок 3">
            <a:extLst>
              <a:ext uri="{FF2B5EF4-FFF2-40B4-BE49-F238E27FC236}">
                <a16:creationId xmlns:a16="http://schemas.microsoft.com/office/drawing/2014/main" id="{FA562F99-06D5-4202-B3FF-FF441EE30AE2}"/>
              </a:ext>
            </a:extLst>
          </p:cNvPr>
          <p:cNvPicPr>
            <a:picLocks noChangeAspect="1"/>
          </p:cNvPicPr>
          <p:nvPr/>
        </p:nvPicPr>
        <p:blipFill>
          <a:blip r:embed="rId2"/>
          <a:stretch>
            <a:fillRect/>
          </a:stretch>
        </p:blipFill>
        <p:spPr>
          <a:xfrm>
            <a:off x="343351" y="1040272"/>
            <a:ext cx="11422252" cy="5420349"/>
          </a:xfrm>
          <a:prstGeom prst="rect">
            <a:avLst/>
          </a:prstGeom>
        </p:spPr>
      </p:pic>
      <p:pic>
        <p:nvPicPr>
          <p:cNvPr id="11" name="Рисунок 10">
            <a:extLst>
              <a:ext uri="{FF2B5EF4-FFF2-40B4-BE49-F238E27FC236}">
                <a16:creationId xmlns:a16="http://schemas.microsoft.com/office/drawing/2014/main" id="{00B9CF00-DC61-40BD-AB03-0324D359DD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13" name="Рисунок 12">
            <a:extLst>
              <a:ext uri="{FF2B5EF4-FFF2-40B4-BE49-F238E27FC236}">
                <a16:creationId xmlns:a16="http://schemas.microsoft.com/office/drawing/2014/main" id="{CB706D25-FAB9-4340-BAFB-6559D1E8BB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26439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063A6-ED7B-4517-A73C-D5A0B03F138A}"/>
              </a:ext>
            </a:extLst>
          </p:cNvPr>
          <p:cNvSpPr txBox="1"/>
          <p:nvPr/>
        </p:nvSpPr>
        <p:spPr>
          <a:xfrm>
            <a:off x="1183056" y="89557"/>
            <a:ext cx="9825883" cy="646331"/>
          </a:xfrm>
          <a:prstGeom prst="rect">
            <a:avLst/>
          </a:prstGeom>
          <a:noFill/>
        </p:spPr>
        <p:txBody>
          <a:bodyPr wrap="square" rtlCol="0">
            <a:spAutoFit/>
          </a:bodyPr>
          <a:lstStyle/>
          <a:p>
            <a:pPr algn="ctr"/>
            <a:r>
              <a:rPr lang="ru-RU" sz="3600" b="1" dirty="0">
                <a:solidFill>
                  <a:schemeClr val="bg2">
                    <a:lumMod val="25000"/>
                  </a:schemeClr>
                </a:solidFill>
                <a:latin typeface="Montserrat Medium" panose="00000600000000000000" pitchFamily="2" charset="-52"/>
              </a:rPr>
              <a:t>Анализ клиентских (пациентских) путей</a:t>
            </a:r>
          </a:p>
        </p:txBody>
      </p:sp>
      <p:pic>
        <p:nvPicPr>
          <p:cNvPr id="5" name="Рисунок 4">
            <a:extLst>
              <a:ext uri="{FF2B5EF4-FFF2-40B4-BE49-F238E27FC236}">
                <a16:creationId xmlns:a16="http://schemas.microsoft.com/office/drawing/2014/main" id="{B3780E76-F59F-414A-AA71-683253A377D5}"/>
              </a:ext>
            </a:extLst>
          </p:cNvPr>
          <p:cNvPicPr>
            <a:picLocks noChangeAspect="1"/>
          </p:cNvPicPr>
          <p:nvPr/>
        </p:nvPicPr>
        <p:blipFill>
          <a:blip r:embed="rId2"/>
          <a:stretch>
            <a:fillRect/>
          </a:stretch>
        </p:blipFill>
        <p:spPr>
          <a:xfrm>
            <a:off x="461276" y="1412996"/>
            <a:ext cx="11304327" cy="4836076"/>
          </a:xfrm>
          <a:prstGeom prst="rect">
            <a:avLst/>
          </a:prstGeom>
          <a:effectLst>
            <a:softEdge rad="228600"/>
          </a:effectLst>
        </p:spPr>
      </p:pic>
      <p:pic>
        <p:nvPicPr>
          <p:cNvPr id="6" name="Рисунок 5">
            <a:extLst>
              <a:ext uri="{FF2B5EF4-FFF2-40B4-BE49-F238E27FC236}">
                <a16:creationId xmlns:a16="http://schemas.microsoft.com/office/drawing/2014/main" id="{906452CC-EE86-416D-9679-6004BA0C8F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8" name="Рисунок 7">
            <a:extLst>
              <a:ext uri="{FF2B5EF4-FFF2-40B4-BE49-F238E27FC236}">
                <a16:creationId xmlns:a16="http://schemas.microsoft.com/office/drawing/2014/main" id="{4FC7DB25-14C9-43EE-ACEA-B589BF81C9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81957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967800" y="125106"/>
            <a:ext cx="10256400" cy="1173481"/>
          </a:xfrm>
        </p:spPr>
        <p:txBody>
          <a:bodyPr>
            <a:noAutofit/>
          </a:bodyPr>
          <a:lstStyle/>
          <a:p>
            <a:r>
              <a:rPr lang="ru-RU" sz="3600" b="1" dirty="0">
                <a:solidFill>
                  <a:schemeClr val="bg2">
                    <a:lumMod val="25000"/>
                  </a:schemeClr>
                </a:solidFill>
                <a:latin typeface="Montserrat Medium" panose="00000600000000000000" pitchFamily="2" charset="-52"/>
              </a:rPr>
              <a:t>Цели внедрения СТИМУЛ в Мурманской области</a:t>
            </a:r>
          </a:p>
        </p:txBody>
      </p:sp>
      <p:sp>
        <p:nvSpPr>
          <p:cNvPr id="4" name="TextBox 3">
            <a:extLst>
              <a:ext uri="{FF2B5EF4-FFF2-40B4-BE49-F238E27FC236}">
                <a16:creationId xmlns:a16="http://schemas.microsoft.com/office/drawing/2014/main" id="{590D0642-B2B8-4315-9382-8D93FB85056F}"/>
              </a:ext>
            </a:extLst>
          </p:cNvPr>
          <p:cNvSpPr txBox="1"/>
          <p:nvPr/>
        </p:nvSpPr>
        <p:spPr>
          <a:xfrm>
            <a:off x="1257406" y="2639767"/>
            <a:ext cx="10317266" cy="1754326"/>
          </a:xfrm>
          <a:prstGeom prst="rect">
            <a:avLst/>
          </a:prstGeom>
          <a:noFill/>
        </p:spPr>
        <p:txBody>
          <a:bodyPr wrap="square" rtlCol="0">
            <a:spAutoFit/>
          </a:bodyPr>
          <a:lstStyle/>
          <a:p>
            <a:pPr marL="514350" indent="-514350">
              <a:buFont typeface="Wingdings" panose="05000000000000000000" pitchFamily="2" charset="2"/>
              <a:buChar char="§"/>
            </a:pPr>
            <a:r>
              <a:rPr lang="ru-RU" dirty="0">
                <a:solidFill>
                  <a:schemeClr val="bg2">
                    <a:lumMod val="25000"/>
                  </a:schemeClr>
                </a:solidFill>
                <a:latin typeface="Montserrat Medium" panose="00000600000000000000" pitchFamily="2" charset="-52"/>
              </a:rPr>
              <a:t>Повышение качества оказания медицинской помощи</a:t>
            </a:r>
          </a:p>
          <a:p>
            <a:pPr marL="342900" indent="-342900">
              <a:buFont typeface="Wingdings" panose="05000000000000000000" pitchFamily="2" charset="2"/>
              <a:buChar char="§"/>
            </a:pPr>
            <a:endParaRPr lang="ru-RU" dirty="0">
              <a:solidFill>
                <a:schemeClr val="bg2">
                  <a:lumMod val="25000"/>
                </a:schemeClr>
              </a:solidFill>
              <a:latin typeface="Montserrat Medium" panose="00000600000000000000" pitchFamily="2" charset="-52"/>
            </a:endParaRPr>
          </a:p>
          <a:p>
            <a:pPr marL="514350" indent="-514350">
              <a:buFont typeface="Wingdings" panose="05000000000000000000" pitchFamily="2" charset="2"/>
              <a:buChar char="§"/>
            </a:pPr>
            <a:r>
              <a:rPr lang="ru-RU" dirty="0">
                <a:solidFill>
                  <a:schemeClr val="bg2">
                    <a:lumMod val="25000"/>
                  </a:schemeClr>
                </a:solidFill>
                <a:latin typeface="Montserrat Medium" panose="00000600000000000000" pitchFamily="2" charset="-52"/>
              </a:rPr>
              <a:t>Оптимизация и улучшение условий работы медицинских работников</a:t>
            </a:r>
          </a:p>
          <a:p>
            <a:pPr marL="342900" indent="-342900">
              <a:buFont typeface="Wingdings" panose="05000000000000000000" pitchFamily="2" charset="2"/>
              <a:buChar char="§"/>
            </a:pPr>
            <a:endParaRPr lang="ru-RU" dirty="0">
              <a:solidFill>
                <a:schemeClr val="bg2">
                  <a:lumMod val="25000"/>
                </a:schemeClr>
              </a:solidFill>
              <a:latin typeface="Montserrat Medium" panose="00000600000000000000" pitchFamily="2" charset="-52"/>
            </a:endParaRPr>
          </a:p>
          <a:p>
            <a:pPr marL="514350" indent="-514350">
              <a:buFont typeface="Wingdings" panose="05000000000000000000" pitchFamily="2" charset="2"/>
              <a:buChar char="§"/>
            </a:pPr>
            <a:r>
              <a:rPr lang="ru-RU" dirty="0">
                <a:solidFill>
                  <a:schemeClr val="bg2">
                    <a:lumMod val="25000"/>
                  </a:schemeClr>
                </a:solidFill>
                <a:latin typeface="Montserrat Medium" panose="00000600000000000000" pitchFamily="2" charset="-52"/>
              </a:rPr>
              <a:t>Повышение доверия со стороны пациентов – повышение удовлетворенности и, соответственно, уменьшение количества жалоб и конфликтных ситуаций</a:t>
            </a:r>
          </a:p>
        </p:txBody>
      </p:sp>
      <p:pic>
        <p:nvPicPr>
          <p:cNvPr id="7" name="Рисунок 6">
            <a:extLst>
              <a:ext uri="{FF2B5EF4-FFF2-40B4-BE49-F238E27FC236}">
                <a16:creationId xmlns:a16="http://schemas.microsoft.com/office/drawing/2014/main" id="{00C1E144-1527-486D-A50E-D448F1461D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9" name="Рисунок 8">
            <a:extLst>
              <a:ext uri="{FF2B5EF4-FFF2-40B4-BE49-F238E27FC236}">
                <a16:creationId xmlns:a16="http://schemas.microsoft.com/office/drawing/2014/main" id="{ADE6138A-B389-40CA-84A0-1BA5EE9032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96332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1383981" y="179234"/>
            <a:ext cx="9769299" cy="477837"/>
          </a:xfrm>
        </p:spPr>
        <p:txBody>
          <a:bodyPr>
            <a:noAutofit/>
          </a:bodyPr>
          <a:lstStyle/>
          <a:p>
            <a:r>
              <a:rPr lang="ru-RU" sz="3600" b="1" dirty="0">
                <a:solidFill>
                  <a:schemeClr val="bg2">
                    <a:lumMod val="25000"/>
                  </a:schemeClr>
                </a:solidFill>
                <a:latin typeface="Montserrat Medium" panose="00000600000000000000" pitchFamily="2" charset="-52"/>
              </a:rPr>
              <a:t>Основные этапы внедрения</a:t>
            </a:r>
          </a:p>
        </p:txBody>
      </p:sp>
      <p:graphicFrame>
        <p:nvGraphicFramePr>
          <p:cNvPr id="2" name="Таблица 4">
            <a:extLst>
              <a:ext uri="{FF2B5EF4-FFF2-40B4-BE49-F238E27FC236}">
                <a16:creationId xmlns:a16="http://schemas.microsoft.com/office/drawing/2014/main" id="{A27AF2F0-B4FF-4D45-B18E-F81692A0D17D}"/>
              </a:ext>
            </a:extLst>
          </p:cNvPr>
          <p:cNvGraphicFramePr>
            <a:graphicFrameLocks noGrp="1"/>
          </p:cNvGraphicFramePr>
          <p:nvPr>
            <p:extLst>
              <p:ext uri="{D42A27DB-BD31-4B8C-83A1-F6EECF244321}">
                <p14:modId xmlns:p14="http://schemas.microsoft.com/office/powerpoint/2010/main" val="2602938217"/>
              </p:ext>
            </p:extLst>
          </p:nvPr>
        </p:nvGraphicFramePr>
        <p:xfrm>
          <a:off x="1031846" y="778968"/>
          <a:ext cx="10296947" cy="5683631"/>
        </p:xfrm>
        <a:graphic>
          <a:graphicData uri="http://schemas.openxmlformats.org/drawingml/2006/table">
            <a:tbl>
              <a:tblPr firstRow="1" bandRow="1">
                <a:tableStyleId>{5C22544A-7EE6-4342-B048-85BDC9FD1C3A}</a:tableStyleId>
              </a:tblPr>
              <a:tblGrid>
                <a:gridCol w="10296947">
                  <a:extLst>
                    <a:ext uri="{9D8B030D-6E8A-4147-A177-3AD203B41FA5}">
                      <a16:colId xmlns:a16="http://schemas.microsoft.com/office/drawing/2014/main" val="2219783948"/>
                    </a:ext>
                  </a:extLst>
                </a:gridCol>
              </a:tblGrid>
              <a:tr h="897622">
                <a:tc>
                  <a:txBody>
                    <a:bodyPr/>
                    <a:lstStyle/>
                    <a:p>
                      <a:r>
                        <a:rPr lang="ru-RU" sz="1800" b="0" dirty="0">
                          <a:solidFill>
                            <a:schemeClr val="bg2">
                              <a:lumMod val="25000"/>
                            </a:schemeClr>
                          </a:solidFill>
                          <a:latin typeface="Montserrat Medium" panose="00000600000000000000" pitchFamily="2" charset="-52"/>
                        </a:rPr>
                        <a:t>Анализ текущего состояния</a:t>
                      </a:r>
                    </a:p>
                  </a:txBody>
                  <a:tcPr>
                    <a:solidFill>
                      <a:schemeClr val="accent1">
                        <a:alpha val="34000"/>
                      </a:schemeClr>
                    </a:solidFill>
                  </a:tcPr>
                </a:tc>
                <a:extLst>
                  <a:ext uri="{0D108BD9-81ED-4DB2-BD59-A6C34878D82A}">
                    <a16:rowId xmlns:a16="http://schemas.microsoft.com/office/drawing/2014/main" val="2326526356"/>
                  </a:ext>
                </a:extLst>
              </a:tr>
              <a:tr h="854331">
                <a:tc>
                  <a:txBody>
                    <a:bodyPr/>
                    <a:lstStyle/>
                    <a:p>
                      <a:r>
                        <a:rPr lang="ru-RU" sz="1800" b="0" dirty="0">
                          <a:solidFill>
                            <a:schemeClr val="bg2">
                              <a:lumMod val="25000"/>
                            </a:schemeClr>
                          </a:solidFill>
                          <a:latin typeface="Montserrat Medium" panose="00000600000000000000" pitchFamily="2" charset="-52"/>
                        </a:rPr>
                        <a:t>Разработка дорожной карты</a:t>
                      </a:r>
                    </a:p>
                  </a:txBody>
                  <a:tcPr>
                    <a:solidFill>
                      <a:schemeClr val="accent1">
                        <a:tint val="40000"/>
                        <a:alpha val="0"/>
                      </a:schemeClr>
                    </a:solidFill>
                  </a:tcPr>
                </a:tc>
                <a:extLst>
                  <a:ext uri="{0D108BD9-81ED-4DB2-BD59-A6C34878D82A}">
                    <a16:rowId xmlns:a16="http://schemas.microsoft.com/office/drawing/2014/main" val="956162769"/>
                  </a:ext>
                </a:extLst>
              </a:tr>
              <a:tr h="828484">
                <a:tc>
                  <a:txBody>
                    <a:bodyPr/>
                    <a:lstStyle/>
                    <a:p>
                      <a:r>
                        <a:rPr lang="ru-RU" sz="1800" b="0" dirty="0">
                          <a:solidFill>
                            <a:schemeClr val="bg2">
                              <a:lumMod val="25000"/>
                            </a:schemeClr>
                          </a:solidFill>
                          <a:latin typeface="Montserrat Medium" panose="00000600000000000000" pitchFamily="2" charset="-52"/>
                        </a:rPr>
                        <a:t>Обучение персонала</a:t>
                      </a:r>
                    </a:p>
                  </a:txBody>
                  <a:tcPr>
                    <a:solidFill>
                      <a:schemeClr val="accent1">
                        <a:tint val="20000"/>
                        <a:alpha val="50000"/>
                      </a:schemeClr>
                    </a:solidFill>
                  </a:tcPr>
                </a:tc>
                <a:extLst>
                  <a:ext uri="{0D108BD9-81ED-4DB2-BD59-A6C34878D82A}">
                    <a16:rowId xmlns:a16="http://schemas.microsoft.com/office/drawing/2014/main" val="2832721381"/>
                  </a:ext>
                </a:extLst>
              </a:tr>
              <a:tr h="1055838">
                <a:tc>
                  <a:txBody>
                    <a:bodyPr/>
                    <a:lstStyle/>
                    <a:p>
                      <a:r>
                        <a:rPr lang="ru-RU" sz="1800" b="0" dirty="0">
                          <a:solidFill>
                            <a:schemeClr val="bg2">
                              <a:lumMod val="25000"/>
                            </a:schemeClr>
                          </a:solidFill>
                          <a:latin typeface="Montserrat Medium" panose="00000600000000000000" pitchFamily="2" charset="-52"/>
                        </a:rPr>
                        <a:t>Запуск пилотных проектов</a:t>
                      </a:r>
                    </a:p>
                  </a:txBody>
                  <a:tcPr>
                    <a:solidFill>
                      <a:schemeClr val="accent1">
                        <a:tint val="40000"/>
                        <a:alpha val="73000"/>
                      </a:schemeClr>
                    </a:solidFill>
                  </a:tcPr>
                </a:tc>
                <a:extLst>
                  <a:ext uri="{0D108BD9-81ED-4DB2-BD59-A6C34878D82A}">
                    <a16:rowId xmlns:a16="http://schemas.microsoft.com/office/drawing/2014/main" val="1757583855"/>
                  </a:ext>
                </a:extLst>
              </a:tr>
              <a:tr h="1293774">
                <a:tc>
                  <a:txBody>
                    <a:bodyPr/>
                    <a:lstStyle/>
                    <a:p>
                      <a:r>
                        <a:rPr lang="ru-RU" sz="1800" b="0" dirty="0">
                          <a:solidFill>
                            <a:schemeClr val="bg2">
                              <a:lumMod val="25000"/>
                            </a:schemeClr>
                          </a:solidFill>
                          <a:latin typeface="Montserrat Medium" panose="00000600000000000000" pitchFamily="2" charset="-52"/>
                        </a:rPr>
                        <a:t>Оценка эффективности. Мониторинг и внесение корректировок</a:t>
                      </a:r>
                    </a:p>
                  </a:txBody>
                  <a:tcPr>
                    <a:solidFill>
                      <a:schemeClr val="accent1">
                        <a:tint val="20000"/>
                        <a:alpha val="55000"/>
                      </a:schemeClr>
                    </a:solidFill>
                  </a:tcPr>
                </a:tc>
                <a:extLst>
                  <a:ext uri="{0D108BD9-81ED-4DB2-BD59-A6C34878D82A}">
                    <a16:rowId xmlns:a16="http://schemas.microsoft.com/office/drawing/2014/main" val="2114185887"/>
                  </a:ext>
                </a:extLst>
              </a:tr>
              <a:tr h="753582">
                <a:tc>
                  <a:txBody>
                    <a:bodyPr/>
                    <a:lstStyle/>
                    <a:p>
                      <a:r>
                        <a:rPr lang="ru-RU" sz="1800" b="0" dirty="0">
                          <a:solidFill>
                            <a:schemeClr val="bg2">
                              <a:lumMod val="25000"/>
                            </a:schemeClr>
                          </a:solidFill>
                          <a:latin typeface="Montserrat Medium" panose="00000600000000000000" pitchFamily="2" charset="-52"/>
                        </a:rPr>
                        <a:t>Масштабирование лучших практик</a:t>
                      </a:r>
                    </a:p>
                  </a:txBody>
                  <a:tcPr>
                    <a:solidFill>
                      <a:schemeClr val="accent1">
                        <a:tint val="40000"/>
                        <a:alpha val="58000"/>
                      </a:schemeClr>
                    </a:solidFill>
                  </a:tcPr>
                </a:tc>
                <a:extLst>
                  <a:ext uri="{0D108BD9-81ED-4DB2-BD59-A6C34878D82A}">
                    <a16:rowId xmlns:a16="http://schemas.microsoft.com/office/drawing/2014/main" val="770766722"/>
                  </a:ext>
                </a:extLst>
              </a:tr>
            </a:tbl>
          </a:graphicData>
        </a:graphic>
      </p:graphicFrame>
      <p:pic>
        <p:nvPicPr>
          <p:cNvPr id="7" name="Рисунок 6">
            <a:extLst>
              <a:ext uri="{FF2B5EF4-FFF2-40B4-BE49-F238E27FC236}">
                <a16:creationId xmlns:a16="http://schemas.microsoft.com/office/drawing/2014/main" id="{C2931EE2-2E7F-4B33-A7C0-0D6D35ED8B3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10" name="Рисунок 9">
            <a:extLst>
              <a:ext uri="{FF2B5EF4-FFF2-40B4-BE49-F238E27FC236}">
                <a16:creationId xmlns:a16="http://schemas.microsoft.com/office/drawing/2014/main" id="{ED6D7A80-4B87-40AE-B83D-3C056E3363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89978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1300339" y="241826"/>
            <a:ext cx="10069923" cy="477837"/>
          </a:xfrm>
        </p:spPr>
        <p:txBody>
          <a:bodyPr>
            <a:noAutofit/>
          </a:bodyPr>
          <a:lstStyle/>
          <a:p>
            <a:r>
              <a:rPr lang="ru-RU" sz="3600" b="1" dirty="0">
                <a:solidFill>
                  <a:schemeClr val="bg2">
                    <a:lumMod val="25000"/>
                  </a:schemeClr>
                </a:solidFill>
                <a:latin typeface="Montserrat Medium" panose="00000600000000000000" pitchFamily="2" charset="-52"/>
              </a:rPr>
              <a:t>Инструменты и методы внедрения</a:t>
            </a:r>
          </a:p>
        </p:txBody>
      </p:sp>
      <p:graphicFrame>
        <p:nvGraphicFramePr>
          <p:cNvPr id="2" name="Таблица 4">
            <a:extLst>
              <a:ext uri="{FF2B5EF4-FFF2-40B4-BE49-F238E27FC236}">
                <a16:creationId xmlns:a16="http://schemas.microsoft.com/office/drawing/2014/main" id="{A27AF2F0-B4FF-4D45-B18E-F81692A0D17D}"/>
              </a:ext>
            </a:extLst>
          </p:cNvPr>
          <p:cNvGraphicFramePr>
            <a:graphicFrameLocks noGrp="1"/>
          </p:cNvGraphicFramePr>
          <p:nvPr>
            <p:extLst>
              <p:ext uri="{D42A27DB-BD31-4B8C-83A1-F6EECF244321}">
                <p14:modId xmlns:p14="http://schemas.microsoft.com/office/powerpoint/2010/main" val="421827035"/>
              </p:ext>
            </p:extLst>
          </p:nvPr>
        </p:nvGraphicFramePr>
        <p:xfrm>
          <a:off x="1216448" y="1342238"/>
          <a:ext cx="10069924" cy="4454555"/>
        </p:xfrm>
        <a:graphic>
          <a:graphicData uri="http://schemas.openxmlformats.org/drawingml/2006/table">
            <a:tbl>
              <a:tblPr firstRow="1" bandRow="1">
                <a:tableStyleId>{5C22544A-7EE6-4342-B048-85BDC9FD1C3A}</a:tableStyleId>
              </a:tblPr>
              <a:tblGrid>
                <a:gridCol w="10069924">
                  <a:extLst>
                    <a:ext uri="{9D8B030D-6E8A-4147-A177-3AD203B41FA5}">
                      <a16:colId xmlns:a16="http://schemas.microsoft.com/office/drawing/2014/main" val="2219783948"/>
                    </a:ext>
                  </a:extLst>
                </a:gridCol>
              </a:tblGrid>
              <a:tr h="1098508">
                <a:tc>
                  <a:txBody>
                    <a:bodyPr/>
                    <a:lstStyle/>
                    <a:p>
                      <a:r>
                        <a:rPr lang="ru-RU" sz="1800" b="0" dirty="0">
                          <a:solidFill>
                            <a:schemeClr val="bg2">
                              <a:lumMod val="25000"/>
                            </a:schemeClr>
                          </a:solidFill>
                          <a:latin typeface="Montserrat Medium" panose="00000600000000000000" pitchFamily="2" charset="-52"/>
                        </a:rPr>
                        <a:t>Обучение  медицинских работников навыкам общения</a:t>
                      </a:r>
                    </a:p>
                  </a:txBody>
                  <a:tcPr>
                    <a:solidFill>
                      <a:schemeClr val="accent1">
                        <a:alpha val="34000"/>
                      </a:schemeClr>
                    </a:solidFill>
                  </a:tcPr>
                </a:tc>
                <a:extLst>
                  <a:ext uri="{0D108BD9-81ED-4DB2-BD59-A6C34878D82A}">
                    <a16:rowId xmlns:a16="http://schemas.microsoft.com/office/drawing/2014/main" val="2326526356"/>
                  </a:ext>
                </a:extLst>
              </a:tr>
              <a:tr h="1145587">
                <a:tc>
                  <a:txBody>
                    <a:bodyPr/>
                    <a:lstStyle/>
                    <a:p>
                      <a:r>
                        <a:rPr lang="ru-RU" sz="1800" b="0" dirty="0">
                          <a:solidFill>
                            <a:schemeClr val="bg2">
                              <a:lumMod val="25000"/>
                            </a:schemeClr>
                          </a:solidFill>
                          <a:latin typeface="Montserrat Medium" panose="00000600000000000000" pitchFamily="2" charset="-52"/>
                        </a:rPr>
                        <a:t>Цифровизация медицинских процессов</a:t>
                      </a:r>
                    </a:p>
                  </a:txBody>
                  <a:tcPr>
                    <a:solidFill>
                      <a:schemeClr val="accent1">
                        <a:tint val="40000"/>
                        <a:alpha val="0"/>
                      </a:schemeClr>
                    </a:solidFill>
                  </a:tcPr>
                </a:tc>
                <a:extLst>
                  <a:ext uri="{0D108BD9-81ED-4DB2-BD59-A6C34878D82A}">
                    <a16:rowId xmlns:a16="http://schemas.microsoft.com/office/drawing/2014/main" val="956162769"/>
                  </a:ext>
                </a:extLst>
              </a:tr>
              <a:tr h="957271">
                <a:tc>
                  <a:txBody>
                    <a:bodyPr/>
                    <a:lstStyle/>
                    <a:p>
                      <a:r>
                        <a:rPr lang="ru-RU" sz="1800" b="0" dirty="0">
                          <a:solidFill>
                            <a:schemeClr val="bg2">
                              <a:lumMod val="25000"/>
                            </a:schemeClr>
                          </a:solidFill>
                          <a:latin typeface="Montserrat Medium" panose="00000600000000000000" pitchFamily="2" charset="-52"/>
                        </a:rPr>
                        <a:t>Улучшение логистики в лечебных учреждениях</a:t>
                      </a:r>
                    </a:p>
                  </a:txBody>
                  <a:tcPr>
                    <a:solidFill>
                      <a:schemeClr val="accent1">
                        <a:tint val="20000"/>
                        <a:alpha val="46000"/>
                      </a:schemeClr>
                    </a:solidFill>
                  </a:tcPr>
                </a:tc>
                <a:extLst>
                  <a:ext uri="{0D108BD9-81ED-4DB2-BD59-A6C34878D82A}">
                    <a16:rowId xmlns:a16="http://schemas.microsoft.com/office/drawing/2014/main" val="2832721381"/>
                  </a:ext>
                </a:extLst>
              </a:tr>
              <a:tr h="1253189">
                <a:tc>
                  <a:txBody>
                    <a:bodyPr/>
                    <a:lstStyle/>
                    <a:p>
                      <a:r>
                        <a:rPr lang="ru-RU" sz="1800" b="0" dirty="0">
                          <a:solidFill>
                            <a:schemeClr val="bg2">
                              <a:lumMod val="25000"/>
                            </a:schemeClr>
                          </a:solidFill>
                          <a:latin typeface="Montserrat Medium" panose="00000600000000000000" pitchFamily="2" charset="-52"/>
                        </a:rPr>
                        <a:t>Создание удобных сервисов для пациентов (онлайн-записи, чат-боты, контакт-центры) </a:t>
                      </a:r>
                    </a:p>
                  </a:txBody>
                  <a:tcPr>
                    <a:solidFill>
                      <a:schemeClr val="accent1">
                        <a:tint val="40000"/>
                        <a:alpha val="42000"/>
                      </a:schemeClr>
                    </a:solidFill>
                  </a:tcPr>
                </a:tc>
                <a:extLst>
                  <a:ext uri="{0D108BD9-81ED-4DB2-BD59-A6C34878D82A}">
                    <a16:rowId xmlns:a16="http://schemas.microsoft.com/office/drawing/2014/main" val="1757583855"/>
                  </a:ext>
                </a:extLst>
              </a:tr>
            </a:tbl>
          </a:graphicData>
        </a:graphic>
      </p:graphicFrame>
      <p:pic>
        <p:nvPicPr>
          <p:cNvPr id="7" name="Рисунок 6">
            <a:extLst>
              <a:ext uri="{FF2B5EF4-FFF2-40B4-BE49-F238E27FC236}">
                <a16:creationId xmlns:a16="http://schemas.microsoft.com/office/drawing/2014/main" id="{AB753682-C183-46EB-9920-B85A765FED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9" name="Рисунок 8">
            <a:extLst>
              <a:ext uri="{FF2B5EF4-FFF2-40B4-BE49-F238E27FC236}">
                <a16:creationId xmlns:a16="http://schemas.microsoft.com/office/drawing/2014/main" id="{1039C106-DA84-4F48-B447-1302DC56865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128489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1645482" y="179234"/>
            <a:ext cx="8706043" cy="477837"/>
          </a:xfrm>
        </p:spPr>
        <p:txBody>
          <a:bodyPr>
            <a:noAutofit/>
          </a:bodyPr>
          <a:lstStyle/>
          <a:p>
            <a:r>
              <a:rPr lang="ru-RU" sz="3600" b="1" dirty="0">
                <a:solidFill>
                  <a:schemeClr val="bg2">
                    <a:lumMod val="25000"/>
                  </a:schemeClr>
                </a:solidFill>
                <a:latin typeface="Montserrat Medium" panose="00000600000000000000" pitchFamily="2" charset="-52"/>
              </a:rPr>
              <a:t>Достигнутые результаты</a:t>
            </a:r>
          </a:p>
        </p:txBody>
      </p:sp>
      <p:sp>
        <p:nvSpPr>
          <p:cNvPr id="5" name="TextBox 4">
            <a:extLst>
              <a:ext uri="{FF2B5EF4-FFF2-40B4-BE49-F238E27FC236}">
                <a16:creationId xmlns:a16="http://schemas.microsoft.com/office/drawing/2014/main" id="{E09628DB-F6D0-4EF5-8474-3BE4282B1EA9}"/>
              </a:ext>
            </a:extLst>
          </p:cNvPr>
          <p:cNvSpPr txBox="1"/>
          <p:nvPr/>
        </p:nvSpPr>
        <p:spPr>
          <a:xfrm>
            <a:off x="1645482" y="556149"/>
            <a:ext cx="9505491" cy="646331"/>
          </a:xfrm>
          <a:prstGeom prst="rect">
            <a:avLst/>
          </a:prstGeom>
          <a:noFill/>
        </p:spPr>
        <p:txBody>
          <a:bodyPr wrap="square" rtlCol="0">
            <a:spAutoFit/>
          </a:bodyPr>
          <a:lstStyle/>
          <a:p>
            <a:r>
              <a:rPr lang="ru-RU" dirty="0">
                <a:solidFill>
                  <a:schemeClr val="bg2">
                    <a:lumMod val="25000"/>
                  </a:schemeClr>
                </a:solidFill>
                <a:latin typeface="Montserrat Medium" panose="00000600000000000000" pitchFamily="2" charset="-52"/>
              </a:rPr>
              <a:t>Прирост итогового балла по «Стимулу» после внедрения проекта в учреждениях Мурманской области в 2024г.</a:t>
            </a:r>
          </a:p>
        </p:txBody>
      </p:sp>
      <p:pic>
        <p:nvPicPr>
          <p:cNvPr id="8" name="Рисунок 7">
            <a:extLst>
              <a:ext uri="{FF2B5EF4-FFF2-40B4-BE49-F238E27FC236}">
                <a16:creationId xmlns:a16="http://schemas.microsoft.com/office/drawing/2014/main" id="{23573DD5-8CF4-4440-AEB5-92F12CDDA8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79690" y="0"/>
            <a:ext cx="605382" cy="670560"/>
          </a:xfrm>
          <a:prstGeom prst="rect">
            <a:avLst/>
          </a:prstGeom>
        </p:spPr>
      </p:pic>
      <p:pic>
        <p:nvPicPr>
          <p:cNvPr id="7" name="Рисунок 6">
            <a:extLst>
              <a:ext uri="{FF2B5EF4-FFF2-40B4-BE49-F238E27FC236}">
                <a16:creationId xmlns:a16="http://schemas.microsoft.com/office/drawing/2014/main" id="{DDFE091F-1D65-469B-9CC1-4AF090ACC449}"/>
              </a:ext>
            </a:extLst>
          </p:cNvPr>
          <p:cNvPicPr>
            <a:picLocks noChangeAspect="1"/>
          </p:cNvPicPr>
          <p:nvPr/>
        </p:nvPicPr>
        <p:blipFill rotWithShape="1">
          <a:blip r:embed="rId3"/>
          <a:srcRect l="4247" t="7700" r="2844" b="2335"/>
          <a:stretch/>
        </p:blipFill>
        <p:spPr>
          <a:xfrm>
            <a:off x="6096000" y="1467373"/>
            <a:ext cx="5535296" cy="3840817"/>
          </a:xfrm>
          <a:prstGeom prst="rect">
            <a:avLst/>
          </a:prstGeom>
        </p:spPr>
      </p:pic>
      <p:pic>
        <p:nvPicPr>
          <p:cNvPr id="9" name="Рисунок 8">
            <a:extLst>
              <a:ext uri="{FF2B5EF4-FFF2-40B4-BE49-F238E27FC236}">
                <a16:creationId xmlns:a16="http://schemas.microsoft.com/office/drawing/2014/main" id="{17EA04E5-0805-42A2-948F-7CB77EE03878}"/>
              </a:ext>
            </a:extLst>
          </p:cNvPr>
          <p:cNvPicPr>
            <a:picLocks noChangeAspect="1"/>
          </p:cNvPicPr>
          <p:nvPr/>
        </p:nvPicPr>
        <p:blipFill rotWithShape="1">
          <a:blip r:embed="rId4"/>
          <a:srcRect l="3590" t="7689" r="1821" b="317"/>
          <a:stretch/>
        </p:blipFill>
        <p:spPr>
          <a:xfrm>
            <a:off x="158048" y="1467373"/>
            <a:ext cx="5712395" cy="3963703"/>
          </a:xfrm>
          <a:prstGeom prst="rect">
            <a:avLst/>
          </a:prstGeom>
        </p:spPr>
      </p:pic>
      <p:pic>
        <p:nvPicPr>
          <p:cNvPr id="10" name="Рисунок 9">
            <a:extLst>
              <a:ext uri="{FF2B5EF4-FFF2-40B4-BE49-F238E27FC236}">
                <a16:creationId xmlns:a16="http://schemas.microsoft.com/office/drawing/2014/main" id="{19F3C128-9812-4899-947B-A64090B521BE}"/>
              </a:ext>
            </a:extLst>
          </p:cNvPr>
          <p:cNvPicPr>
            <a:picLocks noChangeAspect="1"/>
          </p:cNvPicPr>
          <p:nvPr/>
        </p:nvPicPr>
        <p:blipFill>
          <a:blip r:embed="rId5"/>
          <a:stretch>
            <a:fillRect/>
          </a:stretch>
        </p:blipFill>
        <p:spPr>
          <a:xfrm>
            <a:off x="266357" y="5511303"/>
            <a:ext cx="5083312" cy="1049996"/>
          </a:xfrm>
          <a:prstGeom prst="rect">
            <a:avLst/>
          </a:prstGeom>
        </p:spPr>
      </p:pic>
      <p:pic>
        <p:nvPicPr>
          <p:cNvPr id="11" name="Рисунок 10">
            <a:extLst>
              <a:ext uri="{FF2B5EF4-FFF2-40B4-BE49-F238E27FC236}">
                <a16:creationId xmlns:a16="http://schemas.microsoft.com/office/drawing/2014/main" id="{F5E415A5-FEDB-4999-9669-324F34201657}"/>
              </a:ext>
            </a:extLst>
          </p:cNvPr>
          <p:cNvPicPr>
            <a:picLocks noChangeAspect="1"/>
          </p:cNvPicPr>
          <p:nvPr/>
        </p:nvPicPr>
        <p:blipFill>
          <a:blip r:embed="rId6"/>
          <a:stretch>
            <a:fillRect/>
          </a:stretch>
        </p:blipFill>
        <p:spPr>
          <a:xfrm>
            <a:off x="6096000" y="5517395"/>
            <a:ext cx="5083313" cy="1346909"/>
          </a:xfrm>
          <a:prstGeom prst="rect">
            <a:avLst/>
          </a:prstGeom>
        </p:spPr>
      </p:pic>
      <p:pic>
        <p:nvPicPr>
          <p:cNvPr id="13" name="Рисунок 12">
            <a:extLst>
              <a:ext uri="{FF2B5EF4-FFF2-40B4-BE49-F238E27FC236}">
                <a16:creationId xmlns:a16="http://schemas.microsoft.com/office/drawing/2014/main" id="{ADC57A77-53A7-43B5-83C8-E7DF6BA971C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15426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1211350" y="233620"/>
            <a:ext cx="9769299" cy="477837"/>
          </a:xfrm>
        </p:spPr>
        <p:txBody>
          <a:bodyPr>
            <a:noAutofit/>
          </a:bodyPr>
          <a:lstStyle/>
          <a:p>
            <a:r>
              <a:rPr lang="ru-RU" sz="3600" b="1" dirty="0">
                <a:solidFill>
                  <a:schemeClr val="bg2">
                    <a:lumMod val="25000"/>
                  </a:schemeClr>
                </a:solidFill>
                <a:latin typeface="Montserrat Medium" panose="00000600000000000000" pitchFamily="2" charset="-52"/>
              </a:rPr>
              <a:t>Кейсы успешного внедрения</a:t>
            </a:r>
          </a:p>
        </p:txBody>
      </p:sp>
      <p:graphicFrame>
        <p:nvGraphicFramePr>
          <p:cNvPr id="2" name="Таблица 3">
            <a:extLst>
              <a:ext uri="{FF2B5EF4-FFF2-40B4-BE49-F238E27FC236}">
                <a16:creationId xmlns:a16="http://schemas.microsoft.com/office/drawing/2014/main" id="{26F2A222-138F-4B24-9EEB-FC09BB201018}"/>
              </a:ext>
            </a:extLst>
          </p:cNvPr>
          <p:cNvGraphicFramePr>
            <a:graphicFrameLocks noGrp="1"/>
          </p:cNvGraphicFramePr>
          <p:nvPr>
            <p:extLst>
              <p:ext uri="{D42A27DB-BD31-4B8C-83A1-F6EECF244321}">
                <p14:modId xmlns:p14="http://schemas.microsoft.com/office/powerpoint/2010/main" val="3857076045"/>
              </p:ext>
            </p:extLst>
          </p:nvPr>
        </p:nvGraphicFramePr>
        <p:xfrm>
          <a:off x="1211350" y="1533092"/>
          <a:ext cx="10057894" cy="4385020"/>
        </p:xfrm>
        <a:graphic>
          <a:graphicData uri="http://schemas.openxmlformats.org/drawingml/2006/table">
            <a:tbl>
              <a:tblPr firstRow="1" bandRow="1">
                <a:effectLst>
                  <a:outerShdw blurRad="50800" dist="50800" dir="5400000" algn="ctr" rotWithShape="0">
                    <a:srgbClr val="000000">
                      <a:alpha val="42000"/>
                    </a:srgbClr>
                  </a:outerShdw>
                </a:effectLst>
                <a:tableStyleId>{5C22544A-7EE6-4342-B048-85BDC9FD1C3A}</a:tableStyleId>
              </a:tblPr>
              <a:tblGrid>
                <a:gridCol w="5028947">
                  <a:extLst>
                    <a:ext uri="{9D8B030D-6E8A-4147-A177-3AD203B41FA5}">
                      <a16:colId xmlns:a16="http://schemas.microsoft.com/office/drawing/2014/main" val="3790162720"/>
                    </a:ext>
                  </a:extLst>
                </a:gridCol>
                <a:gridCol w="5028947">
                  <a:extLst>
                    <a:ext uri="{9D8B030D-6E8A-4147-A177-3AD203B41FA5}">
                      <a16:colId xmlns:a16="http://schemas.microsoft.com/office/drawing/2014/main" val="3545802463"/>
                    </a:ext>
                  </a:extLst>
                </a:gridCol>
              </a:tblGrid>
              <a:tr h="1342144">
                <a:tc>
                  <a:txBody>
                    <a:bodyPr/>
                    <a:lstStyle/>
                    <a:p>
                      <a:r>
                        <a:rPr lang="ru-RU" sz="1800" b="0" dirty="0">
                          <a:solidFill>
                            <a:schemeClr val="bg2">
                              <a:lumMod val="25000"/>
                            </a:schemeClr>
                          </a:solidFill>
                          <a:latin typeface="Montserrat Medium" panose="00000600000000000000" pitchFamily="2" charset="-52"/>
                        </a:rPr>
                        <a:t>Оптимизация регистратуры </a:t>
                      </a:r>
                    </a:p>
                  </a:txBody>
                  <a:tcPr>
                    <a:solidFill>
                      <a:schemeClr val="accent1">
                        <a:alpha val="22000"/>
                      </a:schemeClr>
                    </a:solidFill>
                  </a:tcPr>
                </a:tc>
                <a:tc>
                  <a:txBody>
                    <a:bodyPr/>
                    <a:lstStyle/>
                    <a:p>
                      <a:r>
                        <a:rPr lang="ru-RU" sz="1800" b="0" dirty="0">
                          <a:solidFill>
                            <a:schemeClr val="bg2">
                              <a:lumMod val="25000"/>
                            </a:schemeClr>
                          </a:solidFill>
                          <a:latin typeface="Montserrat Medium" panose="00000600000000000000" pitchFamily="2" charset="-52"/>
                        </a:rPr>
                        <a:t>Сокращение времени ожидания</a:t>
                      </a:r>
                    </a:p>
                  </a:txBody>
                  <a:tcPr>
                    <a:solidFill>
                      <a:schemeClr val="accent1">
                        <a:alpha val="22000"/>
                      </a:schemeClr>
                    </a:solidFill>
                  </a:tcPr>
                </a:tc>
                <a:extLst>
                  <a:ext uri="{0D108BD9-81ED-4DB2-BD59-A6C34878D82A}">
                    <a16:rowId xmlns:a16="http://schemas.microsoft.com/office/drawing/2014/main" val="2880203260"/>
                  </a:ext>
                </a:extLst>
              </a:tr>
              <a:tr h="1521438">
                <a:tc>
                  <a:txBody>
                    <a:bodyPr/>
                    <a:lstStyle/>
                    <a:p>
                      <a:r>
                        <a:rPr lang="ru-RU" sz="1800" b="0" dirty="0">
                          <a:solidFill>
                            <a:schemeClr val="bg2">
                              <a:lumMod val="25000"/>
                            </a:schemeClr>
                          </a:solidFill>
                          <a:latin typeface="Montserrat Medium" panose="00000600000000000000" pitchFamily="2" charset="-52"/>
                        </a:rPr>
                        <a:t>Внедрение обратной связи </a:t>
                      </a:r>
                    </a:p>
                  </a:txBody>
                  <a:tcPr>
                    <a:solidFill>
                      <a:schemeClr val="accent1">
                        <a:tint val="40000"/>
                        <a:alpha val="13000"/>
                      </a:schemeClr>
                    </a:solidFill>
                  </a:tcPr>
                </a:tc>
                <a:tc>
                  <a:txBody>
                    <a:bodyPr/>
                    <a:lstStyle/>
                    <a:p>
                      <a:r>
                        <a:rPr lang="ru-RU" sz="1800" b="0" dirty="0">
                          <a:solidFill>
                            <a:schemeClr val="bg2">
                              <a:lumMod val="25000"/>
                            </a:schemeClr>
                          </a:solidFill>
                          <a:latin typeface="Montserrat Medium" panose="00000600000000000000" pitchFamily="2" charset="-52"/>
                        </a:rPr>
                        <a:t>Улучшение коммуникации</a:t>
                      </a:r>
                    </a:p>
                  </a:txBody>
                  <a:tcPr>
                    <a:solidFill>
                      <a:schemeClr val="accent1">
                        <a:tint val="40000"/>
                        <a:alpha val="13000"/>
                      </a:schemeClr>
                    </a:solidFill>
                  </a:tcPr>
                </a:tc>
                <a:extLst>
                  <a:ext uri="{0D108BD9-81ED-4DB2-BD59-A6C34878D82A}">
                    <a16:rowId xmlns:a16="http://schemas.microsoft.com/office/drawing/2014/main" val="1401015023"/>
                  </a:ext>
                </a:extLst>
              </a:tr>
              <a:tr h="1521438">
                <a:tc>
                  <a:txBody>
                    <a:bodyPr/>
                    <a:lstStyle/>
                    <a:p>
                      <a:r>
                        <a:rPr lang="ru-RU" sz="1800" b="0" dirty="0">
                          <a:solidFill>
                            <a:schemeClr val="bg2">
                              <a:lumMod val="25000"/>
                            </a:schemeClr>
                          </a:solidFill>
                          <a:latin typeface="Montserrat Medium" panose="00000600000000000000" pitchFamily="2" charset="-52"/>
                        </a:rPr>
                        <a:t>Тренинги для медицинских работников</a:t>
                      </a:r>
                    </a:p>
                  </a:txBody>
                  <a:tcPr>
                    <a:solidFill>
                      <a:schemeClr val="accent1">
                        <a:tint val="20000"/>
                        <a:alpha val="53000"/>
                      </a:schemeClr>
                    </a:solidFill>
                  </a:tcPr>
                </a:tc>
                <a:tc>
                  <a:txBody>
                    <a:bodyPr/>
                    <a:lstStyle/>
                    <a:p>
                      <a:r>
                        <a:rPr lang="ru-RU" sz="1800" b="0" dirty="0">
                          <a:solidFill>
                            <a:schemeClr val="bg2">
                              <a:lumMod val="25000"/>
                            </a:schemeClr>
                          </a:solidFill>
                          <a:latin typeface="Montserrat Medium" panose="00000600000000000000" pitchFamily="2" charset="-52"/>
                        </a:rPr>
                        <a:t>Рост удовлетворенности пациентов </a:t>
                      </a:r>
                    </a:p>
                  </a:txBody>
                  <a:tcPr>
                    <a:solidFill>
                      <a:schemeClr val="accent1">
                        <a:tint val="20000"/>
                        <a:alpha val="53000"/>
                      </a:schemeClr>
                    </a:solidFill>
                  </a:tcPr>
                </a:tc>
                <a:extLst>
                  <a:ext uri="{0D108BD9-81ED-4DB2-BD59-A6C34878D82A}">
                    <a16:rowId xmlns:a16="http://schemas.microsoft.com/office/drawing/2014/main" val="1550350818"/>
                  </a:ext>
                </a:extLst>
              </a:tr>
            </a:tbl>
          </a:graphicData>
        </a:graphic>
      </p:graphicFrame>
      <p:pic>
        <p:nvPicPr>
          <p:cNvPr id="7" name="Рисунок 6">
            <a:extLst>
              <a:ext uri="{FF2B5EF4-FFF2-40B4-BE49-F238E27FC236}">
                <a16:creationId xmlns:a16="http://schemas.microsoft.com/office/drawing/2014/main" id="{C9105E4D-E41D-4DBB-8FA6-044AB5F0D8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9" name="Рисунок 8">
            <a:extLst>
              <a:ext uri="{FF2B5EF4-FFF2-40B4-BE49-F238E27FC236}">
                <a16:creationId xmlns:a16="http://schemas.microsoft.com/office/drawing/2014/main" id="{774C1475-FE2D-4F74-A91A-2D72595DA7D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365629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1428946" y="335280"/>
            <a:ext cx="9334105" cy="477837"/>
          </a:xfrm>
        </p:spPr>
        <p:txBody>
          <a:bodyPr>
            <a:noAutofit/>
          </a:bodyPr>
          <a:lstStyle/>
          <a:p>
            <a:r>
              <a:rPr lang="ru-RU" sz="3600" b="1" dirty="0">
                <a:solidFill>
                  <a:schemeClr val="bg2">
                    <a:lumMod val="25000"/>
                  </a:schemeClr>
                </a:solidFill>
                <a:latin typeface="Montserrat Medium" panose="00000600000000000000" pitchFamily="2" charset="-52"/>
              </a:rPr>
              <a:t>Основные вызовы при внедрении </a:t>
            </a:r>
          </a:p>
        </p:txBody>
      </p:sp>
      <p:graphicFrame>
        <p:nvGraphicFramePr>
          <p:cNvPr id="4" name="Таблица 4">
            <a:extLst>
              <a:ext uri="{FF2B5EF4-FFF2-40B4-BE49-F238E27FC236}">
                <a16:creationId xmlns:a16="http://schemas.microsoft.com/office/drawing/2014/main" id="{444F4BF4-D7F5-4626-A6EA-BFF9220AE3C6}"/>
              </a:ext>
            </a:extLst>
          </p:cNvPr>
          <p:cNvGraphicFramePr>
            <a:graphicFrameLocks noGrp="1"/>
          </p:cNvGraphicFramePr>
          <p:nvPr>
            <p:extLst>
              <p:ext uri="{D42A27DB-BD31-4B8C-83A1-F6EECF244321}">
                <p14:modId xmlns:p14="http://schemas.microsoft.com/office/powerpoint/2010/main" val="582391725"/>
              </p:ext>
            </p:extLst>
          </p:nvPr>
        </p:nvGraphicFramePr>
        <p:xfrm>
          <a:off x="1093381" y="1307827"/>
          <a:ext cx="10005237" cy="3641341"/>
        </p:xfrm>
        <a:graphic>
          <a:graphicData uri="http://schemas.openxmlformats.org/drawingml/2006/table">
            <a:tbl>
              <a:tblPr firstRow="1" bandRow="1">
                <a:tableStyleId>{5C22544A-7EE6-4342-B048-85BDC9FD1C3A}</a:tableStyleId>
              </a:tblPr>
              <a:tblGrid>
                <a:gridCol w="10005237">
                  <a:extLst>
                    <a:ext uri="{9D8B030D-6E8A-4147-A177-3AD203B41FA5}">
                      <a16:colId xmlns:a16="http://schemas.microsoft.com/office/drawing/2014/main" val="2944097913"/>
                    </a:ext>
                  </a:extLst>
                </a:gridCol>
              </a:tblGrid>
              <a:tr h="1266737">
                <a:tc>
                  <a:txBody>
                    <a:bodyPr/>
                    <a:lstStyle/>
                    <a:p>
                      <a:r>
                        <a:rPr lang="ru-RU" sz="1800" b="0" dirty="0">
                          <a:solidFill>
                            <a:schemeClr val="bg2">
                              <a:lumMod val="25000"/>
                            </a:schemeClr>
                          </a:solidFill>
                          <a:latin typeface="Montserrat Medium" panose="00000600000000000000" pitchFamily="2" charset="-52"/>
                        </a:rPr>
                        <a:t>Сопротивление изменениям со стороны персонала </a:t>
                      </a:r>
                    </a:p>
                  </a:txBody>
                  <a:tcPr>
                    <a:solidFill>
                      <a:schemeClr val="accent1">
                        <a:alpha val="34000"/>
                      </a:schemeClr>
                    </a:solidFill>
                  </a:tcPr>
                </a:tc>
                <a:extLst>
                  <a:ext uri="{0D108BD9-81ED-4DB2-BD59-A6C34878D82A}">
                    <a16:rowId xmlns:a16="http://schemas.microsoft.com/office/drawing/2014/main" val="1029463101"/>
                  </a:ext>
                </a:extLst>
              </a:tr>
              <a:tr h="1187302">
                <a:tc>
                  <a:txBody>
                    <a:bodyPr/>
                    <a:lstStyle/>
                    <a:p>
                      <a:r>
                        <a:rPr lang="ru-RU" sz="1800" b="0" dirty="0">
                          <a:solidFill>
                            <a:schemeClr val="bg2">
                              <a:lumMod val="25000"/>
                            </a:schemeClr>
                          </a:solidFill>
                          <a:latin typeface="Montserrat Medium" panose="00000600000000000000" pitchFamily="2" charset="-52"/>
                        </a:rPr>
                        <a:t>Ограниченное финансирование на модернизацию </a:t>
                      </a:r>
                    </a:p>
                  </a:txBody>
                  <a:tcPr>
                    <a:solidFill>
                      <a:schemeClr val="accent1">
                        <a:tint val="40000"/>
                        <a:alpha val="49000"/>
                      </a:schemeClr>
                    </a:solidFill>
                  </a:tcPr>
                </a:tc>
                <a:extLst>
                  <a:ext uri="{0D108BD9-81ED-4DB2-BD59-A6C34878D82A}">
                    <a16:rowId xmlns:a16="http://schemas.microsoft.com/office/drawing/2014/main" val="998539026"/>
                  </a:ext>
                </a:extLst>
              </a:tr>
              <a:tr h="1187302">
                <a:tc>
                  <a:txBody>
                    <a:bodyPr/>
                    <a:lstStyle/>
                    <a:p>
                      <a:r>
                        <a:rPr lang="ru-RU" sz="1800" b="0" dirty="0">
                          <a:solidFill>
                            <a:schemeClr val="bg2">
                              <a:lumMod val="25000"/>
                            </a:schemeClr>
                          </a:solidFill>
                          <a:latin typeface="Montserrat Medium" panose="00000600000000000000" pitchFamily="2" charset="-52"/>
                        </a:rPr>
                        <a:t>Необходимость изменения привычных алгоритмов работы </a:t>
                      </a:r>
                    </a:p>
                  </a:txBody>
                  <a:tcPr>
                    <a:solidFill>
                      <a:schemeClr val="accent1">
                        <a:tint val="20000"/>
                        <a:alpha val="44000"/>
                      </a:schemeClr>
                    </a:solidFill>
                  </a:tcPr>
                </a:tc>
                <a:extLst>
                  <a:ext uri="{0D108BD9-81ED-4DB2-BD59-A6C34878D82A}">
                    <a16:rowId xmlns:a16="http://schemas.microsoft.com/office/drawing/2014/main" val="1725007544"/>
                  </a:ext>
                </a:extLst>
              </a:tr>
            </a:tbl>
          </a:graphicData>
        </a:graphic>
      </p:graphicFrame>
      <p:pic>
        <p:nvPicPr>
          <p:cNvPr id="9" name="Рисунок 8">
            <a:extLst>
              <a:ext uri="{FF2B5EF4-FFF2-40B4-BE49-F238E27FC236}">
                <a16:creationId xmlns:a16="http://schemas.microsoft.com/office/drawing/2014/main" id="{13CEA818-D6D3-40C4-8596-76B4AF07119C}"/>
              </a:ext>
            </a:extLst>
          </p:cNvPr>
          <p:cNvPicPr>
            <a:picLocks noChangeAspect="1"/>
          </p:cNvPicPr>
          <p:nvPr/>
        </p:nvPicPr>
        <p:blipFill>
          <a:blip r:embed="rId2"/>
          <a:stretch>
            <a:fillRect/>
          </a:stretch>
        </p:blipFill>
        <p:spPr>
          <a:xfrm>
            <a:off x="1026371" y="4949168"/>
            <a:ext cx="10005237" cy="1819275"/>
          </a:xfrm>
          <a:prstGeom prst="rect">
            <a:avLst/>
          </a:prstGeom>
          <a:solidFill>
            <a:schemeClr val="bg1">
              <a:alpha val="23000"/>
            </a:schemeClr>
          </a:solidFill>
          <a:ln>
            <a:solidFill>
              <a:schemeClr val="accent1">
                <a:shade val="50000"/>
              </a:schemeClr>
            </a:solidFill>
          </a:ln>
          <a:effectLst>
            <a:glow rad="127000">
              <a:schemeClr val="bg1">
                <a:alpha val="4000"/>
              </a:schemeClr>
            </a:glow>
            <a:softEdge rad="0"/>
          </a:effectLst>
        </p:spPr>
      </p:pic>
      <p:pic>
        <p:nvPicPr>
          <p:cNvPr id="8" name="Рисунок 7">
            <a:extLst>
              <a:ext uri="{FF2B5EF4-FFF2-40B4-BE49-F238E27FC236}">
                <a16:creationId xmlns:a16="http://schemas.microsoft.com/office/drawing/2014/main" id="{74028EEF-4590-484C-AA77-0F1B83A493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10" name="Рисунок 9">
            <a:extLst>
              <a:ext uri="{FF2B5EF4-FFF2-40B4-BE49-F238E27FC236}">
                <a16:creationId xmlns:a16="http://schemas.microsoft.com/office/drawing/2014/main" id="{4BE0EFF1-9585-44ED-A824-94219BA924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57493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1304984" y="670560"/>
            <a:ext cx="9786949" cy="477837"/>
          </a:xfrm>
        </p:spPr>
        <p:txBody>
          <a:bodyPr>
            <a:noAutofit/>
          </a:bodyPr>
          <a:lstStyle/>
          <a:p>
            <a:r>
              <a:rPr lang="ru-RU" sz="3600" b="1" dirty="0">
                <a:solidFill>
                  <a:schemeClr val="bg2">
                    <a:lumMod val="25000"/>
                  </a:schemeClr>
                </a:solidFill>
                <a:latin typeface="Montserrat Medium" panose="00000600000000000000" pitchFamily="2" charset="-52"/>
              </a:rPr>
              <a:t>Пути решения и перспективы развития</a:t>
            </a:r>
          </a:p>
        </p:txBody>
      </p:sp>
      <p:sp>
        <p:nvSpPr>
          <p:cNvPr id="2" name="Прямоугольник: скругленные углы 1">
            <a:extLst>
              <a:ext uri="{FF2B5EF4-FFF2-40B4-BE49-F238E27FC236}">
                <a16:creationId xmlns:a16="http://schemas.microsoft.com/office/drawing/2014/main" id="{0CD474E1-B08D-4F91-BF6C-B27B8C1D952B}"/>
              </a:ext>
            </a:extLst>
          </p:cNvPr>
          <p:cNvSpPr/>
          <p:nvPr/>
        </p:nvSpPr>
        <p:spPr>
          <a:xfrm>
            <a:off x="661012" y="1342253"/>
            <a:ext cx="4781322" cy="247227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422525" algn="l"/>
              </a:tabLst>
            </a:pPr>
            <a:r>
              <a:rPr lang="ru-RU" dirty="0">
                <a:ln w="0">
                  <a:solidFill>
                    <a:sysClr val="windowText" lastClr="000000"/>
                  </a:solidFill>
                </a:ln>
                <a:solidFill>
                  <a:schemeClr val="bg2">
                    <a:lumMod val="25000"/>
                  </a:schemeClr>
                </a:solidFill>
                <a:latin typeface="Montserrat Medium" panose="00000600000000000000" pitchFamily="2" charset="-52"/>
              </a:rPr>
              <a:t>Продолжение обучения сотрудников </a:t>
            </a:r>
            <a:endParaRPr lang="ru-RU" dirty="0">
              <a:ln>
                <a:solidFill>
                  <a:sysClr val="windowText" lastClr="000000"/>
                </a:solidFill>
              </a:ln>
              <a:solidFill>
                <a:schemeClr val="bg2">
                  <a:lumMod val="25000"/>
                </a:schemeClr>
              </a:solidFill>
              <a:latin typeface="Montserrat Medium" panose="00000600000000000000" pitchFamily="2" charset="-52"/>
            </a:endParaRPr>
          </a:p>
        </p:txBody>
      </p:sp>
      <p:sp>
        <p:nvSpPr>
          <p:cNvPr id="7" name="Прямоугольник: скругленные углы 6">
            <a:extLst>
              <a:ext uri="{FF2B5EF4-FFF2-40B4-BE49-F238E27FC236}">
                <a16:creationId xmlns:a16="http://schemas.microsoft.com/office/drawing/2014/main" id="{3042E543-65B0-4B09-AC5E-2258B273C853}"/>
              </a:ext>
            </a:extLst>
          </p:cNvPr>
          <p:cNvSpPr/>
          <p:nvPr/>
        </p:nvSpPr>
        <p:spPr>
          <a:xfrm>
            <a:off x="6541529" y="1342253"/>
            <a:ext cx="4869455" cy="247227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422525" algn="l"/>
              </a:tabLst>
            </a:pPr>
            <a:r>
              <a:rPr lang="ru-RU" dirty="0">
                <a:ln w="0">
                  <a:solidFill>
                    <a:sysClr val="windowText" lastClr="000000"/>
                  </a:solidFill>
                </a:ln>
                <a:solidFill>
                  <a:schemeClr val="bg2">
                    <a:lumMod val="25000"/>
                  </a:schemeClr>
                </a:solidFill>
                <a:latin typeface="Montserrat Medium" panose="00000600000000000000" pitchFamily="2" charset="-52"/>
              </a:rPr>
              <a:t>Расширение цифровых сервисов </a:t>
            </a:r>
            <a:endParaRPr lang="ru-RU" dirty="0">
              <a:ln>
                <a:solidFill>
                  <a:sysClr val="windowText" lastClr="000000"/>
                </a:solidFill>
              </a:ln>
              <a:solidFill>
                <a:schemeClr val="bg2">
                  <a:lumMod val="25000"/>
                </a:schemeClr>
              </a:solidFill>
              <a:latin typeface="Montserrat Medium" panose="00000600000000000000" pitchFamily="2" charset="-52"/>
            </a:endParaRPr>
          </a:p>
        </p:txBody>
      </p:sp>
      <p:sp>
        <p:nvSpPr>
          <p:cNvPr id="8" name="Прямоугольник: скругленные углы 7">
            <a:extLst>
              <a:ext uri="{FF2B5EF4-FFF2-40B4-BE49-F238E27FC236}">
                <a16:creationId xmlns:a16="http://schemas.microsoft.com/office/drawing/2014/main" id="{7627FF3F-05F3-47B4-A670-3942AE8AFF28}"/>
              </a:ext>
            </a:extLst>
          </p:cNvPr>
          <p:cNvSpPr/>
          <p:nvPr/>
        </p:nvSpPr>
        <p:spPr>
          <a:xfrm>
            <a:off x="661012" y="4091747"/>
            <a:ext cx="4781323" cy="23215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n w="0">
                  <a:solidFill>
                    <a:sysClr val="windowText" lastClr="000000"/>
                  </a:solidFill>
                </a:ln>
                <a:solidFill>
                  <a:schemeClr val="bg2">
                    <a:lumMod val="25000"/>
                  </a:schemeClr>
                </a:solidFill>
                <a:latin typeface="Montserrat Medium" panose="00000600000000000000" pitchFamily="2" charset="-52"/>
              </a:rPr>
              <a:t>Масштабирование успешных решений на все медицинские учреждения области</a:t>
            </a:r>
            <a:endParaRPr lang="ru-RU" dirty="0">
              <a:ln>
                <a:solidFill>
                  <a:sysClr val="windowText" lastClr="000000"/>
                </a:solidFill>
              </a:ln>
              <a:solidFill>
                <a:schemeClr val="bg2">
                  <a:lumMod val="25000"/>
                </a:schemeClr>
              </a:solidFill>
              <a:latin typeface="Montserrat Medium" panose="00000600000000000000" pitchFamily="2" charset="-52"/>
            </a:endParaRPr>
          </a:p>
          <a:p>
            <a:pPr algn="ctr"/>
            <a:endParaRPr lang="ru-RU" sz="2800" b="1" dirty="0">
              <a:ln w="0"/>
              <a:solidFill>
                <a:schemeClr val="bg2">
                  <a:lumMod val="50000"/>
                </a:schemeClr>
              </a:solidFill>
              <a:effectLst>
                <a:outerShdw blurRad="38100" dist="19050" dir="2700000" algn="tl" rotWithShape="0">
                  <a:schemeClr val="dk1">
                    <a:alpha val="7000"/>
                  </a:schemeClr>
                </a:outerShdw>
              </a:effectLst>
              <a:latin typeface="+mj-lt"/>
            </a:endParaRPr>
          </a:p>
        </p:txBody>
      </p:sp>
      <p:sp>
        <p:nvSpPr>
          <p:cNvPr id="9" name="Прямоугольник: скругленные углы 8">
            <a:extLst>
              <a:ext uri="{FF2B5EF4-FFF2-40B4-BE49-F238E27FC236}">
                <a16:creationId xmlns:a16="http://schemas.microsoft.com/office/drawing/2014/main" id="{56ABC710-EE17-443E-AF0B-5A07AD90D0F7}"/>
              </a:ext>
            </a:extLst>
          </p:cNvPr>
          <p:cNvSpPr/>
          <p:nvPr/>
        </p:nvSpPr>
        <p:spPr>
          <a:xfrm>
            <a:off x="6601531" y="4091747"/>
            <a:ext cx="4749450" cy="23215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422525" algn="l"/>
              </a:tabLst>
            </a:pPr>
            <a:r>
              <a:rPr lang="ru-RU" dirty="0">
                <a:ln w="0">
                  <a:solidFill>
                    <a:sysClr val="windowText" lastClr="000000"/>
                  </a:solidFill>
                </a:ln>
                <a:solidFill>
                  <a:schemeClr val="bg2">
                    <a:lumMod val="25000"/>
                  </a:schemeClr>
                </a:solidFill>
                <a:latin typeface="Montserrat Medium" panose="00000600000000000000" pitchFamily="2" charset="-52"/>
              </a:rPr>
              <a:t>Улучшение обратной связи с пациентами</a:t>
            </a:r>
            <a:endParaRPr lang="ru-RU" dirty="0">
              <a:ln>
                <a:solidFill>
                  <a:sysClr val="windowText" lastClr="000000"/>
                </a:solidFill>
              </a:ln>
              <a:solidFill>
                <a:schemeClr val="bg2">
                  <a:lumMod val="25000"/>
                </a:schemeClr>
              </a:solidFill>
              <a:latin typeface="Montserrat Medium" panose="00000600000000000000" pitchFamily="2" charset="-52"/>
            </a:endParaRPr>
          </a:p>
        </p:txBody>
      </p:sp>
      <p:pic>
        <p:nvPicPr>
          <p:cNvPr id="10" name="Рисунок 9">
            <a:extLst>
              <a:ext uri="{FF2B5EF4-FFF2-40B4-BE49-F238E27FC236}">
                <a16:creationId xmlns:a16="http://schemas.microsoft.com/office/drawing/2014/main" id="{6574AD78-6265-4765-8270-EB0A3DAF37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11" name="Рисунок 10">
            <a:extLst>
              <a:ext uri="{FF2B5EF4-FFF2-40B4-BE49-F238E27FC236}">
                <a16:creationId xmlns:a16="http://schemas.microsoft.com/office/drawing/2014/main" id="{51E73B94-0F99-48DD-A47A-3C15D7D0BC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9667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2365082" y="268912"/>
            <a:ext cx="6856602" cy="477837"/>
          </a:xfrm>
        </p:spPr>
        <p:txBody>
          <a:bodyPr>
            <a:noAutofit/>
          </a:bodyPr>
          <a:lstStyle/>
          <a:p>
            <a:r>
              <a:rPr lang="ru-RU" sz="3600" b="1" dirty="0">
                <a:solidFill>
                  <a:schemeClr val="bg2">
                    <a:lumMod val="25000"/>
                  </a:schemeClr>
                </a:solidFill>
                <a:latin typeface="Montserrat Medium" panose="00000600000000000000" pitchFamily="2" charset="-52"/>
              </a:rPr>
              <a:t>Заключение</a:t>
            </a:r>
          </a:p>
        </p:txBody>
      </p:sp>
      <p:sp>
        <p:nvSpPr>
          <p:cNvPr id="4" name="TextBox 3">
            <a:extLst>
              <a:ext uri="{FF2B5EF4-FFF2-40B4-BE49-F238E27FC236}">
                <a16:creationId xmlns:a16="http://schemas.microsoft.com/office/drawing/2014/main" id="{83F0AFAB-6F11-4C2A-9CF6-C0327AE41682}"/>
              </a:ext>
            </a:extLst>
          </p:cNvPr>
          <p:cNvSpPr txBox="1"/>
          <p:nvPr/>
        </p:nvSpPr>
        <p:spPr>
          <a:xfrm>
            <a:off x="1439672" y="1815510"/>
            <a:ext cx="11315438" cy="369332"/>
          </a:xfrm>
          <a:prstGeom prst="rect">
            <a:avLst/>
          </a:prstGeom>
          <a:noFill/>
        </p:spPr>
        <p:txBody>
          <a:bodyPr wrap="square" rtlCol="0">
            <a:spAutoFit/>
          </a:bodyPr>
          <a:lstStyle/>
          <a:p>
            <a:r>
              <a:rPr lang="ru-RU" dirty="0">
                <a:solidFill>
                  <a:schemeClr val="bg2">
                    <a:lumMod val="25000"/>
                  </a:schemeClr>
                </a:solidFill>
                <a:latin typeface="Montserrat Medium" panose="00000600000000000000" pitchFamily="2" charset="-52"/>
              </a:rPr>
              <a:t>1.  Пациентоцентричность – ключевой фактор повышения качества медицины </a:t>
            </a:r>
          </a:p>
        </p:txBody>
      </p:sp>
      <p:sp>
        <p:nvSpPr>
          <p:cNvPr id="7" name="TextBox 6">
            <a:extLst>
              <a:ext uri="{FF2B5EF4-FFF2-40B4-BE49-F238E27FC236}">
                <a16:creationId xmlns:a16="http://schemas.microsoft.com/office/drawing/2014/main" id="{EF254C72-DAD3-406D-85F4-FF4E85A52E16}"/>
              </a:ext>
            </a:extLst>
          </p:cNvPr>
          <p:cNvSpPr txBox="1"/>
          <p:nvPr/>
        </p:nvSpPr>
        <p:spPr>
          <a:xfrm>
            <a:off x="1439673" y="2351997"/>
            <a:ext cx="10264648" cy="2769989"/>
          </a:xfrm>
          <a:prstGeom prst="rect">
            <a:avLst/>
          </a:prstGeom>
          <a:noFill/>
        </p:spPr>
        <p:txBody>
          <a:bodyPr wrap="square" rtlCol="0">
            <a:spAutoFit/>
          </a:bodyPr>
          <a:lstStyle/>
          <a:p>
            <a:r>
              <a:rPr lang="ru-RU" dirty="0">
                <a:solidFill>
                  <a:schemeClr val="bg2">
                    <a:lumMod val="25000"/>
                  </a:schemeClr>
                </a:solidFill>
                <a:latin typeface="Montserrat Medium" panose="00000600000000000000" pitchFamily="2" charset="-52"/>
              </a:rPr>
              <a:t>2. Стандарт «Стимул» показал положительные результаты: </a:t>
            </a:r>
          </a:p>
          <a:p>
            <a:endParaRPr lang="ru-RU" dirty="0">
              <a:solidFill>
                <a:schemeClr val="bg2">
                  <a:lumMod val="25000"/>
                </a:schemeClr>
              </a:solidFill>
              <a:latin typeface="Montserrat Medium" panose="00000600000000000000" pitchFamily="2" charset="-52"/>
            </a:endParaRPr>
          </a:p>
          <a:p>
            <a:r>
              <a:rPr lang="ru-RU" dirty="0">
                <a:solidFill>
                  <a:schemeClr val="bg2">
                    <a:lumMod val="25000"/>
                  </a:schemeClr>
                </a:solidFill>
                <a:latin typeface="Montserrat Medium" panose="00000600000000000000" pitchFamily="2" charset="-52"/>
              </a:rPr>
              <a:t>-повышение удовлетворенности пациентов оказанием медицинской помощи </a:t>
            </a:r>
          </a:p>
          <a:p>
            <a:endParaRPr lang="ru-RU" dirty="0">
              <a:solidFill>
                <a:schemeClr val="bg2">
                  <a:lumMod val="25000"/>
                </a:schemeClr>
              </a:solidFill>
              <a:latin typeface="Montserrat Medium" panose="00000600000000000000" pitchFamily="2" charset="-52"/>
            </a:endParaRPr>
          </a:p>
          <a:p>
            <a:r>
              <a:rPr lang="ru-RU" dirty="0">
                <a:solidFill>
                  <a:schemeClr val="bg2">
                    <a:lumMod val="25000"/>
                  </a:schemeClr>
                </a:solidFill>
                <a:latin typeface="Montserrat Medium" panose="00000600000000000000" pitchFamily="2" charset="-52"/>
              </a:rPr>
              <a:t>- улучшение условий пребывания (ожидания) пациентов в учреждении</a:t>
            </a:r>
          </a:p>
          <a:p>
            <a:pPr marL="342900" indent="-342900">
              <a:buFontTx/>
              <a:buChar char="-"/>
            </a:pPr>
            <a:endParaRPr lang="ru-RU" dirty="0">
              <a:solidFill>
                <a:schemeClr val="bg2">
                  <a:lumMod val="25000"/>
                </a:schemeClr>
              </a:solidFill>
              <a:latin typeface="Montserrat Medium" panose="00000600000000000000" pitchFamily="2" charset="-52"/>
            </a:endParaRPr>
          </a:p>
          <a:p>
            <a:r>
              <a:rPr lang="ru-RU" dirty="0">
                <a:solidFill>
                  <a:schemeClr val="bg2">
                    <a:lumMod val="25000"/>
                  </a:schemeClr>
                </a:solidFill>
                <a:latin typeface="Montserrat Medium" panose="00000600000000000000" pitchFamily="2" charset="-52"/>
              </a:rPr>
              <a:t>- облегчение записи на прием в медицинскую организацию</a:t>
            </a:r>
          </a:p>
          <a:p>
            <a:pPr marL="342900" indent="-342900">
              <a:buFontTx/>
              <a:buChar char="-"/>
            </a:pPr>
            <a:endParaRPr lang="ru-RU" sz="2400" dirty="0">
              <a:latin typeface="Montserrat Medium" panose="00000600000000000000" pitchFamily="2" charset="-52"/>
            </a:endParaRPr>
          </a:p>
          <a:p>
            <a:pPr marL="342900" indent="-342900">
              <a:buFontTx/>
              <a:buChar char="-"/>
            </a:pPr>
            <a:endParaRPr lang="ru-RU" sz="2400" dirty="0">
              <a:latin typeface="Montserrat Medium" panose="00000600000000000000" pitchFamily="2" charset="-52"/>
            </a:endParaRPr>
          </a:p>
        </p:txBody>
      </p:sp>
      <p:pic>
        <p:nvPicPr>
          <p:cNvPr id="8" name="Рисунок 7">
            <a:extLst>
              <a:ext uri="{FF2B5EF4-FFF2-40B4-BE49-F238E27FC236}">
                <a16:creationId xmlns:a16="http://schemas.microsoft.com/office/drawing/2014/main" id="{8F4A8B6E-AF09-42E0-88AA-3AE248F1FCF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62912" y="-9686"/>
            <a:ext cx="605382" cy="670560"/>
          </a:xfrm>
          <a:prstGeom prst="rect">
            <a:avLst/>
          </a:prstGeom>
        </p:spPr>
      </p:pic>
      <p:pic>
        <p:nvPicPr>
          <p:cNvPr id="9" name="Рисунок 8">
            <a:extLst>
              <a:ext uri="{FF2B5EF4-FFF2-40B4-BE49-F238E27FC236}">
                <a16:creationId xmlns:a16="http://schemas.microsoft.com/office/drawing/2014/main" id="{0EDB639E-08FB-4E97-987B-0769FC85E0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168079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Иллюстрация плоского обозначения мужского врача, анализирующего данные с инфографикой на экране">
            <a:extLst>
              <a:ext uri="{FF2B5EF4-FFF2-40B4-BE49-F238E27FC236}">
                <a16:creationId xmlns:a16="http://schemas.microsoft.com/office/drawing/2014/main" id="{54CEE723-2F32-4212-8F93-E5C79DFD1C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3">
            <a:extLst>
              <a:ext uri="{FF2B5EF4-FFF2-40B4-BE49-F238E27FC236}">
                <a16:creationId xmlns:a16="http://schemas.microsoft.com/office/drawing/2014/main" id="{A2A9358B-9458-43F3-AE60-8C1649A84737}"/>
              </a:ext>
            </a:extLst>
          </p:cNvPr>
          <p:cNvSpPr>
            <a:spLocks noGrp="1"/>
          </p:cNvSpPr>
          <p:nvPr>
            <p:ph type="ctrTitle"/>
          </p:nvPr>
        </p:nvSpPr>
        <p:spPr>
          <a:xfrm>
            <a:off x="2890877" y="211660"/>
            <a:ext cx="6410245" cy="1097280"/>
          </a:xfrm>
        </p:spPr>
        <p:txBody>
          <a:bodyPr>
            <a:noAutofit/>
          </a:bodyPr>
          <a:lstStyle/>
          <a:p>
            <a:r>
              <a:rPr lang="ru-RU" sz="4000" b="1" dirty="0">
                <a:solidFill>
                  <a:schemeClr val="tx1">
                    <a:lumMod val="50000"/>
                    <a:lumOff val="50000"/>
                  </a:schemeClr>
                </a:solidFill>
                <a:latin typeface="+mj-lt"/>
              </a:rPr>
              <a:t/>
            </a:r>
            <a:br>
              <a:rPr lang="ru-RU" sz="4000" b="1" dirty="0">
                <a:solidFill>
                  <a:schemeClr val="tx1">
                    <a:lumMod val="50000"/>
                    <a:lumOff val="50000"/>
                  </a:schemeClr>
                </a:solidFill>
                <a:latin typeface="+mj-lt"/>
              </a:rPr>
            </a:br>
            <a:r>
              <a:rPr lang="ru-RU" sz="4000" dirty="0"/>
              <a:t/>
            </a:r>
            <a:br>
              <a:rPr lang="ru-RU" sz="4000" dirty="0"/>
            </a:br>
            <a:endParaRPr lang="ru-RU" sz="4000" dirty="0"/>
          </a:p>
        </p:txBody>
      </p:sp>
      <p:sp>
        <p:nvSpPr>
          <p:cNvPr id="6" name="AutoShape 4">
            <a:extLst>
              <a:ext uri="{FF2B5EF4-FFF2-40B4-BE49-F238E27FC236}">
                <a16:creationId xmlns:a16="http://schemas.microsoft.com/office/drawing/2014/main" id="{A5B090A6-EDFE-4477-A144-DE6CFCF8FC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TextBox 2">
            <a:extLst>
              <a:ext uri="{FF2B5EF4-FFF2-40B4-BE49-F238E27FC236}">
                <a16:creationId xmlns:a16="http://schemas.microsoft.com/office/drawing/2014/main" id="{02433A0E-D5BF-464D-915D-50E5BABCC199}"/>
              </a:ext>
            </a:extLst>
          </p:cNvPr>
          <p:cNvSpPr txBox="1"/>
          <p:nvPr/>
        </p:nvSpPr>
        <p:spPr>
          <a:xfrm>
            <a:off x="3074729" y="167452"/>
            <a:ext cx="5582908" cy="646331"/>
          </a:xfrm>
          <a:prstGeom prst="rect">
            <a:avLst/>
          </a:prstGeom>
          <a:noFill/>
        </p:spPr>
        <p:txBody>
          <a:bodyPr wrap="square" rtlCol="0">
            <a:spAutoFit/>
          </a:bodyPr>
          <a:lstStyle/>
          <a:p>
            <a:r>
              <a:rPr lang="ru-RU" sz="3600" b="1" dirty="0">
                <a:solidFill>
                  <a:schemeClr val="bg2">
                    <a:lumMod val="25000"/>
                  </a:schemeClr>
                </a:solidFill>
                <a:latin typeface="Montserrat Medium" panose="00000600000000000000" pitchFamily="2" charset="-52"/>
              </a:rPr>
              <a:t>Актуальность темы</a:t>
            </a:r>
            <a:endParaRPr lang="ru-RU" sz="3600" dirty="0">
              <a:solidFill>
                <a:schemeClr val="bg2">
                  <a:lumMod val="25000"/>
                </a:schemeClr>
              </a:solidFill>
              <a:latin typeface="Montserrat Medium" panose="00000600000000000000" pitchFamily="2" charset="-52"/>
            </a:endParaRPr>
          </a:p>
        </p:txBody>
      </p:sp>
      <p:sp>
        <p:nvSpPr>
          <p:cNvPr id="4" name="AutoShape 2" descr="Иллюстрация плоского обозначения мужского врача, анализирующего данные с инфографикой на экране">
            <a:extLst>
              <a:ext uri="{FF2B5EF4-FFF2-40B4-BE49-F238E27FC236}">
                <a16:creationId xmlns:a16="http://schemas.microsoft.com/office/drawing/2014/main" id="{2EFB7A58-5C03-442A-B69B-43C5946326E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a:extLst>
              <a:ext uri="{FF2B5EF4-FFF2-40B4-BE49-F238E27FC236}">
                <a16:creationId xmlns:a16="http://schemas.microsoft.com/office/drawing/2014/main" id="{113F87C5-5C29-4A7D-8C72-FB65C853E6C9}"/>
              </a:ext>
            </a:extLst>
          </p:cNvPr>
          <p:cNvPicPr>
            <a:picLocks noChangeAspect="1"/>
          </p:cNvPicPr>
          <p:nvPr/>
        </p:nvPicPr>
        <p:blipFill>
          <a:blip r:embed="rId2"/>
          <a:stretch>
            <a:fillRect/>
          </a:stretch>
        </p:blipFill>
        <p:spPr>
          <a:xfrm>
            <a:off x="3658346" y="2577240"/>
            <a:ext cx="4570508" cy="4570508"/>
          </a:xfrm>
          <a:prstGeom prst="rect">
            <a:avLst/>
          </a:prstGeom>
          <a:effectLst>
            <a:glow rad="127000">
              <a:schemeClr val="accent1">
                <a:alpha val="0"/>
              </a:schemeClr>
            </a:glow>
            <a:outerShdw blurRad="50800" dist="50800" dir="5400000" algn="ctr" rotWithShape="0">
              <a:srgbClr val="000000">
                <a:alpha val="0"/>
              </a:srgbClr>
            </a:outerShdw>
            <a:softEdge rad="673100"/>
          </a:effectLst>
        </p:spPr>
      </p:pic>
      <p:sp>
        <p:nvSpPr>
          <p:cNvPr id="13" name="Прямоугольник: скругленные углы 12">
            <a:extLst>
              <a:ext uri="{FF2B5EF4-FFF2-40B4-BE49-F238E27FC236}">
                <a16:creationId xmlns:a16="http://schemas.microsoft.com/office/drawing/2014/main" id="{73A613C4-B441-4AF6-9905-59915F90D9F3}"/>
              </a:ext>
            </a:extLst>
          </p:cNvPr>
          <p:cNvSpPr/>
          <p:nvPr/>
        </p:nvSpPr>
        <p:spPr>
          <a:xfrm>
            <a:off x="3292811" y="1308940"/>
            <a:ext cx="4570509" cy="1724113"/>
          </a:xfrm>
          <a:prstGeom prst="roundRect">
            <a:avLst/>
          </a:prstGeom>
          <a:solidFill>
            <a:schemeClr val="bg1"/>
          </a:solidFill>
          <a:effectLst>
            <a:glow rad="127000">
              <a:schemeClr val="accent1">
                <a:alpha val="42000"/>
              </a:schemeClr>
            </a:glow>
            <a:outerShdw blurRad="50800" dist="50800" dir="5400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25000"/>
                  </a:schemeClr>
                </a:solidFill>
                <a:latin typeface="Montserrat Medium" panose="00000600000000000000" pitchFamily="2" charset="-52"/>
              </a:rPr>
              <a:t>Современные вызовы медицины:</a:t>
            </a:r>
          </a:p>
          <a:p>
            <a:pPr marL="285750" indent="-285750" algn="ctr">
              <a:buFontTx/>
              <a:buChar char="-"/>
            </a:pPr>
            <a:r>
              <a:rPr lang="ru-RU" dirty="0">
                <a:solidFill>
                  <a:schemeClr val="bg2">
                    <a:lumMod val="25000"/>
                  </a:schemeClr>
                </a:solidFill>
                <a:latin typeface="Montserrat Medium" panose="00000600000000000000" pitchFamily="2" charset="-52"/>
              </a:rPr>
              <a:t>Перегруженность врачей</a:t>
            </a:r>
          </a:p>
          <a:p>
            <a:pPr marL="285750" indent="-285750" algn="ctr">
              <a:buFontTx/>
              <a:buChar char="-"/>
            </a:pPr>
            <a:r>
              <a:rPr lang="ru-RU" dirty="0">
                <a:solidFill>
                  <a:schemeClr val="bg2">
                    <a:lumMod val="25000"/>
                  </a:schemeClr>
                </a:solidFill>
                <a:latin typeface="Montserrat Medium" panose="00000600000000000000" pitchFamily="2" charset="-52"/>
              </a:rPr>
              <a:t>Сложность коммуникации</a:t>
            </a:r>
          </a:p>
          <a:p>
            <a:pPr marL="285750" indent="-285750" algn="ctr">
              <a:buFontTx/>
              <a:buChar char="-"/>
            </a:pPr>
            <a:r>
              <a:rPr lang="ru-RU" dirty="0">
                <a:solidFill>
                  <a:schemeClr val="bg2">
                    <a:lumMod val="25000"/>
                  </a:schemeClr>
                </a:solidFill>
                <a:latin typeface="Montserrat Medium" panose="00000600000000000000" pitchFamily="2" charset="-52"/>
              </a:rPr>
              <a:t>Неудовлетворенность пациентов</a:t>
            </a:r>
          </a:p>
        </p:txBody>
      </p:sp>
      <p:sp>
        <p:nvSpPr>
          <p:cNvPr id="14" name="Прямоугольник: скругленные углы 13">
            <a:extLst>
              <a:ext uri="{FF2B5EF4-FFF2-40B4-BE49-F238E27FC236}">
                <a16:creationId xmlns:a16="http://schemas.microsoft.com/office/drawing/2014/main" id="{0F79C8D5-7301-4AE3-99B8-41097C22C177}"/>
              </a:ext>
            </a:extLst>
          </p:cNvPr>
          <p:cNvSpPr/>
          <p:nvPr/>
        </p:nvSpPr>
        <p:spPr>
          <a:xfrm>
            <a:off x="203593" y="4000438"/>
            <a:ext cx="4170671" cy="1724113"/>
          </a:xfrm>
          <a:prstGeom prst="roundRect">
            <a:avLst/>
          </a:prstGeom>
          <a:solidFill>
            <a:schemeClr val="bg1"/>
          </a:solidFill>
          <a:effectLst>
            <a:glow rad="127000">
              <a:schemeClr val="accent1">
                <a:alpha val="5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25000"/>
                  </a:schemeClr>
                </a:solidFill>
                <a:latin typeface="Montserrat Medium" panose="00000600000000000000" pitchFamily="2" charset="-52"/>
              </a:rPr>
              <a:t>Необходимость внедрения стандартов качества </a:t>
            </a:r>
          </a:p>
        </p:txBody>
      </p:sp>
      <p:sp>
        <p:nvSpPr>
          <p:cNvPr id="15" name="Прямоугольник: скругленные углы 14">
            <a:extLst>
              <a:ext uri="{FF2B5EF4-FFF2-40B4-BE49-F238E27FC236}">
                <a16:creationId xmlns:a16="http://schemas.microsoft.com/office/drawing/2014/main" id="{395A59DF-AFD2-4CF2-8DAA-854DDEF84E17}"/>
              </a:ext>
            </a:extLst>
          </p:cNvPr>
          <p:cNvSpPr/>
          <p:nvPr/>
        </p:nvSpPr>
        <p:spPr>
          <a:xfrm>
            <a:off x="7897622" y="4000438"/>
            <a:ext cx="4170672" cy="1724113"/>
          </a:xfrm>
          <a:prstGeom prst="roundRect">
            <a:avLst/>
          </a:prstGeom>
          <a:solidFill>
            <a:schemeClr val="bg1"/>
          </a:solidFill>
          <a:effectLst>
            <a:glow rad="127000">
              <a:schemeClr val="accent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25000"/>
                  </a:schemeClr>
                </a:solidFill>
                <a:latin typeface="Montserrat Medium" panose="00000600000000000000" pitchFamily="2" charset="-52"/>
              </a:rPr>
              <a:t>ПАЦИЕНТОЦЕНТРИЧНОСТЬ </a:t>
            </a:r>
          </a:p>
          <a:p>
            <a:pPr algn="ctr"/>
            <a:r>
              <a:rPr lang="ru-RU" dirty="0">
                <a:solidFill>
                  <a:schemeClr val="bg2">
                    <a:lumMod val="25000"/>
                  </a:schemeClr>
                </a:solidFill>
                <a:latin typeface="Montserrat Medium" panose="00000600000000000000" pitchFamily="2" charset="-52"/>
              </a:rPr>
              <a:t>как глобальный тренд</a:t>
            </a:r>
          </a:p>
        </p:txBody>
      </p:sp>
      <p:pic>
        <p:nvPicPr>
          <p:cNvPr id="19" name="Рисунок 18">
            <a:extLst>
              <a:ext uri="{FF2B5EF4-FFF2-40B4-BE49-F238E27FC236}">
                <a16:creationId xmlns:a16="http://schemas.microsoft.com/office/drawing/2014/main" id="{0100823D-F513-4C00-8EC9-B29CD22B40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18" name="Рисунок 17">
            <a:extLst>
              <a:ext uri="{FF2B5EF4-FFF2-40B4-BE49-F238E27FC236}">
                <a16:creationId xmlns:a16="http://schemas.microsoft.com/office/drawing/2014/main" id="{E3096FF1-2779-43C5-9C0E-196E8C5B8B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772138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2422967" y="268912"/>
            <a:ext cx="6856602" cy="477837"/>
          </a:xfrm>
        </p:spPr>
        <p:txBody>
          <a:bodyPr>
            <a:noAutofit/>
          </a:bodyPr>
          <a:lstStyle/>
          <a:p>
            <a:r>
              <a:rPr lang="ru-RU" sz="3600" b="1" dirty="0">
                <a:solidFill>
                  <a:schemeClr val="bg2">
                    <a:lumMod val="25000"/>
                  </a:schemeClr>
                </a:solidFill>
                <a:latin typeface="Montserrat Medium" panose="00000600000000000000" pitchFamily="2" charset="-52"/>
              </a:rPr>
              <a:t>Выводы</a:t>
            </a:r>
          </a:p>
        </p:txBody>
      </p:sp>
      <p:sp>
        <p:nvSpPr>
          <p:cNvPr id="8" name="TextBox 7">
            <a:extLst>
              <a:ext uri="{FF2B5EF4-FFF2-40B4-BE49-F238E27FC236}">
                <a16:creationId xmlns:a16="http://schemas.microsoft.com/office/drawing/2014/main" id="{7FD5928D-6B40-48A9-8588-FDF05BAC45B2}"/>
              </a:ext>
            </a:extLst>
          </p:cNvPr>
          <p:cNvSpPr txBox="1"/>
          <p:nvPr/>
        </p:nvSpPr>
        <p:spPr>
          <a:xfrm>
            <a:off x="1134848" y="1589148"/>
            <a:ext cx="10417787" cy="2585323"/>
          </a:xfrm>
          <a:prstGeom prst="rect">
            <a:avLst/>
          </a:prstGeom>
          <a:noFill/>
        </p:spPr>
        <p:txBody>
          <a:bodyPr wrap="square" rtlCol="0">
            <a:spAutoFit/>
          </a:bodyPr>
          <a:lstStyle/>
          <a:p>
            <a:r>
              <a:rPr lang="ru-RU" dirty="0">
                <a:solidFill>
                  <a:schemeClr val="bg2">
                    <a:lumMod val="25000"/>
                  </a:schemeClr>
                </a:solidFill>
                <a:latin typeface="Montserrat Medium" panose="00000600000000000000" pitchFamily="2" charset="-52"/>
              </a:rPr>
              <a:t>Важно и дальше продолжать совершенствовать процесс медицинского обслуживания: </a:t>
            </a:r>
          </a:p>
          <a:p>
            <a:r>
              <a:rPr lang="ru-RU" dirty="0">
                <a:solidFill>
                  <a:schemeClr val="bg2">
                    <a:lumMod val="25000"/>
                  </a:schemeClr>
                </a:solidFill>
                <a:latin typeface="Montserrat Medium" panose="00000600000000000000" pitchFamily="2" charset="-52"/>
              </a:rPr>
              <a:t>одной из приоритетных задач центра является повышение эффективности деятельности лечебных учреждений. Внедрение инструментов для улучшения внутренних процессов, создания комфортных условий для работы персонала, оптимизации рабочих процессов, сокращение издержек, удобства пациентов позволяет повысить качество медицинских услуг, направленных на предоставление пациентам качественной и доступной первичной медико-санитарной помощи</a:t>
            </a:r>
          </a:p>
        </p:txBody>
      </p:sp>
      <p:pic>
        <p:nvPicPr>
          <p:cNvPr id="5" name="Рисунок 4">
            <a:extLst>
              <a:ext uri="{FF2B5EF4-FFF2-40B4-BE49-F238E27FC236}">
                <a16:creationId xmlns:a16="http://schemas.microsoft.com/office/drawing/2014/main" id="{6E50DF1B-71C4-417F-A135-A0D3199F147C}"/>
              </a:ext>
            </a:extLst>
          </p:cNvPr>
          <p:cNvPicPr>
            <a:picLocks noChangeAspect="1"/>
          </p:cNvPicPr>
          <p:nvPr/>
        </p:nvPicPr>
        <p:blipFill rotWithShape="1">
          <a:blip r:embed="rId2"/>
          <a:srcRect b="7234"/>
          <a:stretch/>
        </p:blipFill>
        <p:spPr>
          <a:xfrm>
            <a:off x="1134848" y="4793351"/>
            <a:ext cx="9739423" cy="1450297"/>
          </a:xfrm>
          <a:prstGeom prst="rect">
            <a:avLst/>
          </a:prstGeom>
        </p:spPr>
      </p:pic>
      <p:pic>
        <p:nvPicPr>
          <p:cNvPr id="9" name="Рисунок 8">
            <a:extLst>
              <a:ext uri="{FF2B5EF4-FFF2-40B4-BE49-F238E27FC236}">
                <a16:creationId xmlns:a16="http://schemas.microsoft.com/office/drawing/2014/main" id="{5A5F314E-396C-455E-938B-1BD0353794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7" name="Рисунок 6">
            <a:extLst>
              <a:ext uri="{FF2B5EF4-FFF2-40B4-BE49-F238E27FC236}">
                <a16:creationId xmlns:a16="http://schemas.microsoft.com/office/drawing/2014/main" id="{E5633B19-3722-41B6-B4B0-E49ED0D622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91797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2328029" y="196461"/>
            <a:ext cx="6856602" cy="477837"/>
          </a:xfrm>
        </p:spPr>
        <p:txBody>
          <a:bodyPr>
            <a:noAutofit/>
          </a:bodyPr>
          <a:lstStyle/>
          <a:p>
            <a:r>
              <a:rPr lang="ru-RU" sz="3600" b="1" dirty="0">
                <a:solidFill>
                  <a:schemeClr val="bg2">
                    <a:lumMod val="25000"/>
                  </a:schemeClr>
                </a:solidFill>
                <a:latin typeface="Montserrat Medium" panose="00000600000000000000" pitchFamily="2" charset="-52"/>
              </a:rPr>
              <a:t>Что в итоге?</a:t>
            </a:r>
          </a:p>
        </p:txBody>
      </p:sp>
      <p:pic>
        <p:nvPicPr>
          <p:cNvPr id="8" name="Рисунок 7">
            <a:extLst>
              <a:ext uri="{FF2B5EF4-FFF2-40B4-BE49-F238E27FC236}">
                <a16:creationId xmlns:a16="http://schemas.microsoft.com/office/drawing/2014/main" id="{FB3A01C5-BE0E-445D-9875-6A039D937CBC}"/>
              </a:ext>
            </a:extLst>
          </p:cNvPr>
          <p:cNvPicPr>
            <a:picLocks noChangeAspect="1"/>
          </p:cNvPicPr>
          <p:nvPr/>
        </p:nvPicPr>
        <p:blipFill rotWithShape="1">
          <a:blip r:embed="rId2"/>
          <a:srcRect b="4018"/>
          <a:stretch/>
        </p:blipFill>
        <p:spPr>
          <a:xfrm>
            <a:off x="562142" y="1266403"/>
            <a:ext cx="3369215" cy="3677062"/>
          </a:xfrm>
          <a:prstGeom prst="rect">
            <a:avLst/>
          </a:prstGeom>
          <a:effectLst>
            <a:softEdge rad="127000"/>
          </a:effectLst>
        </p:spPr>
      </p:pic>
      <p:pic>
        <p:nvPicPr>
          <p:cNvPr id="10" name="Рисунок 9">
            <a:extLst>
              <a:ext uri="{FF2B5EF4-FFF2-40B4-BE49-F238E27FC236}">
                <a16:creationId xmlns:a16="http://schemas.microsoft.com/office/drawing/2014/main" id="{5B3107F3-90DE-4F1F-AD72-1A1AAE15DDAE}"/>
              </a:ext>
            </a:extLst>
          </p:cNvPr>
          <p:cNvPicPr>
            <a:picLocks noChangeAspect="1"/>
          </p:cNvPicPr>
          <p:nvPr/>
        </p:nvPicPr>
        <p:blipFill rotWithShape="1">
          <a:blip r:embed="rId3"/>
          <a:srcRect r="2651"/>
          <a:stretch/>
        </p:blipFill>
        <p:spPr>
          <a:xfrm>
            <a:off x="4305930" y="1266403"/>
            <a:ext cx="3369215" cy="3729858"/>
          </a:xfrm>
          <a:prstGeom prst="rect">
            <a:avLst/>
          </a:prstGeom>
          <a:effectLst>
            <a:softEdge rad="127000"/>
          </a:effectLst>
        </p:spPr>
      </p:pic>
      <p:pic>
        <p:nvPicPr>
          <p:cNvPr id="12" name="Рисунок 11">
            <a:extLst>
              <a:ext uri="{FF2B5EF4-FFF2-40B4-BE49-F238E27FC236}">
                <a16:creationId xmlns:a16="http://schemas.microsoft.com/office/drawing/2014/main" id="{7FDC5090-E7C2-495D-A67B-831308679507}"/>
              </a:ext>
            </a:extLst>
          </p:cNvPr>
          <p:cNvPicPr>
            <a:picLocks noChangeAspect="1"/>
          </p:cNvPicPr>
          <p:nvPr/>
        </p:nvPicPr>
        <p:blipFill>
          <a:blip r:embed="rId4"/>
          <a:stretch>
            <a:fillRect/>
          </a:stretch>
        </p:blipFill>
        <p:spPr>
          <a:xfrm>
            <a:off x="8049718" y="1195246"/>
            <a:ext cx="3206478" cy="3695889"/>
          </a:xfrm>
          <a:prstGeom prst="rect">
            <a:avLst/>
          </a:prstGeom>
          <a:effectLst>
            <a:softEdge rad="127000"/>
          </a:effectLst>
        </p:spPr>
      </p:pic>
      <p:pic>
        <p:nvPicPr>
          <p:cNvPr id="9" name="Рисунок 8">
            <a:extLst>
              <a:ext uri="{FF2B5EF4-FFF2-40B4-BE49-F238E27FC236}">
                <a16:creationId xmlns:a16="http://schemas.microsoft.com/office/drawing/2014/main" id="{295DC26A-B9C9-4E26-8221-C3B742C202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11" name="Рисунок 10">
            <a:extLst>
              <a:ext uri="{FF2B5EF4-FFF2-40B4-BE49-F238E27FC236}">
                <a16:creationId xmlns:a16="http://schemas.microsoft.com/office/drawing/2014/main" id="{49DFA4A0-8AF6-4CF6-B3EA-6484C1B3E22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355271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97D49AB-F0F3-433C-8F19-E64FE2A7EB6A}"/>
              </a:ext>
            </a:extLst>
          </p:cNvPr>
          <p:cNvPicPr>
            <a:picLocks noChangeAspect="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67411" y="4825158"/>
            <a:ext cx="1173480" cy="1173480"/>
          </a:xfrm>
          <a:prstGeom prst="rect">
            <a:avLst/>
          </a:prstGeom>
        </p:spPr>
      </p:pic>
      <p:sp>
        <p:nvSpPr>
          <p:cNvPr id="6" name="Заголовок 5">
            <a:extLst>
              <a:ext uri="{FF2B5EF4-FFF2-40B4-BE49-F238E27FC236}">
                <a16:creationId xmlns:a16="http://schemas.microsoft.com/office/drawing/2014/main" id="{1A1B2DBB-E377-417D-8726-5BDCA3F8C3AE}"/>
              </a:ext>
            </a:extLst>
          </p:cNvPr>
          <p:cNvSpPr>
            <a:spLocks noGrp="1"/>
          </p:cNvSpPr>
          <p:nvPr>
            <p:ph type="ctrTitle"/>
          </p:nvPr>
        </p:nvSpPr>
        <p:spPr>
          <a:xfrm>
            <a:off x="1987562" y="263044"/>
            <a:ext cx="8216871" cy="477837"/>
          </a:xfrm>
        </p:spPr>
        <p:txBody>
          <a:bodyPr>
            <a:noAutofit/>
          </a:bodyPr>
          <a:lstStyle/>
          <a:p>
            <a:r>
              <a:rPr lang="ru-RU" sz="3600" b="1" dirty="0">
                <a:solidFill>
                  <a:schemeClr val="bg2">
                    <a:lumMod val="25000"/>
                  </a:schemeClr>
                </a:solidFill>
                <a:latin typeface="Montserrat Medium" panose="00000600000000000000" pitchFamily="2" charset="-52"/>
              </a:rPr>
              <a:t>Благодарим за внимание!</a:t>
            </a:r>
          </a:p>
        </p:txBody>
      </p:sp>
      <p:pic>
        <p:nvPicPr>
          <p:cNvPr id="5" name="Рисунок 4">
            <a:extLst>
              <a:ext uri="{FF2B5EF4-FFF2-40B4-BE49-F238E27FC236}">
                <a16:creationId xmlns:a16="http://schemas.microsoft.com/office/drawing/2014/main" id="{2B2CA718-8FE9-486D-86A1-FDAA055FB1FC}"/>
              </a:ext>
            </a:extLst>
          </p:cNvPr>
          <p:cNvPicPr>
            <a:picLocks noChangeAspect="1"/>
          </p:cNvPicPr>
          <p:nvPr/>
        </p:nvPicPr>
        <p:blipFill>
          <a:blip r:embed="rId3"/>
          <a:stretch>
            <a:fillRect/>
          </a:stretch>
        </p:blipFill>
        <p:spPr>
          <a:xfrm>
            <a:off x="575038" y="1447627"/>
            <a:ext cx="1944793" cy="1981372"/>
          </a:xfrm>
          <a:prstGeom prst="rect">
            <a:avLst/>
          </a:prstGeom>
          <a:effectLst>
            <a:softEdge rad="88900"/>
          </a:effectLst>
        </p:spPr>
      </p:pic>
      <p:pic>
        <p:nvPicPr>
          <p:cNvPr id="8" name="Рисунок 7">
            <a:extLst>
              <a:ext uri="{FF2B5EF4-FFF2-40B4-BE49-F238E27FC236}">
                <a16:creationId xmlns:a16="http://schemas.microsoft.com/office/drawing/2014/main" id="{FD7D6E7D-FC4B-4236-A2A2-14BB8A6A2104}"/>
              </a:ext>
            </a:extLst>
          </p:cNvPr>
          <p:cNvPicPr>
            <a:picLocks noChangeAspect="1"/>
          </p:cNvPicPr>
          <p:nvPr/>
        </p:nvPicPr>
        <p:blipFill>
          <a:blip r:embed="rId4"/>
          <a:stretch>
            <a:fillRect/>
          </a:stretch>
        </p:blipFill>
        <p:spPr>
          <a:xfrm>
            <a:off x="578898" y="4391144"/>
            <a:ext cx="1664508" cy="1722723"/>
          </a:xfrm>
          <a:prstGeom prst="rect">
            <a:avLst/>
          </a:prstGeom>
          <a:effectLst>
            <a:softEdge rad="88900"/>
          </a:effectLst>
        </p:spPr>
      </p:pic>
      <p:pic>
        <p:nvPicPr>
          <p:cNvPr id="7" name="Рисунок 6">
            <a:extLst>
              <a:ext uri="{FF2B5EF4-FFF2-40B4-BE49-F238E27FC236}">
                <a16:creationId xmlns:a16="http://schemas.microsoft.com/office/drawing/2014/main" id="{EF334D17-6ADB-427B-9457-DAD7C8F95D9D}"/>
              </a:ext>
            </a:extLst>
          </p:cNvPr>
          <p:cNvPicPr>
            <a:picLocks noChangeAspect="1"/>
          </p:cNvPicPr>
          <p:nvPr/>
        </p:nvPicPr>
        <p:blipFill>
          <a:blip r:embed="rId5"/>
          <a:stretch>
            <a:fillRect/>
          </a:stretch>
        </p:blipFill>
        <p:spPr>
          <a:xfrm>
            <a:off x="8888178" y="1522698"/>
            <a:ext cx="1895344" cy="1943241"/>
          </a:xfrm>
          <a:prstGeom prst="rect">
            <a:avLst/>
          </a:prstGeom>
          <a:effectLst>
            <a:softEdge rad="88900"/>
          </a:effectLst>
        </p:spPr>
      </p:pic>
      <p:pic>
        <p:nvPicPr>
          <p:cNvPr id="9" name="Рисунок 8">
            <a:extLst>
              <a:ext uri="{FF2B5EF4-FFF2-40B4-BE49-F238E27FC236}">
                <a16:creationId xmlns:a16="http://schemas.microsoft.com/office/drawing/2014/main" id="{416519D7-A58B-4040-90E2-D3DDB343F682}"/>
              </a:ext>
            </a:extLst>
          </p:cNvPr>
          <p:cNvPicPr>
            <a:picLocks noChangeAspect="1"/>
          </p:cNvPicPr>
          <p:nvPr/>
        </p:nvPicPr>
        <p:blipFill>
          <a:blip r:embed="rId6"/>
          <a:stretch>
            <a:fillRect/>
          </a:stretch>
        </p:blipFill>
        <p:spPr>
          <a:xfrm>
            <a:off x="8781119" y="4218298"/>
            <a:ext cx="2002403" cy="2068417"/>
          </a:xfrm>
          <a:prstGeom prst="rect">
            <a:avLst/>
          </a:prstGeom>
          <a:solidFill>
            <a:schemeClr val="accent6">
              <a:lumMod val="60000"/>
              <a:lumOff val="40000"/>
              <a:alpha val="0"/>
            </a:schemeClr>
          </a:solidFill>
          <a:effectLst>
            <a:softEdge rad="88900"/>
          </a:effectLst>
        </p:spPr>
      </p:pic>
      <p:pic>
        <p:nvPicPr>
          <p:cNvPr id="10" name="Рисунок 9">
            <a:extLst>
              <a:ext uri="{FF2B5EF4-FFF2-40B4-BE49-F238E27FC236}">
                <a16:creationId xmlns:a16="http://schemas.microsoft.com/office/drawing/2014/main" id="{A7CA333B-F68F-4E0D-8D66-CE5BF06274B2}"/>
              </a:ext>
            </a:extLst>
          </p:cNvPr>
          <p:cNvPicPr>
            <a:picLocks noChangeAspect="1"/>
          </p:cNvPicPr>
          <p:nvPr/>
        </p:nvPicPr>
        <p:blipFill>
          <a:blip r:embed="rId7"/>
          <a:stretch>
            <a:fillRect/>
          </a:stretch>
        </p:blipFill>
        <p:spPr>
          <a:xfrm>
            <a:off x="4999402" y="1275998"/>
            <a:ext cx="1487553" cy="499915"/>
          </a:xfrm>
          <a:prstGeom prst="rect">
            <a:avLst/>
          </a:prstGeom>
        </p:spPr>
      </p:pic>
      <p:pic>
        <p:nvPicPr>
          <p:cNvPr id="11" name="Рисунок 10">
            <a:extLst>
              <a:ext uri="{FF2B5EF4-FFF2-40B4-BE49-F238E27FC236}">
                <a16:creationId xmlns:a16="http://schemas.microsoft.com/office/drawing/2014/main" id="{1BA0E718-3BD9-4CB8-B644-FFD546B0DECF}"/>
              </a:ext>
            </a:extLst>
          </p:cNvPr>
          <p:cNvPicPr>
            <a:picLocks noChangeAspect="1"/>
          </p:cNvPicPr>
          <p:nvPr/>
        </p:nvPicPr>
        <p:blipFill>
          <a:blip r:embed="rId8"/>
          <a:stretch>
            <a:fillRect/>
          </a:stretch>
        </p:blipFill>
        <p:spPr>
          <a:xfrm>
            <a:off x="4799124" y="1727045"/>
            <a:ext cx="1609483" cy="384081"/>
          </a:xfrm>
          <a:prstGeom prst="rect">
            <a:avLst/>
          </a:prstGeom>
        </p:spPr>
      </p:pic>
      <p:pic>
        <p:nvPicPr>
          <p:cNvPr id="12" name="Рисунок 11">
            <a:extLst>
              <a:ext uri="{FF2B5EF4-FFF2-40B4-BE49-F238E27FC236}">
                <a16:creationId xmlns:a16="http://schemas.microsoft.com/office/drawing/2014/main" id="{5927FF09-BCE5-46AC-9782-703E2555F04F}"/>
              </a:ext>
            </a:extLst>
          </p:cNvPr>
          <p:cNvPicPr>
            <a:picLocks noChangeAspect="1"/>
          </p:cNvPicPr>
          <p:nvPr/>
        </p:nvPicPr>
        <p:blipFill>
          <a:blip r:embed="rId9"/>
          <a:stretch>
            <a:fillRect/>
          </a:stretch>
        </p:blipFill>
        <p:spPr>
          <a:xfrm>
            <a:off x="4446211" y="1710820"/>
            <a:ext cx="317019" cy="317019"/>
          </a:xfrm>
          <a:prstGeom prst="rect">
            <a:avLst/>
          </a:prstGeom>
        </p:spPr>
      </p:pic>
      <p:pic>
        <p:nvPicPr>
          <p:cNvPr id="13" name="Рисунок 12">
            <a:extLst>
              <a:ext uri="{FF2B5EF4-FFF2-40B4-BE49-F238E27FC236}">
                <a16:creationId xmlns:a16="http://schemas.microsoft.com/office/drawing/2014/main" id="{BA7F9738-EC4A-4D9A-892B-D3CA77591944}"/>
              </a:ext>
            </a:extLst>
          </p:cNvPr>
          <p:cNvPicPr>
            <a:picLocks noChangeAspect="1"/>
          </p:cNvPicPr>
          <p:nvPr/>
        </p:nvPicPr>
        <p:blipFill>
          <a:blip r:embed="rId10"/>
          <a:stretch>
            <a:fillRect/>
          </a:stretch>
        </p:blipFill>
        <p:spPr>
          <a:xfrm>
            <a:off x="4777270" y="2171981"/>
            <a:ext cx="2048434" cy="481626"/>
          </a:xfrm>
          <a:prstGeom prst="rect">
            <a:avLst/>
          </a:prstGeom>
        </p:spPr>
      </p:pic>
      <p:pic>
        <p:nvPicPr>
          <p:cNvPr id="14" name="Рисунок 13">
            <a:extLst>
              <a:ext uri="{FF2B5EF4-FFF2-40B4-BE49-F238E27FC236}">
                <a16:creationId xmlns:a16="http://schemas.microsoft.com/office/drawing/2014/main" id="{E2BC469B-AFFE-4B1D-B1BD-70DE0A2E235F}"/>
              </a:ext>
            </a:extLst>
          </p:cNvPr>
          <p:cNvPicPr>
            <a:picLocks noChangeAspect="1"/>
          </p:cNvPicPr>
          <p:nvPr/>
        </p:nvPicPr>
        <p:blipFill>
          <a:blip r:embed="rId11"/>
          <a:stretch>
            <a:fillRect/>
          </a:stretch>
        </p:blipFill>
        <p:spPr>
          <a:xfrm>
            <a:off x="4446211" y="2343185"/>
            <a:ext cx="353599" cy="262151"/>
          </a:xfrm>
          <a:prstGeom prst="rect">
            <a:avLst/>
          </a:prstGeom>
        </p:spPr>
      </p:pic>
      <p:pic>
        <p:nvPicPr>
          <p:cNvPr id="15" name="Рисунок 14">
            <a:extLst>
              <a:ext uri="{FF2B5EF4-FFF2-40B4-BE49-F238E27FC236}">
                <a16:creationId xmlns:a16="http://schemas.microsoft.com/office/drawing/2014/main" id="{E91B5F2D-551E-420A-A2FC-E457CCD12233}"/>
              </a:ext>
            </a:extLst>
          </p:cNvPr>
          <p:cNvPicPr>
            <a:picLocks noChangeAspect="1"/>
          </p:cNvPicPr>
          <p:nvPr/>
        </p:nvPicPr>
        <p:blipFill>
          <a:blip r:embed="rId12"/>
          <a:stretch>
            <a:fillRect/>
          </a:stretch>
        </p:blipFill>
        <p:spPr>
          <a:xfrm>
            <a:off x="4849595" y="2859440"/>
            <a:ext cx="2133785" cy="597460"/>
          </a:xfrm>
          <a:prstGeom prst="rect">
            <a:avLst/>
          </a:prstGeom>
        </p:spPr>
      </p:pic>
      <p:pic>
        <p:nvPicPr>
          <p:cNvPr id="16" name="Рисунок 15">
            <a:extLst>
              <a:ext uri="{FF2B5EF4-FFF2-40B4-BE49-F238E27FC236}">
                <a16:creationId xmlns:a16="http://schemas.microsoft.com/office/drawing/2014/main" id="{E3709D50-9920-48FF-BCD1-D4333B975820}"/>
              </a:ext>
            </a:extLst>
          </p:cNvPr>
          <p:cNvPicPr>
            <a:picLocks noChangeAspect="1"/>
          </p:cNvPicPr>
          <p:nvPr/>
        </p:nvPicPr>
        <p:blipFill>
          <a:blip r:embed="rId13"/>
          <a:stretch>
            <a:fillRect/>
          </a:stretch>
        </p:blipFill>
        <p:spPr>
          <a:xfrm>
            <a:off x="4478214" y="3028369"/>
            <a:ext cx="274344" cy="353599"/>
          </a:xfrm>
          <a:prstGeom prst="rect">
            <a:avLst/>
          </a:prstGeom>
        </p:spPr>
      </p:pic>
      <p:pic>
        <p:nvPicPr>
          <p:cNvPr id="18" name="Рисунок 17">
            <a:extLst>
              <a:ext uri="{FF2B5EF4-FFF2-40B4-BE49-F238E27FC236}">
                <a16:creationId xmlns:a16="http://schemas.microsoft.com/office/drawing/2014/main" id="{C8D3455D-4EDE-460D-A748-4DCE7A299EF1}"/>
              </a:ext>
            </a:extLst>
          </p:cNvPr>
          <p:cNvPicPr>
            <a:picLocks noChangeAspect="1"/>
          </p:cNvPicPr>
          <p:nvPr/>
        </p:nvPicPr>
        <p:blipFill rotWithShape="1">
          <a:blip r:embed="rId14"/>
          <a:srcRect b="60613"/>
          <a:stretch/>
        </p:blipFill>
        <p:spPr>
          <a:xfrm>
            <a:off x="4437743" y="3662733"/>
            <a:ext cx="3316511" cy="477838"/>
          </a:xfrm>
          <a:prstGeom prst="rect">
            <a:avLst/>
          </a:prstGeom>
        </p:spPr>
      </p:pic>
      <p:pic>
        <p:nvPicPr>
          <p:cNvPr id="19" name="Рисунок 18">
            <a:extLst>
              <a:ext uri="{FF2B5EF4-FFF2-40B4-BE49-F238E27FC236}">
                <a16:creationId xmlns:a16="http://schemas.microsoft.com/office/drawing/2014/main" id="{6903D2D7-5C9E-4821-834F-338264349207}"/>
              </a:ext>
            </a:extLst>
          </p:cNvPr>
          <p:cNvPicPr>
            <a:picLocks noChangeAspect="1"/>
          </p:cNvPicPr>
          <p:nvPr/>
        </p:nvPicPr>
        <p:blipFill>
          <a:blip r:embed="rId15"/>
          <a:stretch>
            <a:fillRect/>
          </a:stretch>
        </p:blipFill>
        <p:spPr>
          <a:xfrm flipV="1">
            <a:off x="4902691" y="4413192"/>
            <a:ext cx="2255398" cy="2255398"/>
          </a:xfrm>
          <a:prstGeom prst="rect">
            <a:avLst/>
          </a:prstGeom>
        </p:spPr>
      </p:pic>
      <p:pic>
        <p:nvPicPr>
          <p:cNvPr id="20" name="Рисунок 19">
            <a:extLst>
              <a:ext uri="{FF2B5EF4-FFF2-40B4-BE49-F238E27FC236}">
                <a16:creationId xmlns:a16="http://schemas.microsoft.com/office/drawing/2014/main" id="{A51D8B7E-C54F-419D-A2F2-020BC164E99E}"/>
              </a:ext>
            </a:extLst>
          </p:cNvPr>
          <p:cNvPicPr>
            <a:picLocks noChangeAspect="1"/>
          </p:cNvPicPr>
          <p:nvPr/>
        </p:nvPicPr>
        <p:blipFill>
          <a:blip r:embed="rId16"/>
          <a:stretch>
            <a:fillRect/>
          </a:stretch>
        </p:blipFill>
        <p:spPr>
          <a:xfrm>
            <a:off x="4795843" y="4086707"/>
            <a:ext cx="2469094" cy="481626"/>
          </a:xfrm>
          <a:prstGeom prst="rect">
            <a:avLst/>
          </a:prstGeom>
        </p:spPr>
      </p:pic>
      <p:pic>
        <p:nvPicPr>
          <p:cNvPr id="23" name="Рисунок 22">
            <a:extLst>
              <a:ext uri="{FF2B5EF4-FFF2-40B4-BE49-F238E27FC236}">
                <a16:creationId xmlns:a16="http://schemas.microsoft.com/office/drawing/2014/main" id="{B5B367BC-884A-428B-A8D1-B9845F9E2AF3}"/>
              </a:ext>
            </a:extLst>
          </p:cNvPr>
          <p:cNvPicPr>
            <a:picLocks noChangeAspect="1"/>
          </p:cNvPicPr>
          <p:nvPr/>
        </p:nvPicPr>
        <p:blipFill>
          <a:blip r:embed="rId17"/>
          <a:stretch>
            <a:fillRect/>
          </a:stretch>
        </p:blipFill>
        <p:spPr>
          <a:xfrm>
            <a:off x="7183832" y="4811994"/>
            <a:ext cx="1664001" cy="646904"/>
          </a:xfrm>
          <a:prstGeom prst="rect">
            <a:avLst/>
          </a:prstGeom>
        </p:spPr>
      </p:pic>
      <p:pic>
        <p:nvPicPr>
          <p:cNvPr id="24" name="Рисунок 23">
            <a:extLst>
              <a:ext uri="{FF2B5EF4-FFF2-40B4-BE49-F238E27FC236}">
                <a16:creationId xmlns:a16="http://schemas.microsoft.com/office/drawing/2014/main" id="{C4EDCAEA-B80F-491A-801D-BFD10429D7BE}"/>
              </a:ext>
            </a:extLst>
          </p:cNvPr>
          <p:cNvPicPr>
            <a:picLocks noChangeAspect="1"/>
          </p:cNvPicPr>
          <p:nvPr/>
        </p:nvPicPr>
        <p:blipFill>
          <a:blip r:embed="rId18"/>
          <a:stretch>
            <a:fillRect/>
          </a:stretch>
        </p:blipFill>
        <p:spPr>
          <a:xfrm>
            <a:off x="7693734" y="1535116"/>
            <a:ext cx="1664509" cy="971320"/>
          </a:xfrm>
          <a:prstGeom prst="rect">
            <a:avLst/>
          </a:prstGeom>
        </p:spPr>
      </p:pic>
      <p:pic>
        <p:nvPicPr>
          <p:cNvPr id="26" name="Рисунок 25">
            <a:extLst>
              <a:ext uri="{FF2B5EF4-FFF2-40B4-BE49-F238E27FC236}">
                <a16:creationId xmlns:a16="http://schemas.microsoft.com/office/drawing/2014/main" id="{55B48D95-747B-40DB-A804-8B890E2F4B9B}"/>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25" name="Рисунок 24">
            <a:extLst>
              <a:ext uri="{FF2B5EF4-FFF2-40B4-BE49-F238E27FC236}">
                <a16:creationId xmlns:a16="http://schemas.microsoft.com/office/drawing/2014/main" id="{5BF9AB41-94CA-4E5E-83C2-913720BBC417}"/>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
        <p:nvSpPr>
          <p:cNvPr id="2" name="TextBox 1">
            <a:extLst>
              <a:ext uri="{FF2B5EF4-FFF2-40B4-BE49-F238E27FC236}">
                <a16:creationId xmlns:a16="http://schemas.microsoft.com/office/drawing/2014/main" id="{6AD385AA-A3A4-4EB1-8A65-74075736B175}"/>
              </a:ext>
            </a:extLst>
          </p:cNvPr>
          <p:cNvSpPr txBox="1"/>
          <p:nvPr/>
        </p:nvSpPr>
        <p:spPr>
          <a:xfrm>
            <a:off x="934005" y="3465939"/>
            <a:ext cx="2147896" cy="369332"/>
          </a:xfrm>
          <a:prstGeom prst="rect">
            <a:avLst/>
          </a:prstGeom>
          <a:noFill/>
        </p:spPr>
        <p:txBody>
          <a:bodyPr wrap="square" rtlCol="0">
            <a:spAutoFit/>
          </a:bodyPr>
          <a:lstStyle/>
          <a:p>
            <a:r>
              <a:rPr lang="ru-RU" sz="900" b="1" i="1" dirty="0">
                <a:solidFill>
                  <a:srgbClr val="29679F"/>
                </a:solidFill>
                <a:latin typeface="Montserrat Medium" panose="00000600000000000000" pitchFamily="2" charset="-52"/>
              </a:rPr>
              <a:t>Смирнова Юлия Алексеевна</a:t>
            </a:r>
            <a:r>
              <a:rPr lang="ru-RU" sz="900" b="1" i="1" dirty="0">
                <a:latin typeface="Montserrat Medium" panose="00000600000000000000" pitchFamily="2" charset="-52"/>
              </a:rPr>
              <a:t> </a:t>
            </a:r>
          </a:p>
          <a:p>
            <a:r>
              <a:rPr lang="ru-RU" sz="900" b="1" dirty="0">
                <a:solidFill>
                  <a:schemeClr val="bg2">
                    <a:lumMod val="25000"/>
                  </a:schemeClr>
                </a:solidFill>
                <a:latin typeface="Montserrat Medium" panose="00000600000000000000" pitchFamily="2" charset="-52"/>
              </a:rPr>
              <a:t>Руководитель РЦК</a:t>
            </a:r>
          </a:p>
        </p:txBody>
      </p:sp>
      <p:sp>
        <p:nvSpPr>
          <p:cNvPr id="27" name="TextBox 26">
            <a:extLst>
              <a:ext uri="{FF2B5EF4-FFF2-40B4-BE49-F238E27FC236}">
                <a16:creationId xmlns:a16="http://schemas.microsoft.com/office/drawing/2014/main" id="{9F7C5A3C-FDCD-45FA-8BBC-1D1BF4DD3FA4}"/>
              </a:ext>
            </a:extLst>
          </p:cNvPr>
          <p:cNvSpPr txBox="1"/>
          <p:nvPr/>
        </p:nvSpPr>
        <p:spPr>
          <a:xfrm>
            <a:off x="934005" y="6184605"/>
            <a:ext cx="2147897" cy="507831"/>
          </a:xfrm>
          <a:prstGeom prst="rect">
            <a:avLst/>
          </a:prstGeom>
          <a:noFill/>
        </p:spPr>
        <p:txBody>
          <a:bodyPr wrap="square" rtlCol="0">
            <a:spAutoFit/>
          </a:bodyPr>
          <a:lstStyle/>
          <a:p>
            <a:r>
              <a:rPr lang="ru-RU" sz="900" b="1" i="1" dirty="0">
                <a:solidFill>
                  <a:srgbClr val="29679F"/>
                </a:solidFill>
                <a:latin typeface="Montserrat Medium" panose="00000600000000000000" pitchFamily="2" charset="-52"/>
              </a:rPr>
              <a:t>Рыскулова Альбина Тагировна</a:t>
            </a:r>
            <a:endParaRPr lang="ru-RU" sz="900" b="1" i="1" dirty="0">
              <a:latin typeface="Montserrat Medium" panose="00000600000000000000" pitchFamily="2" charset="-52"/>
            </a:endParaRPr>
          </a:p>
          <a:p>
            <a:r>
              <a:rPr lang="ru-RU" sz="900" b="1" dirty="0">
                <a:solidFill>
                  <a:schemeClr val="bg2">
                    <a:lumMod val="25000"/>
                  </a:schemeClr>
                </a:solidFill>
                <a:latin typeface="Montserrat Medium" panose="00000600000000000000" pitchFamily="2" charset="-52"/>
              </a:rPr>
              <a:t>Специалист по координации деятельности МО </a:t>
            </a:r>
          </a:p>
        </p:txBody>
      </p:sp>
      <p:sp>
        <p:nvSpPr>
          <p:cNvPr id="28" name="TextBox 27">
            <a:extLst>
              <a:ext uri="{FF2B5EF4-FFF2-40B4-BE49-F238E27FC236}">
                <a16:creationId xmlns:a16="http://schemas.microsoft.com/office/drawing/2014/main" id="{EF47D596-727F-4855-ADDC-272F0940D5CC}"/>
              </a:ext>
            </a:extLst>
          </p:cNvPr>
          <p:cNvSpPr txBox="1"/>
          <p:nvPr/>
        </p:nvSpPr>
        <p:spPr>
          <a:xfrm>
            <a:off x="8897196" y="3428999"/>
            <a:ext cx="2360800" cy="507831"/>
          </a:xfrm>
          <a:prstGeom prst="rect">
            <a:avLst/>
          </a:prstGeom>
          <a:noFill/>
        </p:spPr>
        <p:txBody>
          <a:bodyPr wrap="square" rtlCol="0">
            <a:spAutoFit/>
          </a:bodyPr>
          <a:lstStyle/>
          <a:p>
            <a:r>
              <a:rPr lang="ru-RU" sz="900" b="1" i="1" dirty="0">
                <a:solidFill>
                  <a:srgbClr val="29679F"/>
                </a:solidFill>
                <a:latin typeface="Montserrat Medium" panose="00000600000000000000" pitchFamily="2" charset="-52"/>
              </a:rPr>
              <a:t>Каунова Анастасия Сергеевна</a:t>
            </a:r>
            <a:endParaRPr lang="ru-RU" sz="900" b="1" i="1" dirty="0">
              <a:latin typeface="Montserrat Medium" panose="00000600000000000000" pitchFamily="2" charset="-52"/>
            </a:endParaRPr>
          </a:p>
          <a:p>
            <a:r>
              <a:rPr lang="ru-RU" sz="900" b="1" dirty="0">
                <a:solidFill>
                  <a:schemeClr val="bg2">
                    <a:lumMod val="25000"/>
                  </a:schemeClr>
                </a:solidFill>
                <a:latin typeface="Montserrat Medium" panose="00000600000000000000" pitchFamily="2" charset="-52"/>
              </a:rPr>
              <a:t>Специалист по работе контакт-центров МО</a:t>
            </a:r>
          </a:p>
        </p:txBody>
      </p:sp>
      <p:sp>
        <p:nvSpPr>
          <p:cNvPr id="29" name="TextBox 28">
            <a:extLst>
              <a:ext uri="{FF2B5EF4-FFF2-40B4-BE49-F238E27FC236}">
                <a16:creationId xmlns:a16="http://schemas.microsoft.com/office/drawing/2014/main" id="{CD6E6A8A-3316-441F-810F-B46E6057CD59}"/>
              </a:ext>
            </a:extLst>
          </p:cNvPr>
          <p:cNvSpPr txBox="1"/>
          <p:nvPr/>
        </p:nvSpPr>
        <p:spPr>
          <a:xfrm>
            <a:off x="8978878" y="6202090"/>
            <a:ext cx="2360800" cy="507831"/>
          </a:xfrm>
          <a:prstGeom prst="rect">
            <a:avLst/>
          </a:prstGeom>
          <a:noFill/>
        </p:spPr>
        <p:txBody>
          <a:bodyPr wrap="square" rtlCol="0">
            <a:spAutoFit/>
          </a:bodyPr>
          <a:lstStyle/>
          <a:p>
            <a:r>
              <a:rPr lang="ru-RU" sz="900" b="1" i="1" dirty="0">
                <a:solidFill>
                  <a:srgbClr val="29679F"/>
                </a:solidFill>
                <a:latin typeface="Montserrat Medium" panose="00000600000000000000" pitchFamily="2" charset="-52"/>
              </a:rPr>
              <a:t>Саргсян Кристине Тиграновна</a:t>
            </a:r>
            <a:endParaRPr lang="ru-RU" sz="900" b="1" i="1" dirty="0">
              <a:latin typeface="Montserrat Medium" panose="00000600000000000000" pitchFamily="2" charset="-52"/>
            </a:endParaRPr>
          </a:p>
          <a:p>
            <a:r>
              <a:rPr lang="ru-RU" sz="900" b="1" dirty="0">
                <a:solidFill>
                  <a:schemeClr val="bg2">
                    <a:lumMod val="25000"/>
                  </a:schemeClr>
                </a:solidFill>
                <a:latin typeface="Montserrat Medium" panose="00000600000000000000" pitchFamily="2" charset="-52"/>
              </a:rPr>
              <a:t>Специалист по связи с общественностью</a:t>
            </a:r>
          </a:p>
        </p:txBody>
      </p:sp>
    </p:spTree>
    <p:extLst>
      <p:ext uri="{BB962C8B-B14F-4D97-AF65-F5344CB8AC3E}">
        <p14:creationId xmlns:p14="http://schemas.microsoft.com/office/powerpoint/2010/main" val="227553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CC07C-0251-4733-A8D8-87155CD5DA7C}"/>
              </a:ext>
            </a:extLst>
          </p:cNvPr>
          <p:cNvSpPr txBox="1"/>
          <p:nvPr/>
        </p:nvSpPr>
        <p:spPr>
          <a:xfrm>
            <a:off x="1667189" y="4670289"/>
            <a:ext cx="8857620" cy="1200329"/>
          </a:xfrm>
          <a:prstGeom prst="rect">
            <a:avLst/>
          </a:prstGeom>
          <a:noFill/>
        </p:spPr>
        <p:txBody>
          <a:bodyPr wrap="square" rtlCol="0">
            <a:spAutoFit/>
          </a:bodyPr>
          <a:lstStyle/>
          <a:p>
            <a:pPr algn="ctr"/>
            <a:r>
              <a:rPr lang="ru-RU" b="1" i="0" dirty="0">
                <a:solidFill>
                  <a:srgbClr val="040C28"/>
                </a:solidFill>
                <a:effectLst/>
                <a:latin typeface="Montserrat Medium" panose="00000600000000000000" pitchFamily="2" charset="-52"/>
              </a:rPr>
              <a:t>СТИМУЛ</a:t>
            </a:r>
            <a:r>
              <a:rPr lang="ru-RU" b="1" i="0" dirty="0">
                <a:solidFill>
                  <a:srgbClr val="1F1F1F"/>
                </a:solidFill>
                <a:effectLst/>
                <a:latin typeface="Montserrat Medium" panose="00000600000000000000" pitchFamily="2" charset="-52"/>
              </a:rPr>
              <a:t> </a:t>
            </a:r>
            <a:r>
              <a:rPr lang="ru-RU" i="0" dirty="0">
                <a:solidFill>
                  <a:srgbClr val="1F1F1F"/>
                </a:solidFill>
                <a:effectLst/>
                <a:latin typeface="Montserrat Medium" panose="00000600000000000000" pitchFamily="2" charset="-52"/>
              </a:rPr>
              <a:t>является инструментом, который дает рекомендации для определения и удовлетворения потребностей пациентов конкретной </a:t>
            </a:r>
            <a:r>
              <a:rPr lang="ru-RU" i="0" dirty="0">
                <a:solidFill>
                  <a:srgbClr val="040C28"/>
                </a:solidFill>
                <a:effectLst/>
                <a:latin typeface="Montserrat Medium" panose="00000600000000000000" pitchFamily="2" charset="-52"/>
              </a:rPr>
              <a:t>медицинской организации</a:t>
            </a:r>
            <a:r>
              <a:rPr lang="ru-RU" i="0" dirty="0">
                <a:solidFill>
                  <a:srgbClr val="1F1F1F"/>
                </a:solidFill>
                <a:effectLst/>
                <a:latin typeface="Montserrat Medium" panose="00000600000000000000" pitchFamily="2" charset="-52"/>
              </a:rPr>
              <a:t> и помогает ей выстраивать доверительные и продуктивные отношения со своими пациентами.</a:t>
            </a:r>
            <a:endParaRPr lang="ru-RU" dirty="0">
              <a:solidFill>
                <a:schemeClr val="bg2">
                  <a:lumMod val="50000"/>
                </a:schemeClr>
              </a:solidFill>
              <a:latin typeface="Montserrat Medium" panose="00000600000000000000" pitchFamily="2" charset="-52"/>
            </a:endParaRPr>
          </a:p>
        </p:txBody>
      </p:sp>
      <p:pic>
        <p:nvPicPr>
          <p:cNvPr id="3" name="Рисунок 2">
            <a:extLst>
              <a:ext uri="{FF2B5EF4-FFF2-40B4-BE49-F238E27FC236}">
                <a16:creationId xmlns:a16="http://schemas.microsoft.com/office/drawing/2014/main" id="{7685B878-5CF0-47EB-9D25-6DF928D2B768}"/>
              </a:ext>
            </a:extLst>
          </p:cNvPr>
          <p:cNvPicPr>
            <a:picLocks noChangeAspect="1"/>
          </p:cNvPicPr>
          <p:nvPr/>
        </p:nvPicPr>
        <p:blipFill>
          <a:blip r:embed="rId2"/>
          <a:stretch>
            <a:fillRect/>
          </a:stretch>
        </p:blipFill>
        <p:spPr>
          <a:xfrm>
            <a:off x="11464738" y="0"/>
            <a:ext cx="603556" cy="670618"/>
          </a:xfrm>
          <a:prstGeom prst="rect">
            <a:avLst/>
          </a:prstGeom>
        </p:spPr>
      </p:pic>
      <p:pic>
        <p:nvPicPr>
          <p:cNvPr id="7" name="Рисунок 6">
            <a:extLst>
              <a:ext uri="{FF2B5EF4-FFF2-40B4-BE49-F238E27FC236}">
                <a16:creationId xmlns:a16="http://schemas.microsoft.com/office/drawing/2014/main" id="{000B6274-6EA8-4089-97EA-67D60D4ACB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
        <p:nvSpPr>
          <p:cNvPr id="5" name="TextBox 4">
            <a:extLst>
              <a:ext uri="{FF2B5EF4-FFF2-40B4-BE49-F238E27FC236}">
                <a16:creationId xmlns:a16="http://schemas.microsoft.com/office/drawing/2014/main" id="{736033D1-097E-4B58-94C5-EBD6C716DD16}"/>
              </a:ext>
            </a:extLst>
          </p:cNvPr>
          <p:cNvSpPr txBox="1"/>
          <p:nvPr/>
        </p:nvSpPr>
        <p:spPr>
          <a:xfrm>
            <a:off x="3622041" y="154262"/>
            <a:ext cx="5867399" cy="646331"/>
          </a:xfrm>
          <a:prstGeom prst="rect">
            <a:avLst/>
          </a:prstGeom>
          <a:noFill/>
        </p:spPr>
        <p:txBody>
          <a:bodyPr wrap="square" rtlCol="0">
            <a:spAutoFit/>
          </a:bodyPr>
          <a:lstStyle/>
          <a:p>
            <a:r>
              <a:rPr lang="ru-RU" sz="3600" b="1" dirty="0">
                <a:solidFill>
                  <a:schemeClr val="bg2">
                    <a:lumMod val="25000"/>
                  </a:schemeClr>
                </a:solidFill>
                <a:latin typeface="Montserrat Medium" panose="00000600000000000000" pitchFamily="2" charset="-52"/>
              </a:rPr>
              <a:t>Что такое СТИМУЛ?</a:t>
            </a:r>
            <a:endParaRPr lang="ru-RU" sz="3600" dirty="0">
              <a:solidFill>
                <a:schemeClr val="bg2">
                  <a:lumMod val="25000"/>
                </a:schemeClr>
              </a:solidFill>
              <a:latin typeface="Montserrat Medium" panose="00000600000000000000" pitchFamily="2" charset="-52"/>
            </a:endParaRPr>
          </a:p>
        </p:txBody>
      </p:sp>
      <p:pic>
        <p:nvPicPr>
          <p:cNvPr id="4" name="Рисунок 3">
            <a:extLst>
              <a:ext uri="{FF2B5EF4-FFF2-40B4-BE49-F238E27FC236}">
                <a16:creationId xmlns:a16="http://schemas.microsoft.com/office/drawing/2014/main" id="{01CA9E4C-AAB4-4391-BC7E-16C7FC1A67C8}"/>
              </a:ext>
            </a:extLst>
          </p:cNvPr>
          <p:cNvPicPr>
            <a:picLocks noChangeAspect="1"/>
          </p:cNvPicPr>
          <p:nvPr/>
        </p:nvPicPr>
        <p:blipFill>
          <a:blip r:embed="rId4"/>
          <a:stretch>
            <a:fillRect/>
          </a:stretch>
        </p:blipFill>
        <p:spPr>
          <a:xfrm>
            <a:off x="3226299" y="1319348"/>
            <a:ext cx="5576841" cy="3224592"/>
          </a:xfrm>
          <a:prstGeom prst="rect">
            <a:avLst/>
          </a:prstGeom>
          <a:effectLst>
            <a:glow rad="127000">
              <a:schemeClr val="accent1">
                <a:alpha val="0"/>
              </a:schemeClr>
            </a:glow>
            <a:softEdge rad="431800"/>
          </a:effectLst>
        </p:spPr>
      </p:pic>
    </p:spTree>
    <p:extLst>
      <p:ext uri="{BB962C8B-B14F-4D97-AF65-F5344CB8AC3E}">
        <p14:creationId xmlns:p14="http://schemas.microsoft.com/office/powerpoint/2010/main" val="166977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9312B9A-90C5-4D75-834D-900FA3ECD539}"/>
              </a:ext>
            </a:extLst>
          </p:cNvPr>
          <p:cNvSpPr txBox="1"/>
          <p:nvPr/>
        </p:nvSpPr>
        <p:spPr>
          <a:xfrm>
            <a:off x="900535" y="1626356"/>
            <a:ext cx="9946429" cy="3354765"/>
          </a:xfrm>
          <a:prstGeom prst="rect">
            <a:avLst/>
          </a:prstGeom>
          <a:noFill/>
        </p:spPr>
        <p:txBody>
          <a:bodyPr wrap="square">
            <a:spAutoFit/>
          </a:bodyPr>
          <a:lstStyle/>
          <a:p>
            <a:pPr marL="342900" indent="-342900" algn="just">
              <a:spcAft>
                <a:spcPts val="1200"/>
              </a:spcAft>
              <a:buFont typeface="Wingdings" panose="05000000000000000000" pitchFamily="2" charset="2"/>
              <a:buChar char="Ø"/>
            </a:pPr>
            <a:r>
              <a:rPr lang="ru-RU" b="0" i="0" dirty="0">
                <a:solidFill>
                  <a:srgbClr val="130B04"/>
                </a:solidFill>
                <a:effectLst/>
                <a:latin typeface="Montserrat Medium" panose="00000600000000000000" pitchFamily="2" charset="-52"/>
              </a:rPr>
              <a:t>Повышение уровня удовлетворенности пациентов</a:t>
            </a:r>
          </a:p>
          <a:p>
            <a:pPr marL="342900" indent="-342900" algn="just">
              <a:spcAft>
                <a:spcPts val="1200"/>
              </a:spcAft>
              <a:buFont typeface="Wingdings" panose="05000000000000000000" pitchFamily="2" charset="2"/>
              <a:buChar char="Ø"/>
            </a:pPr>
            <a:r>
              <a:rPr lang="ru-RU" dirty="0">
                <a:solidFill>
                  <a:srgbClr val="130B04"/>
                </a:solidFill>
                <a:latin typeface="Montserrat Medium" panose="00000600000000000000" pitchFamily="2" charset="-52"/>
              </a:rPr>
              <a:t>С</a:t>
            </a:r>
            <a:r>
              <a:rPr lang="ru-RU" b="0" i="0" dirty="0">
                <a:solidFill>
                  <a:srgbClr val="130B04"/>
                </a:solidFill>
                <a:effectLst/>
                <a:latin typeface="Montserrat Medium" panose="00000600000000000000" pitchFamily="2" charset="-52"/>
              </a:rPr>
              <a:t>нижение количеств жалоб, направляемых пациентами в вышестоящие инстанции</a:t>
            </a:r>
          </a:p>
          <a:p>
            <a:pPr marL="342900" indent="-342900" algn="just">
              <a:spcAft>
                <a:spcPts val="1200"/>
              </a:spcAft>
              <a:buFont typeface="Wingdings" panose="05000000000000000000" pitchFamily="2" charset="2"/>
              <a:buChar char="Ø"/>
            </a:pPr>
            <a:r>
              <a:rPr lang="ru-RU" b="0" i="0" dirty="0">
                <a:solidFill>
                  <a:srgbClr val="130B04"/>
                </a:solidFill>
                <a:effectLst/>
                <a:latin typeface="Montserrat Medium" panose="00000600000000000000" pitchFamily="2" charset="-52"/>
              </a:rPr>
              <a:t>Повышение лояльности пациентов, что способствует развитию внебюджетных услуг</a:t>
            </a:r>
          </a:p>
          <a:p>
            <a:pPr marL="342900" indent="-342900" algn="just">
              <a:spcAft>
                <a:spcPts val="1200"/>
              </a:spcAft>
              <a:buFont typeface="Wingdings" panose="05000000000000000000" pitchFamily="2" charset="2"/>
              <a:buChar char="Ø"/>
            </a:pPr>
            <a:r>
              <a:rPr lang="ru-RU" dirty="0">
                <a:solidFill>
                  <a:srgbClr val="130B04"/>
                </a:solidFill>
                <a:latin typeface="Montserrat Medium" panose="00000600000000000000" pitchFamily="2" charset="-52"/>
              </a:rPr>
              <a:t>У</a:t>
            </a:r>
            <a:r>
              <a:rPr lang="ru-RU" b="0" i="0" dirty="0">
                <a:solidFill>
                  <a:srgbClr val="130B04"/>
                </a:solidFill>
                <a:effectLst/>
                <a:latin typeface="Montserrat Medium" panose="00000600000000000000" pitchFamily="2" charset="-52"/>
              </a:rPr>
              <a:t>лучшение условий работы для персонала и возможность реализации своих идей снижает уровень профессионального выгорания</a:t>
            </a:r>
          </a:p>
          <a:p>
            <a:pPr marL="342900" indent="-342900" algn="just">
              <a:spcAft>
                <a:spcPts val="1200"/>
              </a:spcAft>
              <a:buFont typeface="Wingdings" panose="05000000000000000000" pitchFamily="2" charset="2"/>
              <a:buChar char="Ø"/>
            </a:pPr>
            <a:r>
              <a:rPr lang="ru-RU" dirty="0">
                <a:solidFill>
                  <a:srgbClr val="130B04"/>
                </a:solidFill>
                <a:latin typeface="Montserrat Medium" panose="00000600000000000000" pitchFamily="2" charset="-52"/>
              </a:rPr>
              <a:t>П</a:t>
            </a:r>
            <a:r>
              <a:rPr lang="ru-RU" b="0" i="0" dirty="0">
                <a:solidFill>
                  <a:srgbClr val="130B04"/>
                </a:solidFill>
                <a:effectLst/>
                <a:latin typeface="Montserrat Medium" panose="00000600000000000000" pitchFamily="2" charset="-52"/>
              </a:rPr>
              <a:t>ереход на управление на основе данных</a:t>
            </a:r>
          </a:p>
          <a:p>
            <a:pPr marL="342900" indent="-342900" algn="just">
              <a:spcAft>
                <a:spcPts val="1200"/>
              </a:spcAft>
              <a:buFont typeface="Wingdings" panose="05000000000000000000" pitchFamily="2" charset="2"/>
              <a:buChar char="Ø"/>
            </a:pPr>
            <a:r>
              <a:rPr lang="ru-RU" dirty="0">
                <a:solidFill>
                  <a:srgbClr val="130B04"/>
                </a:solidFill>
                <a:latin typeface="Montserrat Medium" panose="00000600000000000000" pitchFamily="2" charset="-52"/>
              </a:rPr>
              <a:t>У</a:t>
            </a:r>
            <a:r>
              <a:rPr lang="ru-RU" b="0" i="0" dirty="0">
                <a:solidFill>
                  <a:srgbClr val="130B04"/>
                </a:solidFill>
                <a:effectLst/>
                <a:latin typeface="Montserrat Medium" panose="00000600000000000000" pitchFamily="2" charset="-52"/>
              </a:rPr>
              <a:t>меньшение выгорания среди медицинского персонала</a:t>
            </a:r>
          </a:p>
        </p:txBody>
      </p:sp>
      <p:sp>
        <p:nvSpPr>
          <p:cNvPr id="7" name="TextBox 6">
            <a:extLst>
              <a:ext uri="{FF2B5EF4-FFF2-40B4-BE49-F238E27FC236}">
                <a16:creationId xmlns:a16="http://schemas.microsoft.com/office/drawing/2014/main" id="{59790CB5-9AAB-4ABA-B03F-9FCC2D14A7B1}"/>
              </a:ext>
            </a:extLst>
          </p:cNvPr>
          <p:cNvSpPr txBox="1"/>
          <p:nvPr/>
        </p:nvSpPr>
        <p:spPr>
          <a:xfrm>
            <a:off x="1912689" y="291922"/>
            <a:ext cx="8934275" cy="1323439"/>
          </a:xfrm>
          <a:prstGeom prst="rect">
            <a:avLst/>
          </a:prstGeom>
          <a:noFill/>
        </p:spPr>
        <p:txBody>
          <a:bodyPr wrap="square" rtlCol="0">
            <a:spAutoFit/>
          </a:bodyPr>
          <a:lstStyle/>
          <a:p>
            <a:r>
              <a:rPr lang="ru-RU" sz="3600" b="1" i="0" dirty="0">
                <a:solidFill>
                  <a:schemeClr val="bg2">
                    <a:lumMod val="25000"/>
                  </a:schemeClr>
                </a:solidFill>
                <a:effectLst/>
                <a:latin typeface="Montserrat Medium" panose="00000600000000000000" pitchFamily="2" charset="-52"/>
              </a:rPr>
              <a:t>Что дает внедрение </a:t>
            </a:r>
            <a:r>
              <a:rPr lang="ru-RU" sz="3600" b="1" i="0" strike="noStrike" dirty="0">
                <a:solidFill>
                  <a:schemeClr val="bg2">
                    <a:lumMod val="25000"/>
                  </a:schemeClr>
                </a:solidFill>
                <a:effectLst/>
                <a:latin typeface="Montserrat Medium" panose="00000600000000000000" pitchFamily="2" charset="-52"/>
                <a:hlinkClick r:id="rId2">
                  <a:extLst>
                    <a:ext uri="{A12FA001-AC4F-418D-AE19-62706E023703}">
                      <ahyp:hlinkClr xmlns:ahyp="http://schemas.microsoft.com/office/drawing/2018/hyperlinkcolor" xmlns="" val="tx"/>
                    </a:ext>
                  </a:extLst>
                </a:hlinkClick>
              </a:rPr>
              <a:t>СТИМУЛа</a:t>
            </a:r>
            <a:r>
              <a:rPr lang="ru-RU" sz="3600" b="1" i="0" dirty="0">
                <a:solidFill>
                  <a:schemeClr val="bg2">
                    <a:lumMod val="25000"/>
                  </a:schemeClr>
                </a:solidFill>
                <a:effectLst/>
                <a:latin typeface="Montserrat Medium" panose="00000600000000000000" pitchFamily="2" charset="-52"/>
              </a:rPr>
              <a:t>?</a:t>
            </a:r>
          </a:p>
          <a:p>
            <a:endParaRPr lang="ru-RU" sz="4400" b="1" dirty="0">
              <a:latin typeface="+mj-lt"/>
            </a:endParaRPr>
          </a:p>
        </p:txBody>
      </p:sp>
      <p:pic>
        <p:nvPicPr>
          <p:cNvPr id="2" name="Рисунок 1">
            <a:extLst>
              <a:ext uri="{FF2B5EF4-FFF2-40B4-BE49-F238E27FC236}">
                <a16:creationId xmlns:a16="http://schemas.microsoft.com/office/drawing/2014/main" id="{6B94AFE4-B41D-457B-B343-AEE6E8247DFF}"/>
              </a:ext>
            </a:extLst>
          </p:cNvPr>
          <p:cNvPicPr>
            <a:picLocks noChangeAspect="1"/>
          </p:cNvPicPr>
          <p:nvPr/>
        </p:nvPicPr>
        <p:blipFill>
          <a:blip r:embed="rId3"/>
          <a:stretch>
            <a:fillRect/>
          </a:stretch>
        </p:blipFill>
        <p:spPr>
          <a:xfrm>
            <a:off x="11464738" y="0"/>
            <a:ext cx="603556" cy="670618"/>
          </a:xfrm>
          <a:prstGeom prst="rect">
            <a:avLst/>
          </a:prstGeom>
        </p:spPr>
      </p:pic>
      <p:pic>
        <p:nvPicPr>
          <p:cNvPr id="9" name="Рисунок 8">
            <a:extLst>
              <a:ext uri="{FF2B5EF4-FFF2-40B4-BE49-F238E27FC236}">
                <a16:creationId xmlns:a16="http://schemas.microsoft.com/office/drawing/2014/main" id="{244287AF-D5CA-4EA1-A530-73EE84F46B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297943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Иллюстрация плоского обозначения мужского врача, анализирующего данные с инфографикой на экране">
            <a:extLst>
              <a:ext uri="{FF2B5EF4-FFF2-40B4-BE49-F238E27FC236}">
                <a16:creationId xmlns:a16="http://schemas.microsoft.com/office/drawing/2014/main" id="{54CEE723-2F32-4212-8F93-E5C79DFD1C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3">
            <a:extLst>
              <a:ext uri="{FF2B5EF4-FFF2-40B4-BE49-F238E27FC236}">
                <a16:creationId xmlns:a16="http://schemas.microsoft.com/office/drawing/2014/main" id="{A2A9358B-9458-43F3-AE60-8C1649A84737}"/>
              </a:ext>
            </a:extLst>
          </p:cNvPr>
          <p:cNvSpPr>
            <a:spLocks noGrp="1"/>
          </p:cNvSpPr>
          <p:nvPr>
            <p:ph type="ctrTitle"/>
          </p:nvPr>
        </p:nvSpPr>
        <p:spPr>
          <a:xfrm>
            <a:off x="158048" y="862148"/>
            <a:ext cx="7848243" cy="1097280"/>
          </a:xfrm>
        </p:spPr>
        <p:txBody>
          <a:bodyPr>
            <a:noAutofit/>
          </a:bodyPr>
          <a:lstStyle/>
          <a:p>
            <a:r>
              <a:rPr lang="ru-RU" sz="4000" b="1" dirty="0">
                <a:solidFill>
                  <a:schemeClr val="tx1">
                    <a:lumMod val="50000"/>
                    <a:lumOff val="50000"/>
                  </a:schemeClr>
                </a:solidFill>
                <a:latin typeface="+mj-lt"/>
              </a:rPr>
              <a:t/>
            </a:r>
            <a:br>
              <a:rPr lang="ru-RU" sz="4000" b="1" dirty="0">
                <a:solidFill>
                  <a:schemeClr val="tx1">
                    <a:lumMod val="50000"/>
                    <a:lumOff val="50000"/>
                  </a:schemeClr>
                </a:solidFill>
                <a:latin typeface="+mj-lt"/>
              </a:rPr>
            </a:br>
            <a:r>
              <a:rPr lang="ru-RU" sz="4000" dirty="0"/>
              <a:t/>
            </a:r>
            <a:br>
              <a:rPr lang="ru-RU" sz="4000" dirty="0"/>
            </a:br>
            <a:r>
              <a:rPr lang="ru-RU" sz="1800" dirty="0">
                <a:solidFill>
                  <a:schemeClr val="bg2">
                    <a:lumMod val="25000"/>
                  </a:schemeClr>
                </a:solidFill>
                <a:latin typeface="Montserrat Medium" panose="00000600000000000000" pitchFamily="2" charset="-52"/>
              </a:rPr>
              <a:t>4 неотъемлемых компонента пациентоцентричности:</a:t>
            </a:r>
            <a:r>
              <a:rPr lang="ru-RU" sz="1800" dirty="0">
                <a:latin typeface="Montserrat Medium" panose="00000600000000000000" pitchFamily="2" charset="-52"/>
              </a:rPr>
              <a:t/>
            </a:r>
            <a:br>
              <a:rPr lang="ru-RU" sz="1800" dirty="0">
                <a:latin typeface="Montserrat Medium" panose="00000600000000000000" pitchFamily="2" charset="-52"/>
              </a:rPr>
            </a:br>
            <a:endParaRPr lang="ru-RU" sz="1800" dirty="0">
              <a:latin typeface="Montserrat Medium" panose="00000600000000000000" pitchFamily="2" charset="-52"/>
            </a:endParaRPr>
          </a:p>
        </p:txBody>
      </p:sp>
      <p:sp>
        <p:nvSpPr>
          <p:cNvPr id="6" name="AutoShape 4">
            <a:extLst>
              <a:ext uri="{FF2B5EF4-FFF2-40B4-BE49-F238E27FC236}">
                <a16:creationId xmlns:a16="http://schemas.microsoft.com/office/drawing/2014/main" id="{A5B090A6-EDFE-4477-A144-DE6CFCF8FC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2" descr="Иллюстрация плоского обозначения мужского врача, анализирующего данные с инфографикой на экране">
            <a:extLst>
              <a:ext uri="{FF2B5EF4-FFF2-40B4-BE49-F238E27FC236}">
                <a16:creationId xmlns:a16="http://schemas.microsoft.com/office/drawing/2014/main" id="{2EFB7A58-5C03-442A-B69B-43C5946326E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a:extLst>
              <a:ext uri="{FF2B5EF4-FFF2-40B4-BE49-F238E27FC236}">
                <a16:creationId xmlns:a16="http://schemas.microsoft.com/office/drawing/2014/main" id="{D81FCCC0-63E3-4D8E-A6BF-33507BD6BCB2}"/>
              </a:ext>
            </a:extLst>
          </p:cNvPr>
          <p:cNvPicPr>
            <a:picLocks noChangeAspect="1"/>
          </p:cNvPicPr>
          <p:nvPr/>
        </p:nvPicPr>
        <p:blipFill>
          <a:blip r:embed="rId2"/>
          <a:stretch>
            <a:fillRect/>
          </a:stretch>
        </p:blipFill>
        <p:spPr>
          <a:xfrm>
            <a:off x="6507989" y="822292"/>
            <a:ext cx="5823015" cy="5823015"/>
          </a:xfrm>
          <a:prstGeom prst="rect">
            <a:avLst/>
          </a:prstGeom>
        </p:spPr>
      </p:pic>
      <p:sp>
        <p:nvSpPr>
          <p:cNvPr id="17" name="TextBox 16">
            <a:extLst>
              <a:ext uri="{FF2B5EF4-FFF2-40B4-BE49-F238E27FC236}">
                <a16:creationId xmlns:a16="http://schemas.microsoft.com/office/drawing/2014/main" id="{843D626B-0795-49E1-BBDC-EEABD48CDD6C}"/>
              </a:ext>
            </a:extLst>
          </p:cNvPr>
          <p:cNvSpPr txBox="1"/>
          <p:nvPr/>
        </p:nvSpPr>
        <p:spPr>
          <a:xfrm>
            <a:off x="1853035" y="118596"/>
            <a:ext cx="8480207" cy="646331"/>
          </a:xfrm>
          <a:prstGeom prst="rect">
            <a:avLst/>
          </a:prstGeom>
          <a:noFill/>
        </p:spPr>
        <p:txBody>
          <a:bodyPr wrap="none" rtlCol="0">
            <a:spAutoFit/>
          </a:bodyPr>
          <a:lstStyle/>
          <a:p>
            <a:r>
              <a:rPr lang="ru-RU" sz="3600" b="1" dirty="0">
                <a:solidFill>
                  <a:schemeClr val="bg2">
                    <a:lumMod val="25000"/>
                  </a:schemeClr>
                </a:solidFill>
                <a:latin typeface="Montserrat Medium" panose="00000600000000000000" pitchFamily="2" charset="-52"/>
              </a:rPr>
              <a:t>Пациентоцентричность – что это? </a:t>
            </a:r>
          </a:p>
        </p:txBody>
      </p:sp>
      <p:pic>
        <p:nvPicPr>
          <p:cNvPr id="19" name="Рисунок 18">
            <a:extLst>
              <a:ext uri="{FF2B5EF4-FFF2-40B4-BE49-F238E27FC236}">
                <a16:creationId xmlns:a16="http://schemas.microsoft.com/office/drawing/2014/main" id="{448840D4-734B-44E6-980D-8E656A3F52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3" name="Рисунок 2">
            <a:extLst>
              <a:ext uri="{FF2B5EF4-FFF2-40B4-BE49-F238E27FC236}">
                <a16:creationId xmlns:a16="http://schemas.microsoft.com/office/drawing/2014/main" id="{9EDF7124-770A-4CB2-8DAF-3A18E3AF3645}"/>
              </a:ext>
            </a:extLst>
          </p:cNvPr>
          <p:cNvPicPr>
            <a:picLocks noChangeAspect="1"/>
          </p:cNvPicPr>
          <p:nvPr/>
        </p:nvPicPr>
        <p:blipFill>
          <a:blip r:embed="rId4"/>
          <a:stretch>
            <a:fillRect/>
          </a:stretch>
        </p:blipFill>
        <p:spPr>
          <a:xfrm>
            <a:off x="1705361" y="2453446"/>
            <a:ext cx="4095047" cy="3855009"/>
          </a:xfrm>
          <a:prstGeom prst="rect">
            <a:avLst/>
          </a:prstGeom>
        </p:spPr>
      </p:pic>
      <p:pic>
        <p:nvPicPr>
          <p:cNvPr id="13" name="Рисунок 12">
            <a:extLst>
              <a:ext uri="{FF2B5EF4-FFF2-40B4-BE49-F238E27FC236}">
                <a16:creationId xmlns:a16="http://schemas.microsoft.com/office/drawing/2014/main" id="{21FEC6AF-7B82-4D79-A8ED-DBC13A1C7B5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56989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37007EC6-F4F9-453D-B5B7-D1F12A4B4357}"/>
              </a:ext>
            </a:extLst>
          </p:cNvPr>
          <p:cNvSpPr/>
          <p:nvPr/>
        </p:nvSpPr>
        <p:spPr>
          <a:xfrm>
            <a:off x="1523284" y="1998166"/>
            <a:ext cx="3475435" cy="1674674"/>
          </a:xfrm>
          <a:prstGeom prst="roundRect">
            <a:avLst/>
          </a:prstGeom>
          <a:solidFill>
            <a:schemeClr val="bg1"/>
          </a:solidFill>
          <a:effectLst>
            <a:glow rad="127000">
              <a:schemeClr val="accent1">
                <a:alpha val="5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25000"/>
                  </a:schemeClr>
                </a:solidFill>
                <a:latin typeface="Montserrat Medium" panose="00000600000000000000" pitchFamily="2" charset="-52"/>
              </a:rPr>
              <a:t>Улучшение коммуникации врачей и пациентов</a:t>
            </a:r>
          </a:p>
        </p:txBody>
      </p:sp>
      <p:sp>
        <p:nvSpPr>
          <p:cNvPr id="5" name="Прямоугольник: скругленные углы 4">
            <a:extLst>
              <a:ext uri="{FF2B5EF4-FFF2-40B4-BE49-F238E27FC236}">
                <a16:creationId xmlns:a16="http://schemas.microsoft.com/office/drawing/2014/main" id="{7BD04B68-2F6B-4D33-AC3B-49B4181F3CBC}"/>
              </a:ext>
            </a:extLst>
          </p:cNvPr>
          <p:cNvSpPr/>
          <p:nvPr/>
        </p:nvSpPr>
        <p:spPr>
          <a:xfrm>
            <a:off x="1523285" y="4533085"/>
            <a:ext cx="3475435" cy="1674673"/>
          </a:xfrm>
          <a:prstGeom prst="roundRect">
            <a:avLst/>
          </a:prstGeom>
          <a:solidFill>
            <a:schemeClr val="bg1"/>
          </a:solidFill>
          <a:effectLst>
            <a:glow rad="127000">
              <a:schemeClr val="accent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25000"/>
                  </a:schemeClr>
                </a:solidFill>
                <a:latin typeface="Montserrat Medium" panose="00000600000000000000" pitchFamily="2" charset="-52"/>
              </a:rPr>
              <a:t>Оптимизация маршрутизации пациентов</a:t>
            </a:r>
          </a:p>
        </p:txBody>
      </p:sp>
      <p:sp>
        <p:nvSpPr>
          <p:cNvPr id="6" name="Прямоугольник: скругленные углы 5">
            <a:extLst>
              <a:ext uri="{FF2B5EF4-FFF2-40B4-BE49-F238E27FC236}">
                <a16:creationId xmlns:a16="http://schemas.microsoft.com/office/drawing/2014/main" id="{07FF4C3E-C599-40E2-ABA3-44B26CB7E8D9}"/>
              </a:ext>
            </a:extLst>
          </p:cNvPr>
          <p:cNvSpPr/>
          <p:nvPr/>
        </p:nvSpPr>
        <p:spPr>
          <a:xfrm>
            <a:off x="7193280" y="1998166"/>
            <a:ext cx="3475435" cy="1674674"/>
          </a:xfrm>
          <a:prstGeom prst="roundRect">
            <a:avLst/>
          </a:prstGeom>
          <a:solidFill>
            <a:schemeClr val="bg1"/>
          </a:solidFill>
          <a:effectLst>
            <a:glow rad="127000">
              <a:schemeClr val="accent1">
                <a:alpha val="4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25000"/>
                  </a:schemeClr>
                </a:solidFill>
                <a:latin typeface="Montserrat Medium" panose="00000600000000000000" pitchFamily="2" charset="-52"/>
              </a:rPr>
              <a:t>Повышение комфорта и удобства медицинского обслуживания</a:t>
            </a:r>
          </a:p>
        </p:txBody>
      </p:sp>
      <p:sp>
        <p:nvSpPr>
          <p:cNvPr id="7" name="Прямоугольник: скругленные углы 6">
            <a:extLst>
              <a:ext uri="{FF2B5EF4-FFF2-40B4-BE49-F238E27FC236}">
                <a16:creationId xmlns:a16="http://schemas.microsoft.com/office/drawing/2014/main" id="{633D424D-45EA-491B-B244-9FAA38C2A53D}"/>
              </a:ext>
            </a:extLst>
          </p:cNvPr>
          <p:cNvSpPr/>
          <p:nvPr/>
        </p:nvSpPr>
        <p:spPr>
          <a:xfrm>
            <a:off x="7193281" y="4533086"/>
            <a:ext cx="3475435" cy="1674673"/>
          </a:xfrm>
          <a:prstGeom prst="roundRect">
            <a:avLst/>
          </a:prstGeom>
          <a:solidFill>
            <a:schemeClr val="bg1"/>
          </a:solidFill>
          <a:effectLst>
            <a:glow rad="127000">
              <a:schemeClr val="accent1">
                <a:alpha val="6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2">
                    <a:lumMod val="25000"/>
                  </a:schemeClr>
                </a:solidFill>
                <a:latin typeface="Montserrat Medium" panose="00000600000000000000" pitchFamily="2" charset="-52"/>
              </a:rPr>
              <a:t>Развитие цифровых решений (телемедицина, онлайн-запись, чат-боты)</a:t>
            </a:r>
          </a:p>
        </p:txBody>
      </p:sp>
      <p:sp>
        <p:nvSpPr>
          <p:cNvPr id="9" name="TextBox 8">
            <a:extLst>
              <a:ext uri="{FF2B5EF4-FFF2-40B4-BE49-F238E27FC236}">
                <a16:creationId xmlns:a16="http://schemas.microsoft.com/office/drawing/2014/main" id="{99479238-63A7-4F46-91BE-FDE64CFC56AA}"/>
              </a:ext>
            </a:extLst>
          </p:cNvPr>
          <p:cNvSpPr txBox="1"/>
          <p:nvPr/>
        </p:nvSpPr>
        <p:spPr>
          <a:xfrm>
            <a:off x="711200" y="0"/>
            <a:ext cx="10952480" cy="1754326"/>
          </a:xfrm>
          <a:prstGeom prst="rect">
            <a:avLst/>
          </a:prstGeom>
          <a:noFill/>
        </p:spPr>
        <p:txBody>
          <a:bodyPr wrap="square">
            <a:spAutoFit/>
          </a:bodyPr>
          <a:lstStyle/>
          <a:p>
            <a:pPr algn="ctr"/>
            <a:r>
              <a:rPr lang="ru-RU" sz="3600" b="1" i="0" dirty="0">
                <a:solidFill>
                  <a:schemeClr val="bg2">
                    <a:lumMod val="25000"/>
                  </a:schemeClr>
                </a:solidFill>
                <a:effectLst/>
                <a:latin typeface="Montserrat Medium" panose="00000600000000000000" pitchFamily="2" charset="-52"/>
              </a:rPr>
              <a:t>Стандарт «Стимул» - это новая система управления и оценки потребностей пациентов</a:t>
            </a:r>
          </a:p>
        </p:txBody>
      </p:sp>
      <p:pic>
        <p:nvPicPr>
          <p:cNvPr id="10" name="Рисунок 9">
            <a:extLst>
              <a:ext uri="{FF2B5EF4-FFF2-40B4-BE49-F238E27FC236}">
                <a16:creationId xmlns:a16="http://schemas.microsoft.com/office/drawing/2014/main" id="{C63FA294-F8F0-49C8-8C82-95841BDC814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12" name="Рисунок 11">
            <a:extLst>
              <a:ext uri="{FF2B5EF4-FFF2-40B4-BE49-F238E27FC236}">
                <a16:creationId xmlns:a16="http://schemas.microsoft.com/office/drawing/2014/main" id="{7C1CE6BF-2C88-4B2F-86E2-6F079C3A3E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218808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9F0D5E39-837F-4666-925C-CBE6DDA5824F}"/>
              </a:ext>
            </a:extLst>
          </p:cNvPr>
          <p:cNvSpPr>
            <a:spLocks noGrp="1"/>
          </p:cNvSpPr>
          <p:nvPr>
            <p:ph type="ctrTitle"/>
          </p:nvPr>
        </p:nvSpPr>
        <p:spPr>
          <a:xfrm>
            <a:off x="1593560" y="826044"/>
            <a:ext cx="9343661" cy="477837"/>
          </a:xfrm>
          <a:solidFill>
            <a:schemeClr val="bg1">
              <a:alpha val="0"/>
            </a:schemeClr>
          </a:solidFill>
          <a:effectLst>
            <a:glow rad="127000">
              <a:schemeClr val="accent1">
                <a:alpha val="0"/>
              </a:schemeClr>
            </a:glow>
          </a:effectLst>
        </p:spPr>
        <p:txBody>
          <a:bodyPr>
            <a:noAutofit/>
          </a:bodyPr>
          <a:lstStyle/>
          <a:p>
            <a:r>
              <a:rPr lang="ru-RU" sz="3200" b="1" dirty="0">
                <a:solidFill>
                  <a:schemeClr val="tx1"/>
                </a:solidFill>
                <a:highlight>
                  <a:srgbClr val="FFFFFF"/>
                </a:highlight>
              </a:rPr>
              <a:t>     </a:t>
            </a:r>
            <a:r>
              <a:rPr lang="ru-RU" sz="3600" b="1" dirty="0">
                <a:solidFill>
                  <a:schemeClr val="bg2">
                    <a:lumMod val="25000"/>
                  </a:schemeClr>
                </a:solidFill>
                <a:latin typeface="Montserrat Medium" panose="00000600000000000000" pitchFamily="2" charset="-52"/>
              </a:rPr>
              <a:t>Обязательные инструменты идентификации проблем</a:t>
            </a:r>
          </a:p>
        </p:txBody>
      </p:sp>
      <p:sp>
        <p:nvSpPr>
          <p:cNvPr id="8" name="Прямоугольник: скругленные углы 7">
            <a:extLst>
              <a:ext uri="{FF2B5EF4-FFF2-40B4-BE49-F238E27FC236}">
                <a16:creationId xmlns:a16="http://schemas.microsoft.com/office/drawing/2014/main" id="{820E6782-160F-4187-BF3D-CC55A397B1F1}"/>
              </a:ext>
            </a:extLst>
          </p:cNvPr>
          <p:cNvSpPr/>
          <p:nvPr/>
        </p:nvSpPr>
        <p:spPr>
          <a:xfrm>
            <a:off x="456136" y="1618542"/>
            <a:ext cx="3266904" cy="3209455"/>
          </a:xfrm>
          <a:prstGeom prst="roundRect">
            <a:avLst>
              <a:gd name="adj" fmla="val 8977"/>
            </a:avLst>
          </a:prstGeom>
          <a:solidFill>
            <a:schemeClr val="bg1"/>
          </a:solidFill>
          <a:ln>
            <a:solidFill>
              <a:srgbClr val="29679F"/>
            </a:solidFill>
          </a:ln>
          <a:effectLst>
            <a:glow rad="139700">
              <a:schemeClr val="accent5">
                <a:satMod val="175000"/>
                <a:alpha val="40000"/>
              </a:schemeClr>
            </a:glow>
            <a:outerShdw blurRad="165100" dist="38100" dir="252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9" name="Прямоугольник: скругленные углы 8">
            <a:extLst>
              <a:ext uri="{FF2B5EF4-FFF2-40B4-BE49-F238E27FC236}">
                <a16:creationId xmlns:a16="http://schemas.microsoft.com/office/drawing/2014/main" id="{C7C45D19-17FD-4A17-83A7-752557F75B45}"/>
              </a:ext>
            </a:extLst>
          </p:cNvPr>
          <p:cNvSpPr/>
          <p:nvPr/>
        </p:nvSpPr>
        <p:spPr>
          <a:xfrm>
            <a:off x="4391029" y="1618541"/>
            <a:ext cx="3373077" cy="3215011"/>
          </a:xfrm>
          <a:prstGeom prst="roundRect">
            <a:avLst>
              <a:gd name="adj" fmla="val 8977"/>
            </a:avLst>
          </a:prstGeom>
          <a:solidFill>
            <a:schemeClr val="bg1"/>
          </a:solidFill>
          <a:ln>
            <a:solidFill>
              <a:srgbClr val="29679F"/>
            </a:solidFill>
          </a:ln>
          <a:effectLst>
            <a:glow rad="101600">
              <a:schemeClr val="accent5">
                <a:satMod val="175000"/>
                <a:alpha val="40000"/>
              </a:schemeClr>
            </a:glow>
            <a:outerShdw blurRad="165100" dist="38100" dir="252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endParaRPr>
          </a:p>
        </p:txBody>
      </p:sp>
      <p:sp>
        <p:nvSpPr>
          <p:cNvPr id="10" name="Прямоугольник: скругленные углы 9">
            <a:extLst>
              <a:ext uri="{FF2B5EF4-FFF2-40B4-BE49-F238E27FC236}">
                <a16:creationId xmlns:a16="http://schemas.microsoft.com/office/drawing/2014/main" id="{0D233AC1-CD5C-42DC-B788-01BA01644A09}"/>
              </a:ext>
            </a:extLst>
          </p:cNvPr>
          <p:cNvSpPr/>
          <p:nvPr/>
        </p:nvSpPr>
        <p:spPr>
          <a:xfrm>
            <a:off x="8336651" y="1612985"/>
            <a:ext cx="3373077" cy="3215011"/>
          </a:xfrm>
          <a:prstGeom prst="roundRect">
            <a:avLst>
              <a:gd name="adj" fmla="val 8977"/>
            </a:avLst>
          </a:prstGeom>
          <a:solidFill>
            <a:schemeClr val="bg1"/>
          </a:solidFill>
          <a:ln>
            <a:solidFill>
              <a:srgbClr val="29679F"/>
            </a:solidFill>
          </a:ln>
          <a:effectLst>
            <a:glow rad="101600">
              <a:schemeClr val="accent5">
                <a:satMod val="175000"/>
                <a:alpha val="40000"/>
              </a:schemeClr>
            </a:glow>
            <a:outerShdw blurRad="165100" dist="38100" dir="252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pic>
        <p:nvPicPr>
          <p:cNvPr id="12" name="Рисунок 11">
            <a:extLst>
              <a:ext uri="{FF2B5EF4-FFF2-40B4-BE49-F238E27FC236}">
                <a16:creationId xmlns:a16="http://schemas.microsoft.com/office/drawing/2014/main" id="{0133A1D0-0E6A-4CCE-AC87-5EA2B2C3C4ED}"/>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17952" y="1890390"/>
            <a:ext cx="2249442" cy="1894848"/>
          </a:xfrm>
          <a:prstGeom prst="rect">
            <a:avLst/>
          </a:prstGeom>
        </p:spPr>
      </p:pic>
      <p:sp>
        <p:nvSpPr>
          <p:cNvPr id="14" name="Прямоугольник: скругленные углы 13">
            <a:extLst>
              <a:ext uri="{FF2B5EF4-FFF2-40B4-BE49-F238E27FC236}">
                <a16:creationId xmlns:a16="http://schemas.microsoft.com/office/drawing/2014/main" id="{20B6EE22-CF1C-42A0-839A-8A3D278CD0D4}"/>
              </a:ext>
            </a:extLst>
          </p:cNvPr>
          <p:cNvSpPr/>
          <p:nvPr/>
        </p:nvSpPr>
        <p:spPr>
          <a:xfrm>
            <a:off x="5269024" y="1890390"/>
            <a:ext cx="1653950" cy="2095662"/>
          </a:xfrm>
          <a:prstGeom prst="roundRect">
            <a:avLst>
              <a:gd name="adj" fmla="val 12430"/>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2" name="Группа 21">
            <a:extLst>
              <a:ext uri="{FF2B5EF4-FFF2-40B4-BE49-F238E27FC236}">
                <a16:creationId xmlns:a16="http://schemas.microsoft.com/office/drawing/2014/main" id="{285BB939-9A9A-4A64-AA44-3C0ED2EC9C33}"/>
              </a:ext>
            </a:extLst>
          </p:cNvPr>
          <p:cNvGrpSpPr/>
          <p:nvPr/>
        </p:nvGrpSpPr>
        <p:grpSpPr>
          <a:xfrm>
            <a:off x="5502659" y="2008395"/>
            <a:ext cx="1360126" cy="381155"/>
            <a:chOff x="5399352" y="2540219"/>
            <a:chExt cx="1360126" cy="381155"/>
          </a:xfrm>
        </p:grpSpPr>
        <p:cxnSp>
          <p:nvCxnSpPr>
            <p:cNvPr id="23" name="Прямая соединительная линия 22">
              <a:extLst>
                <a:ext uri="{FF2B5EF4-FFF2-40B4-BE49-F238E27FC236}">
                  <a16:creationId xmlns:a16="http://schemas.microsoft.com/office/drawing/2014/main" id="{8FA798B6-919B-4298-BE04-B23A1C090F0B}"/>
                </a:ext>
              </a:extLst>
            </p:cNvPr>
            <p:cNvCxnSpPr/>
            <p:nvPr/>
          </p:nvCxnSpPr>
          <p:spPr>
            <a:xfrm flipV="1">
              <a:off x="5399352" y="2880843"/>
              <a:ext cx="781567" cy="0"/>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Прямая соединительная линия 23">
              <a:extLst>
                <a:ext uri="{FF2B5EF4-FFF2-40B4-BE49-F238E27FC236}">
                  <a16:creationId xmlns:a16="http://schemas.microsoft.com/office/drawing/2014/main" id="{68389D4D-57C8-4B5A-87DF-C8115E776135}"/>
                </a:ext>
              </a:extLst>
            </p:cNvPr>
            <p:cNvCxnSpPr/>
            <p:nvPr/>
          </p:nvCxnSpPr>
          <p:spPr>
            <a:xfrm flipV="1">
              <a:off x="5399352" y="2666171"/>
              <a:ext cx="781567" cy="0"/>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Прямоугольник: скругленные углы 24">
              <a:extLst>
                <a:ext uri="{FF2B5EF4-FFF2-40B4-BE49-F238E27FC236}">
                  <a16:creationId xmlns:a16="http://schemas.microsoft.com/office/drawing/2014/main" id="{9B383272-B664-4FC1-B4C3-1B50C80C1BA5}"/>
                </a:ext>
              </a:extLst>
            </p:cNvPr>
            <p:cNvSpPr/>
            <p:nvPr/>
          </p:nvSpPr>
          <p:spPr>
            <a:xfrm>
              <a:off x="6312717" y="2627674"/>
              <a:ext cx="322754" cy="293700"/>
            </a:xfrm>
            <a:prstGeom prst="roundRect">
              <a:avLst>
                <a:gd name="adj" fmla="val 471"/>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6" name="Группа 25">
              <a:extLst>
                <a:ext uri="{FF2B5EF4-FFF2-40B4-BE49-F238E27FC236}">
                  <a16:creationId xmlns:a16="http://schemas.microsoft.com/office/drawing/2014/main" id="{D9B6435C-11CF-4C93-A7E1-D394076E5BCB}"/>
                </a:ext>
              </a:extLst>
            </p:cNvPr>
            <p:cNvGrpSpPr/>
            <p:nvPr/>
          </p:nvGrpSpPr>
          <p:grpSpPr>
            <a:xfrm>
              <a:off x="6396959" y="2540219"/>
              <a:ext cx="362519" cy="293517"/>
              <a:chOff x="2339975" y="2138363"/>
              <a:chExt cx="234156" cy="189587"/>
            </a:xfrm>
          </p:grpSpPr>
          <p:cxnSp>
            <p:nvCxnSpPr>
              <p:cNvPr id="27" name="Прямая соединительная линия 26">
                <a:extLst>
                  <a:ext uri="{FF2B5EF4-FFF2-40B4-BE49-F238E27FC236}">
                    <a16:creationId xmlns:a16="http://schemas.microsoft.com/office/drawing/2014/main" id="{27017D97-C7F7-42E3-BA1B-A53407754D42}"/>
                  </a:ext>
                </a:extLst>
              </p:cNvPr>
              <p:cNvCxnSpPr>
                <a:cxnSpLocks/>
              </p:cNvCxnSpPr>
              <p:nvPr/>
            </p:nvCxnSpPr>
            <p:spPr>
              <a:xfrm>
                <a:off x="2339975" y="2251455"/>
                <a:ext cx="49822" cy="76495"/>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Прямая соединительная линия 27">
                <a:extLst>
                  <a:ext uri="{FF2B5EF4-FFF2-40B4-BE49-F238E27FC236}">
                    <a16:creationId xmlns:a16="http://schemas.microsoft.com/office/drawing/2014/main" id="{B800E65F-1723-4A55-9681-437D4C13E947}"/>
                  </a:ext>
                </a:extLst>
              </p:cNvPr>
              <p:cNvCxnSpPr>
                <a:cxnSpLocks/>
              </p:cNvCxnSpPr>
              <p:nvPr/>
            </p:nvCxnSpPr>
            <p:spPr>
              <a:xfrm flipH="1">
                <a:off x="2389797" y="2138363"/>
                <a:ext cx="184334" cy="189587"/>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29" name="Группа 28">
            <a:extLst>
              <a:ext uri="{FF2B5EF4-FFF2-40B4-BE49-F238E27FC236}">
                <a16:creationId xmlns:a16="http://schemas.microsoft.com/office/drawing/2014/main" id="{C624579D-06A6-45A0-AF03-DA774308F5EC}"/>
              </a:ext>
            </a:extLst>
          </p:cNvPr>
          <p:cNvGrpSpPr/>
          <p:nvPr/>
        </p:nvGrpSpPr>
        <p:grpSpPr>
          <a:xfrm>
            <a:off x="5502659" y="2633464"/>
            <a:ext cx="1360126" cy="381155"/>
            <a:chOff x="5399352" y="2540219"/>
            <a:chExt cx="1360126" cy="381155"/>
          </a:xfrm>
        </p:grpSpPr>
        <p:cxnSp>
          <p:nvCxnSpPr>
            <p:cNvPr id="30" name="Прямая соединительная линия 29">
              <a:extLst>
                <a:ext uri="{FF2B5EF4-FFF2-40B4-BE49-F238E27FC236}">
                  <a16:creationId xmlns:a16="http://schemas.microsoft.com/office/drawing/2014/main" id="{731E5D33-240E-4F1F-8781-4F6E426BAE2A}"/>
                </a:ext>
              </a:extLst>
            </p:cNvPr>
            <p:cNvCxnSpPr/>
            <p:nvPr/>
          </p:nvCxnSpPr>
          <p:spPr>
            <a:xfrm flipV="1">
              <a:off x="5399352" y="2880843"/>
              <a:ext cx="781567" cy="0"/>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Прямая соединительная линия 30">
              <a:extLst>
                <a:ext uri="{FF2B5EF4-FFF2-40B4-BE49-F238E27FC236}">
                  <a16:creationId xmlns:a16="http://schemas.microsoft.com/office/drawing/2014/main" id="{BB1D8FE1-20AB-4AF8-8C25-A41F6F12340C}"/>
                </a:ext>
              </a:extLst>
            </p:cNvPr>
            <p:cNvCxnSpPr/>
            <p:nvPr/>
          </p:nvCxnSpPr>
          <p:spPr>
            <a:xfrm flipV="1">
              <a:off x="5399352" y="2666171"/>
              <a:ext cx="781567" cy="0"/>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Прямоугольник: скругленные углы 31">
              <a:extLst>
                <a:ext uri="{FF2B5EF4-FFF2-40B4-BE49-F238E27FC236}">
                  <a16:creationId xmlns:a16="http://schemas.microsoft.com/office/drawing/2014/main" id="{38348C66-0C8A-4A51-8B1B-0F23784752DC}"/>
                </a:ext>
              </a:extLst>
            </p:cNvPr>
            <p:cNvSpPr/>
            <p:nvPr/>
          </p:nvSpPr>
          <p:spPr>
            <a:xfrm>
              <a:off x="6312717" y="2627674"/>
              <a:ext cx="322754" cy="293700"/>
            </a:xfrm>
            <a:prstGeom prst="roundRect">
              <a:avLst>
                <a:gd name="adj" fmla="val 471"/>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3" name="Группа 32">
              <a:extLst>
                <a:ext uri="{FF2B5EF4-FFF2-40B4-BE49-F238E27FC236}">
                  <a16:creationId xmlns:a16="http://schemas.microsoft.com/office/drawing/2014/main" id="{D9DE225B-3B3D-4C78-9F20-C9340793740F}"/>
                </a:ext>
              </a:extLst>
            </p:cNvPr>
            <p:cNvGrpSpPr/>
            <p:nvPr/>
          </p:nvGrpSpPr>
          <p:grpSpPr>
            <a:xfrm>
              <a:off x="6396959" y="2540219"/>
              <a:ext cx="362519" cy="293517"/>
              <a:chOff x="2339975" y="2138363"/>
              <a:chExt cx="234156" cy="189587"/>
            </a:xfrm>
          </p:grpSpPr>
          <p:cxnSp>
            <p:nvCxnSpPr>
              <p:cNvPr id="34" name="Прямая соединительная линия 33">
                <a:extLst>
                  <a:ext uri="{FF2B5EF4-FFF2-40B4-BE49-F238E27FC236}">
                    <a16:creationId xmlns:a16="http://schemas.microsoft.com/office/drawing/2014/main" id="{984249B8-B768-405E-9AD8-059F31A25E27}"/>
                  </a:ext>
                </a:extLst>
              </p:cNvPr>
              <p:cNvCxnSpPr>
                <a:cxnSpLocks/>
              </p:cNvCxnSpPr>
              <p:nvPr/>
            </p:nvCxnSpPr>
            <p:spPr>
              <a:xfrm>
                <a:off x="2339975" y="2251455"/>
                <a:ext cx="49822" cy="76495"/>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Прямая соединительная линия 34">
                <a:extLst>
                  <a:ext uri="{FF2B5EF4-FFF2-40B4-BE49-F238E27FC236}">
                    <a16:creationId xmlns:a16="http://schemas.microsoft.com/office/drawing/2014/main" id="{9B620D49-B02F-4967-93B8-6BA8C52DC727}"/>
                  </a:ext>
                </a:extLst>
              </p:cNvPr>
              <p:cNvCxnSpPr>
                <a:cxnSpLocks/>
              </p:cNvCxnSpPr>
              <p:nvPr/>
            </p:nvCxnSpPr>
            <p:spPr>
              <a:xfrm flipH="1">
                <a:off x="2389797" y="2138363"/>
                <a:ext cx="184334" cy="189587"/>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6" name="Группа 35">
            <a:extLst>
              <a:ext uri="{FF2B5EF4-FFF2-40B4-BE49-F238E27FC236}">
                <a16:creationId xmlns:a16="http://schemas.microsoft.com/office/drawing/2014/main" id="{5E1E13DA-35B5-47A9-938C-80E8CC88C100}"/>
              </a:ext>
            </a:extLst>
          </p:cNvPr>
          <p:cNvGrpSpPr/>
          <p:nvPr/>
        </p:nvGrpSpPr>
        <p:grpSpPr>
          <a:xfrm>
            <a:off x="5490218" y="3258350"/>
            <a:ext cx="1360126" cy="381155"/>
            <a:chOff x="5399352" y="2540219"/>
            <a:chExt cx="1360126" cy="381155"/>
          </a:xfrm>
        </p:grpSpPr>
        <p:cxnSp>
          <p:nvCxnSpPr>
            <p:cNvPr id="37" name="Прямая соединительная линия 36">
              <a:extLst>
                <a:ext uri="{FF2B5EF4-FFF2-40B4-BE49-F238E27FC236}">
                  <a16:creationId xmlns:a16="http://schemas.microsoft.com/office/drawing/2014/main" id="{ACC57D51-CA13-4B9B-A168-F25AD848056D}"/>
                </a:ext>
              </a:extLst>
            </p:cNvPr>
            <p:cNvCxnSpPr/>
            <p:nvPr/>
          </p:nvCxnSpPr>
          <p:spPr>
            <a:xfrm flipV="1">
              <a:off x="5399352" y="2880843"/>
              <a:ext cx="781567" cy="0"/>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Прямая соединительная линия 37">
              <a:extLst>
                <a:ext uri="{FF2B5EF4-FFF2-40B4-BE49-F238E27FC236}">
                  <a16:creationId xmlns:a16="http://schemas.microsoft.com/office/drawing/2014/main" id="{EB675706-6A9A-4287-BB8D-C05F06D3A4E9}"/>
                </a:ext>
              </a:extLst>
            </p:cNvPr>
            <p:cNvCxnSpPr/>
            <p:nvPr/>
          </p:nvCxnSpPr>
          <p:spPr>
            <a:xfrm flipV="1">
              <a:off x="5399352" y="2666171"/>
              <a:ext cx="781567" cy="0"/>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9" name="Прямоугольник: скругленные углы 38">
              <a:extLst>
                <a:ext uri="{FF2B5EF4-FFF2-40B4-BE49-F238E27FC236}">
                  <a16:creationId xmlns:a16="http://schemas.microsoft.com/office/drawing/2014/main" id="{2AB03B7C-3ECF-413A-8B25-80E165568179}"/>
                </a:ext>
              </a:extLst>
            </p:cNvPr>
            <p:cNvSpPr/>
            <p:nvPr/>
          </p:nvSpPr>
          <p:spPr>
            <a:xfrm>
              <a:off x="6312717" y="2627674"/>
              <a:ext cx="322754" cy="293700"/>
            </a:xfrm>
            <a:prstGeom prst="roundRect">
              <a:avLst>
                <a:gd name="adj" fmla="val 471"/>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0" name="Группа 39">
              <a:extLst>
                <a:ext uri="{FF2B5EF4-FFF2-40B4-BE49-F238E27FC236}">
                  <a16:creationId xmlns:a16="http://schemas.microsoft.com/office/drawing/2014/main" id="{454B99A1-474D-47A3-96FF-30CB9E10D1FB}"/>
                </a:ext>
              </a:extLst>
            </p:cNvPr>
            <p:cNvGrpSpPr/>
            <p:nvPr/>
          </p:nvGrpSpPr>
          <p:grpSpPr>
            <a:xfrm>
              <a:off x="6396959" y="2540219"/>
              <a:ext cx="362519" cy="293517"/>
              <a:chOff x="2339975" y="2138363"/>
              <a:chExt cx="234156" cy="189587"/>
            </a:xfrm>
          </p:grpSpPr>
          <p:cxnSp>
            <p:nvCxnSpPr>
              <p:cNvPr id="41" name="Прямая соединительная линия 40">
                <a:extLst>
                  <a:ext uri="{FF2B5EF4-FFF2-40B4-BE49-F238E27FC236}">
                    <a16:creationId xmlns:a16="http://schemas.microsoft.com/office/drawing/2014/main" id="{03E4A2C1-FE25-4D32-8622-C9C30E4F6A41}"/>
                  </a:ext>
                </a:extLst>
              </p:cNvPr>
              <p:cNvCxnSpPr>
                <a:cxnSpLocks/>
              </p:cNvCxnSpPr>
              <p:nvPr/>
            </p:nvCxnSpPr>
            <p:spPr>
              <a:xfrm>
                <a:off x="2339975" y="2251455"/>
                <a:ext cx="49822" cy="76495"/>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Прямая соединительная линия 41">
                <a:extLst>
                  <a:ext uri="{FF2B5EF4-FFF2-40B4-BE49-F238E27FC236}">
                    <a16:creationId xmlns:a16="http://schemas.microsoft.com/office/drawing/2014/main" id="{7F218046-9C72-4D64-ADBD-353375361516}"/>
                  </a:ext>
                </a:extLst>
              </p:cNvPr>
              <p:cNvCxnSpPr>
                <a:cxnSpLocks/>
              </p:cNvCxnSpPr>
              <p:nvPr/>
            </p:nvCxnSpPr>
            <p:spPr>
              <a:xfrm flipH="1">
                <a:off x="2389797" y="2138363"/>
                <a:ext cx="184334" cy="189587"/>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48" name="Прямоугольник: скругленные углы 47">
            <a:extLst>
              <a:ext uri="{FF2B5EF4-FFF2-40B4-BE49-F238E27FC236}">
                <a16:creationId xmlns:a16="http://schemas.microsoft.com/office/drawing/2014/main" id="{C6AC1208-80C9-433B-90E1-F0C3E311DB4B}"/>
              </a:ext>
            </a:extLst>
          </p:cNvPr>
          <p:cNvSpPr/>
          <p:nvPr/>
        </p:nvSpPr>
        <p:spPr>
          <a:xfrm>
            <a:off x="9223815" y="1890390"/>
            <a:ext cx="1653950" cy="2095662"/>
          </a:xfrm>
          <a:prstGeom prst="roundRect">
            <a:avLst>
              <a:gd name="adj" fmla="val 12430"/>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29679F"/>
              </a:solidFill>
            </a:endParaRPr>
          </a:p>
        </p:txBody>
      </p:sp>
      <p:grpSp>
        <p:nvGrpSpPr>
          <p:cNvPr id="49" name="Группа 48">
            <a:extLst>
              <a:ext uri="{FF2B5EF4-FFF2-40B4-BE49-F238E27FC236}">
                <a16:creationId xmlns:a16="http://schemas.microsoft.com/office/drawing/2014/main" id="{E234476C-7B91-4A66-B666-CDC39B383AAD}"/>
              </a:ext>
            </a:extLst>
          </p:cNvPr>
          <p:cNvGrpSpPr/>
          <p:nvPr/>
        </p:nvGrpSpPr>
        <p:grpSpPr>
          <a:xfrm>
            <a:off x="6733352" y="3561388"/>
            <a:ext cx="487169" cy="650167"/>
            <a:chOff x="5141537" y="5357743"/>
            <a:chExt cx="798773" cy="1066028"/>
          </a:xfrm>
        </p:grpSpPr>
        <p:sp>
          <p:nvSpPr>
            <p:cNvPr id="50" name="Прямоугольник: скругленные углы 49">
              <a:extLst>
                <a:ext uri="{FF2B5EF4-FFF2-40B4-BE49-F238E27FC236}">
                  <a16:creationId xmlns:a16="http://schemas.microsoft.com/office/drawing/2014/main" id="{01F1E9EE-763F-4AF1-BFE4-FC694E037CCA}"/>
                </a:ext>
              </a:extLst>
            </p:cNvPr>
            <p:cNvSpPr/>
            <p:nvPr/>
          </p:nvSpPr>
          <p:spPr>
            <a:xfrm rot="19055016">
              <a:off x="5837671" y="5922197"/>
              <a:ext cx="102639" cy="501574"/>
            </a:xfrm>
            <a:prstGeom prst="roundRect">
              <a:avLst>
                <a:gd name="adj" fmla="val 50000"/>
              </a:avLst>
            </a:prstGeom>
            <a:solidFill>
              <a:schemeClr val="bg1"/>
            </a:solidFill>
            <a:ln w="38100"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51" name="Группа 50">
              <a:extLst>
                <a:ext uri="{FF2B5EF4-FFF2-40B4-BE49-F238E27FC236}">
                  <a16:creationId xmlns:a16="http://schemas.microsoft.com/office/drawing/2014/main" id="{4AEF82E2-13A8-44A7-8948-AE7D8B25AE20}"/>
                </a:ext>
              </a:extLst>
            </p:cNvPr>
            <p:cNvGrpSpPr/>
            <p:nvPr/>
          </p:nvGrpSpPr>
          <p:grpSpPr>
            <a:xfrm>
              <a:off x="5141537" y="5357743"/>
              <a:ext cx="789586" cy="789586"/>
              <a:chOff x="1481314" y="944666"/>
              <a:chExt cx="1390606" cy="1390606"/>
            </a:xfrm>
          </p:grpSpPr>
          <p:sp>
            <p:nvSpPr>
              <p:cNvPr id="52" name="Овал 51">
                <a:extLst>
                  <a:ext uri="{FF2B5EF4-FFF2-40B4-BE49-F238E27FC236}">
                    <a16:creationId xmlns:a16="http://schemas.microsoft.com/office/drawing/2014/main" id="{39BD9097-5E17-4626-9DC8-5239CE124D3E}"/>
                  </a:ext>
                </a:extLst>
              </p:cNvPr>
              <p:cNvSpPr/>
              <p:nvPr/>
            </p:nvSpPr>
            <p:spPr>
              <a:xfrm>
                <a:off x="1481314" y="944666"/>
                <a:ext cx="1390606" cy="1390606"/>
              </a:xfrm>
              <a:prstGeom prst="ellipse">
                <a:avLst/>
              </a:prstGeom>
              <a:solidFill>
                <a:schemeClr val="bg1"/>
              </a:solidFill>
              <a:ln w="38100"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Овал 52">
                <a:extLst>
                  <a:ext uri="{FF2B5EF4-FFF2-40B4-BE49-F238E27FC236}">
                    <a16:creationId xmlns:a16="http://schemas.microsoft.com/office/drawing/2014/main" id="{E497B42C-7A99-4F80-99FD-2DDF73FC102B}"/>
                  </a:ext>
                </a:extLst>
              </p:cNvPr>
              <p:cNvSpPr/>
              <p:nvPr/>
            </p:nvSpPr>
            <p:spPr>
              <a:xfrm>
                <a:off x="1666022" y="1129375"/>
                <a:ext cx="1021193" cy="1021189"/>
              </a:xfrm>
              <a:prstGeom prst="ellipse">
                <a:avLst/>
              </a:prstGeom>
              <a:solidFill>
                <a:schemeClr val="bg1"/>
              </a:solidFill>
              <a:ln w="38100"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grpSp>
        <p:nvGrpSpPr>
          <p:cNvPr id="54" name="Группа 53">
            <a:extLst>
              <a:ext uri="{FF2B5EF4-FFF2-40B4-BE49-F238E27FC236}">
                <a16:creationId xmlns:a16="http://schemas.microsoft.com/office/drawing/2014/main" id="{3F9563DE-A8E5-41E7-B6DF-34F5BE83E1F6}"/>
              </a:ext>
            </a:extLst>
          </p:cNvPr>
          <p:cNvGrpSpPr/>
          <p:nvPr/>
        </p:nvGrpSpPr>
        <p:grpSpPr>
          <a:xfrm>
            <a:off x="9655132" y="2134347"/>
            <a:ext cx="831644" cy="274708"/>
            <a:chOff x="2574131" y="2289702"/>
            <a:chExt cx="831644" cy="274708"/>
          </a:xfrm>
        </p:grpSpPr>
        <p:cxnSp>
          <p:nvCxnSpPr>
            <p:cNvPr id="55" name="Прямая соединительная линия 54">
              <a:extLst>
                <a:ext uri="{FF2B5EF4-FFF2-40B4-BE49-F238E27FC236}">
                  <a16:creationId xmlns:a16="http://schemas.microsoft.com/office/drawing/2014/main" id="{36B4CFCB-64C8-4DCC-8F52-C22596AAD3E1}"/>
                </a:ext>
              </a:extLst>
            </p:cNvPr>
            <p:cNvCxnSpPr>
              <a:cxnSpLocks/>
              <a:endCxn id="56" idx="0"/>
            </p:cNvCxnSpPr>
            <p:nvPr/>
          </p:nvCxnSpPr>
          <p:spPr>
            <a:xfrm flipV="1">
              <a:off x="2574131" y="2289702"/>
              <a:ext cx="694290" cy="2"/>
            </a:xfrm>
            <a:prstGeom prst="line">
              <a:avLst/>
            </a:prstGeom>
            <a:noFill/>
            <a:ln w="38100" cap="rnd">
              <a:solidFill>
                <a:srgbClr val="29679F"/>
              </a:solidFill>
            </a:ln>
          </p:spPr>
          <p:style>
            <a:lnRef idx="2">
              <a:schemeClr val="accent1">
                <a:shade val="50000"/>
              </a:schemeClr>
            </a:lnRef>
            <a:fillRef idx="1">
              <a:schemeClr val="accent1"/>
            </a:fillRef>
            <a:effectRef idx="0">
              <a:schemeClr val="accent1"/>
            </a:effectRef>
            <a:fontRef idx="minor">
              <a:schemeClr val="lt1"/>
            </a:fontRef>
          </p:style>
        </p:cxnSp>
        <p:sp>
          <p:nvSpPr>
            <p:cNvPr id="56" name="Дуга 55">
              <a:extLst>
                <a:ext uri="{FF2B5EF4-FFF2-40B4-BE49-F238E27FC236}">
                  <a16:creationId xmlns:a16="http://schemas.microsoft.com/office/drawing/2014/main" id="{BC2623FA-83A2-4A7E-AC33-BE990662BF2C}"/>
                </a:ext>
              </a:extLst>
            </p:cNvPr>
            <p:cNvSpPr/>
            <p:nvPr/>
          </p:nvSpPr>
          <p:spPr>
            <a:xfrm>
              <a:off x="3131067" y="2289702"/>
              <a:ext cx="274708" cy="274708"/>
            </a:xfrm>
            <a:prstGeom prst="arc">
              <a:avLst/>
            </a:prstGeom>
            <a:noFill/>
            <a:ln w="38100" cap="rnd">
              <a:solidFill>
                <a:srgbClr val="296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5" name="Группа 4">
            <a:extLst>
              <a:ext uri="{FF2B5EF4-FFF2-40B4-BE49-F238E27FC236}">
                <a16:creationId xmlns:a16="http://schemas.microsoft.com/office/drawing/2014/main" id="{E2C21880-A388-481A-9BC9-72393B3F650F}"/>
              </a:ext>
            </a:extLst>
          </p:cNvPr>
          <p:cNvGrpSpPr/>
          <p:nvPr/>
        </p:nvGrpSpPr>
        <p:grpSpPr>
          <a:xfrm>
            <a:off x="9477994" y="1966607"/>
            <a:ext cx="192647" cy="199934"/>
            <a:chOff x="9477994" y="1966607"/>
            <a:chExt cx="192647" cy="199934"/>
          </a:xfrm>
        </p:grpSpPr>
        <p:cxnSp>
          <p:nvCxnSpPr>
            <p:cNvPr id="58" name="Прямая соединительная линия 57">
              <a:extLst>
                <a:ext uri="{FF2B5EF4-FFF2-40B4-BE49-F238E27FC236}">
                  <a16:creationId xmlns:a16="http://schemas.microsoft.com/office/drawing/2014/main" id="{2AEB7612-0D78-4FAC-8DC4-A762D1440852}"/>
                </a:ext>
              </a:extLst>
            </p:cNvPr>
            <p:cNvCxnSpPr>
              <a:cxnSpLocks/>
            </p:cNvCxnSpPr>
            <p:nvPr/>
          </p:nvCxnSpPr>
          <p:spPr>
            <a:xfrm>
              <a:off x="9477994" y="2095850"/>
              <a:ext cx="34806" cy="70691"/>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9" name="Прямая соединительная линия 58">
              <a:extLst>
                <a:ext uri="{FF2B5EF4-FFF2-40B4-BE49-F238E27FC236}">
                  <a16:creationId xmlns:a16="http://schemas.microsoft.com/office/drawing/2014/main" id="{60E65DEE-8D4D-4133-B587-DA29FFCAC87C}"/>
                </a:ext>
              </a:extLst>
            </p:cNvPr>
            <p:cNvCxnSpPr>
              <a:cxnSpLocks/>
            </p:cNvCxnSpPr>
            <p:nvPr/>
          </p:nvCxnSpPr>
          <p:spPr>
            <a:xfrm flipH="1">
              <a:off x="9533648" y="1966607"/>
              <a:ext cx="136993" cy="196955"/>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65" name="Прямоугольник: скругленные углы 64">
            <a:extLst>
              <a:ext uri="{FF2B5EF4-FFF2-40B4-BE49-F238E27FC236}">
                <a16:creationId xmlns:a16="http://schemas.microsoft.com/office/drawing/2014/main" id="{ACD544EE-7C6B-4DC0-82AD-5EBA5388F1BF}"/>
              </a:ext>
            </a:extLst>
          </p:cNvPr>
          <p:cNvSpPr/>
          <p:nvPr/>
        </p:nvSpPr>
        <p:spPr>
          <a:xfrm>
            <a:off x="9433290" y="2031589"/>
            <a:ext cx="194957" cy="221099"/>
          </a:xfrm>
          <a:prstGeom prst="roundRect">
            <a:avLst>
              <a:gd name="adj" fmla="val 471"/>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66" name="Группа 65">
            <a:extLst>
              <a:ext uri="{FF2B5EF4-FFF2-40B4-BE49-F238E27FC236}">
                <a16:creationId xmlns:a16="http://schemas.microsoft.com/office/drawing/2014/main" id="{08BD251F-BE62-452E-81D6-1604E48E03FA}"/>
              </a:ext>
            </a:extLst>
          </p:cNvPr>
          <p:cNvGrpSpPr/>
          <p:nvPr/>
        </p:nvGrpSpPr>
        <p:grpSpPr>
          <a:xfrm flipH="1">
            <a:off x="9628247" y="2514832"/>
            <a:ext cx="831644" cy="274708"/>
            <a:chOff x="2574131" y="2289702"/>
            <a:chExt cx="831644" cy="274708"/>
          </a:xfrm>
        </p:grpSpPr>
        <p:cxnSp>
          <p:nvCxnSpPr>
            <p:cNvPr id="67" name="Прямая соединительная линия 66">
              <a:extLst>
                <a:ext uri="{FF2B5EF4-FFF2-40B4-BE49-F238E27FC236}">
                  <a16:creationId xmlns:a16="http://schemas.microsoft.com/office/drawing/2014/main" id="{59BFC045-2CD9-467B-A228-8A94A4BF1BA1}"/>
                </a:ext>
              </a:extLst>
            </p:cNvPr>
            <p:cNvCxnSpPr>
              <a:cxnSpLocks/>
              <a:endCxn id="68" idx="0"/>
            </p:cNvCxnSpPr>
            <p:nvPr/>
          </p:nvCxnSpPr>
          <p:spPr>
            <a:xfrm flipV="1">
              <a:off x="2574131" y="2289702"/>
              <a:ext cx="694290" cy="2"/>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8" name="Дуга 67">
              <a:extLst>
                <a:ext uri="{FF2B5EF4-FFF2-40B4-BE49-F238E27FC236}">
                  <a16:creationId xmlns:a16="http://schemas.microsoft.com/office/drawing/2014/main" id="{3927F2CC-D2C6-4EB1-AF8D-C713B5F131A8}"/>
                </a:ext>
              </a:extLst>
            </p:cNvPr>
            <p:cNvSpPr/>
            <p:nvPr/>
          </p:nvSpPr>
          <p:spPr>
            <a:xfrm>
              <a:off x="3131067" y="2289702"/>
              <a:ext cx="274708" cy="274708"/>
            </a:xfrm>
            <a:prstGeom prst="arc">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69" name="Прямоугольник: скругленные углы 68">
            <a:extLst>
              <a:ext uri="{FF2B5EF4-FFF2-40B4-BE49-F238E27FC236}">
                <a16:creationId xmlns:a16="http://schemas.microsoft.com/office/drawing/2014/main" id="{994B477B-78EA-483E-B01B-BB57D90DCCA4}"/>
              </a:ext>
            </a:extLst>
          </p:cNvPr>
          <p:cNvSpPr/>
          <p:nvPr/>
        </p:nvSpPr>
        <p:spPr>
          <a:xfrm>
            <a:off x="9433290" y="2832327"/>
            <a:ext cx="194957" cy="220184"/>
          </a:xfrm>
          <a:prstGeom prst="roundRect">
            <a:avLst>
              <a:gd name="adj" fmla="val 471"/>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73" name="Группа 72">
            <a:extLst>
              <a:ext uri="{FF2B5EF4-FFF2-40B4-BE49-F238E27FC236}">
                <a16:creationId xmlns:a16="http://schemas.microsoft.com/office/drawing/2014/main" id="{F90DB20B-BD97-4596-BED5-B8398DDF7EA7}"/>
              </a:ext>
            </a:extLst>
          </p:cNvPr>
          <p:cNvGrpSpPr/>
          <p:nvPr/>
        </p:nvGrpSpPr>
        <p:grpSpPr>
          <a:xfrm>
            <a:off x="10567002" y="2218171"/>
            <a:ext cx="213939" cy="236092"/>
            <a:chOff x="2339975" y="2142822"/>
            <a:chExt cx="234962" cy="185128"/>
          </a:xfrm>
        </p:grpSpPr>
        <p:cxnSp>
          <p:nvCxnSpPr>
            <p:cNvPr id="74" name="Прямая соединительная линия 73">
              <a:extLst>
                <a:ext uri="{FF2B5EF4-FFF2-40B4-BE49-F238E27FC236}">
                  <a16:creationId xmlns:a16="http://schemas.microsoft.com/office/drawing/2014/main" id="{6E392EE0-8C22-4969-BFAB-2DE60ED7E76C}"/>
                </a:ext>
              </a:extLst>
            </p:cNvPr>
            <p:cNvCxnSpPr>
              <a:cxnSpLocks/>
            </p:cNvCxnSpPr>
            <p:nvPr/>
          </p:nvCxnSpPr>
          <p:spPr>
            <a:xfrm>
              <a:off x="2339975" y="2251455"/>
              <a:ext cx="49822" cy="76495"/>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Прямая соединительная линия 74">
              <a:extLst>
                <a:ext uri="{FF2B5EF4-FFF2-40B4-BE49-F238E27FC236}">
                  <a16:creationId xmlns:a16="http://schemas.microsoft.com/office/drawing/2014/main" id="{CB440091-4DD8-4EA3-9CE9-B848B730B826}"/>
                </a:ext>
              </a:extLst>
            </p:cNvPr>
            <p:cNvCxnSpPr>
              <a:cxnSpLocks/>
            </p:cNvCxnSpPr>
            <p:nvPr/>
          </p:nvCxnSpPr>
          <p:spPr>
            <a:xfrm flipH="1">
              <a:off x="2389799" y="2142822"/>
              <a:ext cx="185138" cy="185128"/>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76" name="Прямоугольник: скругленные углы 75">
            <a:extLst>
              <a:ext uri="{FF2B5EF4-FFF2-40B4-BE49-F238E27FC236}">
                <a16:creationId xmlns:a16="http://schemas.microsoft.com/office/drawing/2014/main" id="{8C0F64F6-AD27-4633-9C97-1651290B6BBE}"/>
              </a:ext>
            </a:extLst>
          </p:cNvPr>
          <p:cNvSpPr/>
          <p:nvPr/>
        </p:nvSpPr>
        <p:spPr>
          <a:xfrm>
            <a:off x="10517229" y="2290711"/>
            <a:ext cx="211221" cy="220770"/>
          </a:xfrm>
          <a:prstGeom prst="roundRect">
            <a:avLst>
              <a:gd name="adj" fmla="val 471"/>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78" name="Группа 77">
            <a:extLst>
              <a:ext uri="{FF2B5EF4-FFF2-40B4-BE49-F238E27FC236}">
                <a16:creationId xmlns:a16="http://schemas.microsoft.com/office/drawing/2014/main" id="{FBD7731F-83B8-4763-A9B1-248A658633A0}"/>
              </a:ext>
            </a:extLst>
          </p:cNvPr>
          <p:cNvGrpSpPr/>
          <p:nvPr/>
        </p:nvGrpSpPr>
        <p:grpSpPr>
          <a:xfrm>
            <a:off x="9685585" y="2898329"/>
            <a:ext cx="831644" cy="274708"/>
            <a:chOff x="2574131" y="2289702"/>
            <a:chExt cx="831644" cy="274708"/>
          </a:xfrm>
        </p:grpSpPr>
        <p:cxnSp>
          <p:nvCxnSpPr>
            <p:cNvPr id="79" name="Прямая соединительная линия 78">
              <a:extLst>
                <a:ext uri="{FF2B5EF4-FFF2-40B4-BE49-F238E27FC236}">
                  <a16:creationId xmlns:a16="http://schemas.microsoft.com/office/drawing/2014/main" id="{C6954900-1C5F-40D6-B92C-45B951792C33}"/>
                </a:ext>
              </a:extLst>
            </p:cNvPr>
            <p:cNvCxnSpPr>
              <a:cxnSpLocks/>
              <a:endCxn id="80" idx="0"/>
            </p:cNvCxnSpPr>
            <p:nvPr/>
          </p:nvCxnSpPr>
          <p:spPr>
            <a:xfrm flipV="1">
              <a:off x="2574131" y="2289702"/>
              <a:ext cx="694290" cy="2"/>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0" name="Дуга 79">
              <a:extLst>
                <a:ext uri="{FF2B5EF4-FFF2-40B4-BE49-F238E27FC236}">
                  <a16:creationId xmlns:a16="http://schemas.microsoft.com/office/drawing/2014/main" id="{7EE63CBE-7D6A-438F-9E29-9F4E339D756F}"/>
                </a:ext>
              </a:extLst>
            </p:cNvPr>
            <p:cNvSpPr/>
            <p:nvPr/>
          </p:nvSpPr>
          <p:spPr>
            <a:xfrm>
              <a:off x="3131067" y="2289702"/>
              <a:ext cx="274708" cy="274708"/>
            </a:xfrm>
            <a:prstGeom prst="arc">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4" name="Прямоугольник: скругленные углы 83">
            <a:extLst>
              <a:ext uri="{FF2B5EF4-FFF2-40B4-BE49-F238E27FC236}">
                <a16:creationId xmlns:a16="http://schemas.microsoft.com/office/drawing/2014/main" id="{30491965-E85A-4C6C-917D-B9A51719A659}"/>
              </a:ext>
            </a:extLst>
          </p:cNvPr>
          <p:cNvSpPr/>
          <p:nvPr/>
        </p:nvSpPr>
        <p:spPr>
          <a:xfrm>
            <a:off x="10527057" y="3095024"/>
            <a:ext cx="211220" cy="220770"/>
          </a:xfrm>
          <a:prstGeom prst="roundRect">
            <a:avLst>
              <a:gd name="adj" fmla="val 471"/>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85" name="Группа 84">
            <a:extLst>
              <a:ext uri="{FF2B5EF4-FFF2-40B4-BE49-F238E27FC236}">
                <a16:creationId xmlns:a16="http://schemas.microsoft.com/office/drawing/2014/main" id="{BDA29ED9-8FFD-4230-8B15-CD3472209EB5}"/>
              </a:ext>
            </a:extLst>
          </p:cNvPr>
          <p:cNvGrpSpPr/>
          <p:nvPr/>
        </p:nvGrpSpPr>
        <p:grpSpPr>
          <a:xfrm flipH="1">
            <a:off x="9628247" y="3324266"/>
            <a:ext cx="831644" cy="274708"/>
            <a:chOff x="2574131" y="2289702"/>
            <a:chExt cx="831644" cy="274708"/>
          </a:xfrm>
        </p:grpSpPr>
        <p:cxnSp>
          <p:nvCxnSpPr>
            <p:cNvPr id="86" name="Прямая соединительная линия 85">
              <a:extLst>
                <a:ext uri="{FF2B5EF4-FFF2-40B4-BE49-F238E27FC236}">
                  <a16:creationId xmlns:a16="http://schemas.microsoft.com/office/drawing/2014/main" id="{BD98C8A0-5FB9-451E-9502-CD873D54748E}"/>
                </a:ext>
              </a:extLst>
            </p:cNvPr>
            <p:cNvCxnSpPr>
              <a:cxnSpLocks/>
              <a:endCxn id="87" idx="0"/>
            </p:cNvCxnSpPr>
            <p:nvPr/>
          </p:nvCxnSpPr>
          <p:spPr>
            <a:xfrm flipV="1">
              <a:off x="2574131" y="2289702"/>
              <a:ext cx="694290" cy="2"/>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7" name="Дуга 86">
              <a:extLst>
                <a:ext uri="{FF2B5EF4-FFF2-40B4-BE49-F238E27FC236}">
                  <a16:creationId xmlns:a16="http://schemas.microsoft.com/office/drawing/2014/main" id="{305D5531-FC0D-4B68-96E4-0275CACFEE03}"/>
                </a:ext>
              </a:extLst>
            </p:cNvPr>
            <p:cNvSpPr/>
            <p:nvPr/>
          </p:nvSpPr>
          <p:spPr>
            <a:xfrm>
              <a:off x="3131067" y="2289702"/>
              <a:ext cx="274708" cy="274708"/>
            </a:xfrm>
            <a:prstGeom prst="arc">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04" name="Группа 103">
            <a:extLst>
              <a:ext uri="{FF2B5EF4-FFF2-40B4-BE49-F238E27FC236}">
                <a16:creationId xmlns:a16="http://schemas.microsoft.com/office/drawing/2014/main" id="{CD186DF7-0B87-43B7-B851-5EC8D7B0E74B}"/>
              </a:ext>
            </a:extLst>
          </p:cNvPr>
          <p:cNvGrpSpPr/>
          <p:nvPr/>
        </p:nvGrpSpPr>
        <p:grpSpPr>
          <a:xfrm>
            <a:off x="9484465" y="2784631"/>
            <a:ext cx="195994" cy="182563"/>
            <a:chOff x="2339975" y="2184796"/>
            <a:chExt cx="215254" cy="143154"/>
          </a:xfrm>
        </p:grpSpPr>
        <p:cxnSp>
          <p:nvCxnSpPr>
            <p:cNvPr id="105" name="Прямая соединительная линия 104">
              <a:extLst>
                <a:ext uri="{FF2B5EF4-FFF2-40B4-BE49-F238E27FC236}">
                  <a16:creationId xmlns:a16="http://schemas.microsoft.com/office/drawing/2014/main" id="{711F9C46-DF65-43EA-8347-D3C2D97CC991}"/>
                </a:ext>
              </a:extLst>
            </p:cNvPr>
            <p:cNvCxnSpPr>
              <a:cxnSpLocks/>
            </p:cNvCxnSpPr>
            <p:nvPr/>
          </p:nvCxnSpPr>
          <p:spPr>
            <a:xfrm>
              <a:off x="2339975" y="2251455"/>
              <a:ext cx="49822" cy="76495"/>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Прямая соединительная линия 105">
              <a:extLst>
                <a:ext uri="{FF2B5EF4-FFF2-40B4-BE49-F238E27FC236}">
                  <a16:creationId xmlns:a16="http://schemas.microsoft.com/office/drawing/2014/main" id="{066F13DD-F189-4264-BDF3-1C4A047293A2}"/>
                </a:ext>
              </a:extLst>
            </p:cNvPr>
            <p:cNvCxnSpPr>
              <a:cxnSpLocks/>
            </p:cNvCxnSpPr>
            <p:nvPr/>
          </p:nvCxnSpPr>
          <p:spPr>
            <a:xfrm flipH="1">
              <a:off x="2389798" y="2184796"/>
              <a:ext cx="165431" cy="143154"/>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2" name="Группа 111">
            <a:extLst>
              <a:ext uri="{FF2B5EF4-FFF2-40B4-BE49-F238E27FC236}">
                <a16:creationId xmlns:a16="http://schemas.microsoft.com/office/drawing/2014/main" id="{206F7C77-B359-454B-8F35-D9DD1B6F7A03}"/>
              </a:ext>
            </a:extLst>
          </p:cNvPr>
          <p:cNvGrpSpPr/>
          <p:nvPr/>
        </p:nvGrpSpPr>
        <p:grpSpPr>
          <a:xfrm>
            <a:off x="10584947" y="3075787"/>
            <a:ext cx="195994" cy="182563"/>
            <a:chOff x="2339975" y="2184796"/>
            <a:chExt cx="215254" cy="143154"/>
          </a:xfrm>
        </p:grpSpPr>
        <p:cxnSp>
          <p:nvCxnSpPr>
            <p:cNvPr id="113" name="Прямая соединительная линия 112">
              <a:extLst>
                <a:ext uri="{FF2B5EF4-FFF2-40B4-BE49-F238E27FC236}">
                  <a16:creationId xmlns:a16="http://schemas.microsoft.com/office/drawing/2014/main" id="{0ADF05D0-4ECD-4241-B473-B4D9E3B7635E}"/>
                </a:ext>
              </a:extLst>
            </p:cNvPr>
            <p:cNvCxnSpPr>
              <a:cxnSpLocks/>
            </p:cNvCxnSpPr>
            <p:nvPr/>
          </p:nvCxnSpPr>
          <p:spPr>
            <a:xfrm>
              <a:off x="2339975" y="2251455"/>
              <a:ext cx="49822" cy="76495"/>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Прямая соединительная линия 113">
              <a:extLst>
                <a:ext uri="{FF2B5EF4-FFF2-40B4-BE49-F238E27FC236}">
                  <a16:creationId xmlns:a16="http://schemas.microsoft.com/office/drawing/2014/main" id="{08FE220F-4F9C-44A3-8995-6FA4AF57FF88}"/>
                </a:ext>
              </a:extLst>
            </p:cNvPr>
            <p:cNvCxnSpPr>
              <a:cxnSpLocks/>
            </p:cNvCxnSpPr>
            <p:nvPr/>
          </p:nvCxnSpPr>
          <p:spPr>
            <a:xfrm flipH="1">
              <a:off x="2389798" y="2184796"/>
              <a:ext cx="165431" cy="143154"/>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5" name="Группа 114">
            <a:extLst>
              <a:ext uri="{FF2B5EF4-FFF2-40B4-BE49-F238E27FC236}">
                <a16:creationId xmlns:a16="http://schemas.microsoft.com/office/drawing/2014/main" id="{59FBF9BF-02F9-4B6B-80B8-0FA0BABFD099}"/>
              </a:ext>
            </a:extLst>
          </p:cNvPr>
          <p:cNvGrpSpPr/>
          <p:nvPr/>
        </p:nvGrpSpPr>
        <p:grpSpPr>
          <a:xfrm>
            <a:off x="9292866" y="3482973"/>
            <a:ext cx="387593" cy="387593"/>
            <a:chOff x="7813069" y="1376690"/>
            <a:chExt cx="1220042" cy="1220042"/>
          </a:xfrm>
        </p:grpSpPr>
        <p:sp>
          <p:nvSpPr>
            <p:cNvPr id="116" name="Овал 115">
              <a:extLst>
                <a:ext uri="{FF2B5EF4-FFF2-40B4-BE49-F238E27FC236}">
                  <a16:creationId xmlns:a16="http://schemas.microsoft.com/office/drawing/2014/main" id="{4952421F-CE69-46B5-AA7A-493B35855A07}"/>
                </a:ext>
              </a:extLst>
            </p:cNvPr>
            <p:cNvSpPr/>
            <p:nvPr/>
          </p:nvSpPr>
          <p:spPr>
            <a:xfrm>
              <a:off x="8269619" y="1758097"/>
              <a:ext cx="306942" cy="306942"/>
            </a:xfrm>
            <a:prstGeom prst="ellipse">
              <a:avLst/>
            </a:prstGeom>
            <a:solidFill>
              <a:srgbClr val="2E668F"/>
            </a:solidFill>
            <a:ln w="38100" cap="rnd">
              <a:solidFill>
                <a:srgbClr val="2E6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7" name="Полилиния: фигура 116">
              <a:extLst>
                <a:ext uri="{FF2B5EF4-FFF2-40B4-BE49-F238E27FC236}">
                  <a16:creationId xmlns:a16="http://schemas.microsoft.com/office/drawing/2014/main" id="{4A8E28A7-15BE-4098-8BCE-8BDD57701974}"/>
                </a:ext>
              </a:extLst>
            </p:cNvPr>
            <p:cNvSpPr/>
            <p:nvPr/>
          </p:nvSpPr>
          <p:spPr>
            <a:xfrm>
              <a:off x="8027611" y="2154204"/>
              <a:ext cx="790959" cy="347086"/>
            </a:xfrm>
            <a:custGeom>
              <a:avLst/>
              <a:gdLst>
                <a:gd name="connsiteX0" fmla="*/ 395479 w 790959"/>
                <a:gd name="connsiteY0" fmla="*/ 0 h 347086"/>
                <a:gd name="connsiteX1" fmla="*/ 778763 w 790959"/>
                <a:gd name="connsiteY1" fmla="*/ 158761 h 347086"/>
                <a:gd name="connsiteX2" fmla="*/ 790959 w 790959"/>
                <a:gd name="connsiteY2" fmla="*/ 173543 h 347086"/>
                <a:gd name="connsiteX3" fmla="*/ 778763 w 790959"/>
                <a:gd name="connsiteY3" fmla="*/ 188325 h 347086"/>
                <a:gd name="connsiteX4" fmla="*/ 395479 w 790959"/>
                <a:gd name="connsiteY4" fmla="*/ 347086 h 347086"/>
                <a:gd name="connsiteX5" fmla="*/ 12196 w 790959"/>
                <a:gd name="connsiteY5" fmla="*/ 188325 h 347086"/>
                <a:gd name="connsiteX6" fmla="*/ 0 w 790959"/>
                <a:gd name="connsiteY6" fmla="*/ 173543 h 347086"/>
                <a:gd name="connsiteX7" fmla="*/ 12196 w 790959"/>
                <a:gd name="connsiteY7" fmla="*/ 158761 h 347086"/>
                <a:gd name="connsiteX8" fmla="*/ 395479 w 790959"/>
                <a:gd name="connsiteY8" fmla="*/ 0 h 3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959" h="347086">
                  <a:moveTo>
                    <a:pt x="395479" y="0"/>
                  </a:moveTo>
                  <a:cubicBezTo>
                    <a:pt x="545160" y="0"/>
                    <a:pt x="680672" y="60671"/>
                    <a:pt x="778763" y="158761"/>
                  </a:cubicBezTo>
                  <a:lnTo>
                    <a:pt x="790959" y="173543"/>
                  </a:lnTo>
                  <a:lnTo>
                    <a:pt x="778763" y="188325"/>
                  </a:lnTo>
                  <a:cubicBezTo>
                    <a:pt x="680672" y="286416"/>
                    <a:pt x="545160" y="347086"/>
                    <a:pt x="395479" y="347086"/>
                  </a:cubicBezTo>
                  <a:cubicBezTo>
                    <a:pt x="245798" y="347086"/>
                    <a:pt x="110287" y="286416"/>
                    <a:pt x="12196" y="188325"/>
                  </a:cubicBezTo>
                  <a:lnTo>
                    <a:pt x="0" y="173543"/>
                  </a:lnTo>
                  <a:lnTo>
                    <a:pt x="12196" y="158761"/>
                  </a:lnTo>
                  <a:cubicBezTo>
                    <a:pt x="110287" y="60671"/>
                    <a:pt x="245798" y="0"/>
                    <a:pt x="395479" y="0"/>
                  </a:cubicBezTo>
                  <a:close/>
                </a:path>
              </a:pathLst>
            </a:custGeom>
            <a:solidFill>
              <a:srgbClr val="2E668F"/>
            </a:solidFill>
            <a:ln w="38100" cap="rnd">
              <a:solidFill>
                <a:srgbClr val="2E66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18" name="Овал 117">
              <a:extLst>
                <a:ext uri="{FF2B5EF4-FFF2-40B4-BE49-F238E27FC236}">
                  <a16:creationId xmlns:a16="http://schemas.microsoft.com/office/drawing/2014/main" id="{0B3CA10C-1B11-4AA4-9353-D7B9A90CECDE}"/>
                </a:ext>
              </a:extLst>
            </p:cNvPr>
            <p:cNvSpPr/>
            <p:nvPr/>
          </p:nvSpPr>
          <p:spPr>
            <a:xfrm rot="2700000">
              <a:off x="7813069" y="1376690"/>
              <a:ext cx="1220042" cy="1220042"/>
            </a:xfrm>
            <a:prstGeom prst="ellipse">
              <a:avLst/>
            </a:prstGeom>
            <a:noFill/>
            <a:ln w="38100" cap="rnd">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19" name="Группа 118">
            <a:extLst>
              <a:ext uri="{FF2B5EF4-FFF2-40B4-BE49-F238E27FC236}">
                <a16:creationId xmlns:a16="http://schemas.microsoft.com/office/drawing/2014/main" id="{A5A6C4DA-3776-4607-A25B-4412FF444C9C}"/>
              </a:ext>
            </a:extLst>
          </p:cNvPr>
          <p:cNvGrpSpPr/>
          <p:nvPr/>
        </p:nvGrpSpPr>
        <p:grpSpPr>
          <a:xfrm>
            <a:off x="10607629" y="3580309"/>
            <a:ext cx="487169" cy="650167"/>
            <a:chOff x="5141537" y="5357743"/>
            <a:chExt cx="798773" cy="1066028"/>
          </a:xfrm>
        </p:grpSpPr>
        <p:sp>
          <p:nvSpPr>
            <p:cNvPr id="120" name="Прямоугольник: скругленные углы 119">
              <a:extLst>
                <a:ext uri="{FF2B5EF4-FFF2-40B4-BE49-F238E27FC236}">
                  <a16:creationId xmlns:a16="http://schemas.microsoft.com/office/drawing/2014/main" id="{FDC3E5FD-28F9-4C8D-92E8-00FFD54A6064}"/>
                </a:ext>
              </a:extLst>
            </p:cNvPr>
            <p:cNvSpPr/>
            <p:nvPr/>
          </p:nvSpPr>
          <p:spPr>
            <a:xfrm rot="19055016">
              <a:off x="5837671" y="5922197"/>
              <a:ext cx="102639" cy="501574"/>
            </a:xfrm>
            <a:prstGeom prst="roundRect">
              <a:avLst>
                <a:gd name="adj" fmla="val 50000"/>
              </a:avLst>
            </a:prstGeom>
            <a:solidFill>
              <a:schemeClr val="bg1"/>
            </a:solidFill>
            <a:ln w="38100"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21" name="Группа 120">
              <a:extLst>
                <a:ext uri="{FF2B5EF4-FFF2-40B4-BE49-F238E27FC236}">
                  <a16:creationId xmlns:a16="http://schemas.microsoft.com/office/drawing/2014/main" id="{627048A1-07A8-4630-A5BE-8C8A98A8A3F7}"/>
                </a:ext>
              </a:extLst>
            </p:cNvPr>
            <p:cNvGrpSpPr/>
            <p:nvPr/>
          </p:nvGrpSpPr>
          <p:grpSpPr>
            <a:xfrm>
              <a:off x="5141537" y="5357743"/>
              <a:ext cx="789586" cy="789586"/>
              <a:chOff x="1481314" y="944666"/>
              <a:chExt cx="1390606" cy="1390606"/>
            </a:xfrm>
          </p:grpSpPr>
          <p:sp>
            <p:nvSpPr>
              <p:cNvPr id="122" name="Овал 121">
                <a:extLst>
                  <a:ext uri="{FF2B5EF4-FFF2-40B4-BE49-F238E27FC236}">
                    <a16:creationId xmlns:a16="http://schemas.microsoft.com/office/drawing/2014/main" id="{3CEBF410-620A-4FFF-BB5D-54E809752EEF}"/>
                  </a:ext>
                </a:extLst>
              </p:cNvPr>
              <p:cNvSpPr/>
              <p:nvPr/>
            </p:nvSpPr>
            <p:spPr>
              <a:xfrm>
                <a:off x="1481314" y="944666"/>
                <a:ext cx="1390606" cy="1390606"/>
              </a:xfrm>
              <a:prstGeom prst="ellipse">
                <a:avLst/>
              </a:prstGeom>
              <a:solidFill>
                <a:schemeClr val="bg1"/>
              </a:solidFill>
              <a:ln w="38100"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3" name="Овал 122">
                <a:extLst>
                  <a:ext uri="{FF2B5EF4-FFF2-40B4-BE49-F238E27FC236}">
                    <a16:creationId xmlns:a16="http://schemas.microsoft.com/office/drawing/2014/main" id="{7A636737-28B2-42C8-852D-D8BA8EB9EE4D}"/>
                  </a:ext>
                </a:extLst>
              </p:cNvPr>
              <p:cNvSpPr/>
              <p:nvPr/>
            </p:nvSpPr>
            <p:spPr>
              <a:xfrm>
                <a:off x="1666022" y="1129375"/>
                <a:ext cx="1021193" cy="1021189"/>
              </a:xfrm>
              <a:prstGeom prst="ellipse">
                <a:avLst/>
              </a:prstGeom>
              <a:solidFill>
                <a:schemeClr val="bg1"/>
              </a:solidFill>
              <a:ln w="38100" cap="rnd">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124" name="TextBox 123">
            <a:extLst>
              <a:ext uri="{FF2B5EF4-FFF2-40B4-BE49-F238E27FC236}">
                <a16:creationId xmlns:a16="http://schemas.microsoft.com/office/drawing/2014/main" id="{70342A96-EA58-443D-B1AE-20C8781362D8}"/>
              </a:ext>
            </a:extLst>
          </p:cNvPr>
          <p:cNvSpPr txBox="1"/>
          <p:nvPr/>
        </p:nvSpPr>
        <p:spPr>
          <a:xfrm>
            <a:off x="912187" y="3840245"/>
            <a:ext cx="2506289" cy="923330"/>
          </a:xfrm>
          <a:prstGeom prst="rect">
            <a:avLst/>
          </a:prstGeom>
          <a:noFill/>
        </p:spPr>
        <p:txBody>
          <a:bodyPr wrap="square">
            <a:spAutoFit/>
          </a:bodyPr>
          <a:lstStyle/>
          <a:p>
            <a:pPr algn="ctr"/>
            <a:r>
              <a:rPr lang="ru-RU" b="1" dirty="0">
                <a:solidFill>
                  <a:schemeClr val="tx1">
                    <a:lumMod val="75000"/>
                    <a:lumOff val="25000"/>
                  </a:schemeClr>
                </a:solidFill>
                <a:latin typeface="Montserrat Medium" panose="00000600000000000000" pitchFamily="2" charset="-52"/>
              </a:rPr>
              <a:t>Опрос пациентов посредством телефона</a:t>
            </a:r>
          </a:p>
        </p:txBody>
      </p:sp>
      <p:sp>
        <p:nvSpPr>
          <p:cNvPr id="125" name="TextBox 124">
            <a:extLst>
              <a:ext uri="{FF2B5EF4-FFF2-40B4-BE49-F238E27FC236}">
                <a16:creationId xmlns:a16="http://schemas.microsoft.com/office/drawing/2014/main" id="{9F98CAC0-D70B-4DED-AD4E-4C4681F3F090}"/>
              </a:ext>
            </a:extLst>
          </p:cNvPr>
          <p:cNvSpPr txBox="1"/>
          <p:nvPr/>
        </p:nvSpPr>
        <p:spPr>
          <a:xfrm>
            <a:off x="4492272" y="4074854"/>
            <a:ext cx="3373072" cy="646331"/>
          </a:xfrm>
          <a:prstGeom prst="rect">
            <a:avLst/>
          </a:prstGeom>
          <a:noFill/>
        </p:spPr>
        <p:txBody>
          <a:bodyPr wrap="square">
            <a:spAutoFit/>
          </a:bodyPr>
          <a:lstStyle/>
          <a:p>
            <a:pPr algn="ctr"/>
            <a:r>
              <a:rPr lang="ru-RU" b="1" dirty="0">
                <a:solidFill>
                  <a:schemeClr val="tx1">
                    <a:lumMod val="75000"/>
                    <a:lumOff val="25000"/>
                  </a:schemeClr>
                </a:solidFill>
                <a:latin typeface="Montserrat Medium" panose="00000600000000000000" pitchFamily="2" charset="-52"/>
              </a:rPr>
              <a:t>Анализ объективных данных</a:t>
            </a:r>
          </a:p>
        </p:txBody>
      </p:sp>
      <p:sp>
        <p:nvSpPr>
          <p:cNvPr id="126" name="TextBox 125">
            <a:extLst>
              <a:ext uri="{FF2B5EF4-FFF2-40B4-BE49-F238E27FC236}">
                <a16:creationId xmlns:a16="http://schemas.microsoft.com/office/drawing/2014/main" id="{C44F955E-327B-4D61-BDD7-48BE8713183D}"/>
              </a:ext>
            </a:extLst>
          </p:cNvPr>
          <p:cNvSpPr txBox="1"/>
          <p:nvPr/>
        </p:nvSpPr>
        <p:spPr>
          <a:xfrm>
            <a:off x="8789630" y="4110725"/>
            <a:ext cx="2646232" cy="646331"/>
          </a:xfrm>
          <a:prstGeom prst="rect">
            <a:avLst/>
          </a:prstGeom>
          <a:noFill/>
        </p:spPr>
        <p:txBody>
          <a:bodyPr wrap="square">
            <a:spAutoFit/>
          </a:bodyPr>
          <a:lstStyle/>
          <a:p>
            <a:pPr algn="ctr"/>
            <a:r>
              <a:rPr lang="ru-RU" b="1" dirty="0">
                <a:solidFill>
                  <a:schemeClr val="tx1">
                    <a:lumMod val="75000"/>
                    <a:lumOff val="25000"/>
                  </a:schemeClr>
                </a:solidFill>
                <a:latin typeface="Montserrat Medium" panose="00000600000000000000" pitchFamily="2" charset="-52"/>
              </a:rPr>
              <a:t>Анализ клиентских путей</a:t>
            </a:r>
          </a:p>
        </p:txBody>
      </p:sp>
      <p:pic>
        <p:nvPicPr>
          <p:cNvPr id="11" name="Рисунок 10">
            <a:extLst>
              <a:ext uri="{FF2B5EF4-FFF2-40B4-BE49-F238E27FC236}">
                <a16:creationId xmlns:a16="http://schemas.microsoft.com/office/drawing/2014/main" id="{A37BDA47-0A47-4FC5-A607-908982842D3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81" name="Рисунок 80">
            <a:extLst>
              <a:ext uri="{FF2B5EF4-FFF2-40B4-BE49-F238E27FC236}">
                <a16:creationId xmlns:a16="http://schemas.microsoft.com/office/drawing/2014/main" id="{841AD4BE-5043-40B8-A38E-2C6EF50E969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411428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063A6-ED7B-4517-A73C-D5A0B03F138A}"/>
              </a:ext>
            </a:extLst>
          </p:cNvPr>
          <p:cNvSpPr txBox="1"/>
          <p:nvPr/>
        </p:nvSpPr>
        <p:spPr>
          <a:xfrm>
            <a:off x="1651868" y="108777"/>
            <a:ext cx="8493853" cy="1200329"/>
          </a:xfrm>
          <a:prstGeom prst="rect">
            <a:avLst/>
          </a:prstGeom>
          <a:noFill/>
        </p:spPr>
        <p:txBody>
          <a:bodyPr wrap="square" rtlCol="0">
            <a:spAutoFit/>
          </a:bodyPr>
          <a:lstStyle/>
          <a:p>
            <a:pPr algn="ctr"/>
            <a:r>
              <a:rPr lang="ru-RU" sz="3600" b="1" dirty="0">
                <a:solidFill>
                  <a:schemeClr val="bg2">
                    <a:lumMod val="25000"/>
                  </a:schemeClr>
                </a:solidFill>
                <a:latin typeface="Montserrat Medium" panose="00000600000000000000" pitchFamily="2" charset="-52"/>
              </a:rPr>
              <a:t>Методы анализа результатов опроса</a:t>
            </a:r>
          </a:p>
        </p:txBody>
      </p:sp>
      <p:pic>
        <p:nvPicPr>
          <p:cNvPr id="3" name="Рисунок 2">
            <a:extLst>
              <a:ext uri="{FF2B5EF4-FFF2-40B4-BE49-F238E27FC236}">
                <a16:creationId xmlns:a16="http://schemas.microsoft.com/office/drawing/2014/main" id="{9D0EF03B-6A5D-499D-8170-B60A603D717C}"/>
              </a:ext>
            </a:extLst>
          </p:cNvPr>
          <p:cNvPicPr>
            <a:picLocks noChangeAspect="1"/>
          </p:cNvPicPr>
          <p:nvPr/>
        </p:nvPicPr>
        <p:blipFill>
          <a:blip r:embed="rId2"/>
          <a:stretch>
            <a:fillRect/>
          </a:stretch>
        </p:blipFill>
        <p:spPr>
          <a:xfrm>
            <a:off x="752033" y="1027751"/>
            <a:ext cx="914479" cy="914479"/>
          </a:xfrm>
          <a:prstGeom prst="rect">
            <a:avLst/>
          </a:prstGeom>
        </p:spPr>
      </p:pic>
      <p:pic>
        <p:nvPicPr>
          <p:cNvPr id="5" name="Рисунок 4">
            <a:extLst>
              <a:ext uri="{FF2B5EF4-FFF2-40B4-BE49-F238E27FC236}">
                <a16:creationId xmlns:a16="http://schemas.microsoft.com/office/drawing/2014/main" id="{C3EC970B-B132-4CA1-ACBA-EC7B2BF44E9B}"/>
              </a:ext>
            </a:extLst>
          </p:cNvPr>
          <p:cNvPicPr>
            <a:picLocks noChangeAspect="1"/>
          </p:cNvPicPr>
          <p:nvPr/>
        </p:nvPicPr>
        <p:blipFill>
          <a:blip r:embed="rId3"/>
          <a:stretch>
            <a:fillRect/>
          </a:stretch>
        </p:blipFill>
        <p:spPr>
          <a:xfrm>
            <a:off x="253010" y="1942230"/>
            <a:ext cx="4480948" cy="1383912"/>
          </a:xfrm>
          <a:prstGeom prst="rect">
            <a:avLst/>
          </a:prstGeom>
        </p:spPr>
      </p:pic>
      <p:pic>
        <p:nvPicPr>
          <p:cNvPr id="9" name="Рисунок 8">
            <a:extLst>
              <a:ext uri="{FF2B5EF4-FFF2-40B4-BE49-F238E27FC236}">
                <a16:creationId xmlns:a16="http://schemas.microsoft.com/office/drawing/2014/main" id="{FCDC435A-87C8-4734-9FB9-51EE96E7ADA9}"/>
              </a:ext>
            </a:extLst>
          </p:cNvPr>
          <p:cNvPicPr>
            <a:picLocks noChangeAspect="1"/>
          </p:cNvPicPr>
          <p:nvPr/>
        </p:nvPicPr>
        <p:blipFill>
          <a:blip r:embed="rId4"/>
          <a:stretch>
            <a:fillRect/>
          </a:stretch>
        </p:blipFill>
        <p:spPr>
          <a:xfrm>
            <a:off x="752033" y="4228652"/>
            <a:ext cx="755970" cy="755970"/>
          </a:xfrm>
          <a:prstGeom prst="rect">
            <a:avLst/>
          </a:prstGeom>
        </p:spPr>
      </p:pic>
      <p:pic>
        <p:nvPicPr>
          <p:cNvPr id="10" name="Рисунок 9">
            <a:extLst>
              <a:ext uri="{FF2B5EF4-FFF2-40B4-BE49-F238E27FC236}">
                <a16:creationId xmlns:a16="http://schemas.microsoft.com/office/drawing/2014/main" id="{D44C9AB4-3FC5-4843-B496-CCCAFD137EB4}"/>
              </a:ext>
            </a:extLst>
          </p:cNvPr>
          <p:cNvPicPr>
            <a:picLocks noChangeAspect="1"/>
          </p:cNvPicPr>
          <p:nvPr/>
        </p:nvPicPr>
        <p:blipFill>
          <a:blip r:embed="rId5"/>
          <a:stretch>
            <a:fillRect/>
          </a:stretch>
        </p:blipFill>
        <p:spPr>
          <a:xfrm>
            <a:off x="123706" y="4947912"/>
            <a:ext cx="3932261" cy="1810669"/>
          </a:xfrm>
          <a:prstGeom prst="rect">
            <a:avLst/>
          </a:prstGeom>
        </p:spPr>
      </p:pic>
      <p:pic>
        <p:nvPicPr>
          <p:cNvPr id="11" name="Рисунок 10">
            <a:extLst>
              <a:ext uri="{FF2B5EF4-FFF2-40B4-BE49-F238E27FC236}">
                <a16:creationId xmlns:a16="http://schemas.microsoft.com/office/drawing/2014/main" id="{247E7348-7CCD-4C02-B202-C69CABFAF51E}"/>
              </a:ext>
            </a:extLst>
          </p:cNvPr>
          <p:cNvPicPr>
            <a:picLocks noChangeAspect="1"/>
          </p:cNvPicPr>
          <p:nvPr/>
        </p:nvPicPr>
        <p:blipFill>
          <a:blip r:embed="rId6"/>
          <a:stretch>
            <a:fillRect/>
          </a:stretch>
        </p:blipFill>
        <p:spPr>
          <a:xfrm>
            <a:off x="6424445" y="2008335"/>
            <a:ext cx="5182049" cy="847417"/>
          </a:xfrm>
          <a:prstGeom prst="rect">
            <a:avLst/>
          </a:prstGeom>
        </p:spPr>
      </p:pic>
      <p:pic>
        <p:nvPicPr>
          <p:cNvPr id="12" name="Рисунок 11">
            <a:extLst>
              <a:ext uri="{FF2B5EF4-FFF2-40B4-BE49-F238E27FC236}">
                <a16:creationId xmlns:a16="http://schemas.microsoft.com/office/drawing/2014/main" id="{CADA2C04-9698-4210-B1D2-F4C034FD51A9}"/>
              </a:ext>
            </a:extLst>
          </p:cNvPr>
          <p:cNvPicPr>
            <a:picLocks noChangeAspect="1"/>
          </p:cNvPicPr>
          <p:nvPr/>
        </p:nvPicPr>
        <p:blipFill>
          <a:blip r:embed="rId7"/>
          <a:stretch>
            <a:fillRect/>
          </a:stretch>
        </p:blipFill>
        <p:spPr>
          <a:xfrm>
            <a:off x="7713263" y="1530236"/>
            <a:ext cx="1987468" cy="432854"/>
          </a:xfrm>
          <a:prstGeom prst="rect">
            <a:avLst/>
          </a:prstGeom>
        </p:spPr>
      </p:pic>
      <p:pic>
        <p:nvPicPr>
          <p:cNvPr id="14" name="Рисунок 13">
            <a:extLst>
              <a:ext uri="{FF2B5EF4-FFF2-40B4-BE49-F238E27FC236}">
                <a16:creationId xmlns:a16="http://schemas.microsoft.com/office/drawing/2014/main" id="{3945D218-4191-4037-918D-33C4958A7F36}"/>
              </a:ext>
            </a:extLst>
          </p:cNvPr>
          <p:cNvPicPr>
            <a:picLocks noChangeAspect="1"/>
          </p:cNvPicPr>
          <p:nvPr/>
        </p:nvPicPr>
        <p:blipFill>
          <a:blip r:embed="rId8"/>
          <a:stretch>
            <a:fillRect/>
          </a:stretch>
        </p:blipFill>
        <p:spPr>
          <a:xfrm>
            <a:off x="6087456" y="2160922"/>
            <a:ext cx="219475" cy="1268078"/>
          </a:xfrm>
          <a:prstGeom prst="rect">
            <a:avLst/>
          </a:prstGeom>
        </p:spPr>
      </p:pic>
      <p:pic>
        <p:nvPicPr>
          <p:cNvPr id="15" name="Рисунок 14">
            <a:extLst>
              <a:ext uri="{FF2B5EF4-FFF2-40B4-BE49-F238E27FC236}">
                <a16:creationId xmlns:a16="http://schemas.microsoft.com/office/drawing/2014/main" id="{AF37FC4E-A774-49D6-8FDC-3C32003EA2F0}"/>
              </a:ext>
            </a:extLst>
          </p:cNvPr>
          <p:cNvPicPr>
            <a:picLocks noChangeAspect="1"/>
          </p:cNvPicPr>
          <p:nvPr/>
        </p:nvPicPr>
        <p:blipFill>
          <a:blip r:embed="rId9"/>
          <a:stretch>
            <a:fillRect/>
          </a:stretch>
        </p:blipFill>
        <p:spPr>
          <a:xfrm>
            <a:off x="6468137" y="3126090"/>
            <a:ext cx="5182049" cy="506012"/>
          </a:xfrm>
          <a:prstGeom prst="rect">
            <a:avLst/>
          </a:prstGeom>
        </p:spPr>
      </p:pic>
      <p:pic>
        <p:nvPicPr>
          <p:cNvPr id="16" name="Рисунок 15">
            <a:extLst>
              <a:ext uri="{FF2B5EF4-FFF2-40B4-BE49-F238E27FC236}">
                <a16:creationId xmlns:a16="http://schemas.microsoft.com/office/drawing/2014/main" id="{6A3D80D3-8EAF-4462-BA31-FFCB15A1B08D}"/>
              </a:ext>
            </a:extLst>
          </p:cNvPr>
          <p:cNvPicPr>
            <a:picLocks noChangeAspect="1"/>
          </p:cNvPicPr>
          <p:nvPr/>
        </p:nvPicPr>
        <p:blipFill>
          <a:blip r:embed="rId10"/>
          <a:stretch>
            <a:fillRect/>
          </a:stretch>
        </p:blipFill>
        <p:spPr>
          <a:xfrm>
            <a:off x="7721658" y="2782193"/>
            <a:ext cx="2243522" cy="432854"/>
          </a:xfrm>
          <a:prstGeom prst="rect">
            <a:avLst/>
          </a:prstGeom>
        </p:spPr>
      </p:pic>
      <p:pic>
        <p:nvPicPr>
          <p:cNvPr id="18" name="Рисунок 17">
            <a:extLst>
              <a:ext uri="{FF2B5EF4-FFF2-40B4-BE49-F238E27FC236}">
                <a16:creationId xmlns:a16="http://schemas.microsoft.com/office/drawing/2014/main" id="{50A07C91-BE2A-4765-B3AF-7F11C0DF69B5}"/>
              </a:ext>
            </a:extLst>
          </p:cNvPr>
          <p:cNvPicPr>
            <a:picLocks noChangeAspect="1"/>
          </p:cNvPicPr>
          <p:nvPr/>
        </p:nvPicPr>
        <p:blipFill>
          <a:blip r:embed="rId11"/>
          <a:stretch>
            <a:fillRect/>
          </a:stretch>
        </p:blipFill>
        <p:spPr>
          <a:xfrm>
            <a:off x="5898795" y="2160922"/>
            <a:ext cx="445047" cy="1371719"/>
          </a:xfrm>
          <a:prstGeom prst="rect">
            <a:avLst/>
          </a:prstGeom>
        </p:spPr>
      </p:pic>
      <p:pic>
        <p:nvPicPr>
          <p:cNvPr id="19" name="Рисунок 18">
            <a:extLst>
              <a:ext uri="{FF2B5EF4-FFF2-40B4-BE49-F238E27FC236}">
                <a16:creationId xmlns:a16="http://schemas.microsoft.com/office/drawing/2014/main" id="{D6541969-E436-4D58-856C-54DB9E4CE84A}"/>
              </a:ext>
            </a:extLst>
          </p:cNvPr>
          <p:cNvPicPr>
            <a:picLocks noChangeAspect="1"/>
          </p:cNvPicPr>
          <p:nvPr/>
        </p:nvPicPr>
        <p:blipFill>
          <a:blip r:embed="rId12"/>
          <a:stretch>
            <a:fillRect/>
          </a:stretch>
        </p:blipFill>
        <p:spPr>
          <a:xfrm>
            <a:off x="6851173" y="2356381"/>
            <a:ext cx="390178" cy="359695"/>
          </a:xfrm>
          <a:prstGeom prst="rect">
            <a:avLst/>
          </a:prstGeom>
        </p:spPr>
      </p:pic>
      <p:pic>
        <p:nvPicPr>
          <p:cNvPr id="53" name="Рисунок 52">
            <a:extLst>
              <a:ext uri="{FF2B5EF4-FFF2-40B4-BE49-F238E27FC236}">
                <a16:creationId xmlns:a16="http://schemas.microsoft.com/office/drawing/2014/main" id="{931C3DE4-6605-40A2-BF04-2B313249C025}"/>
              </a:ext>
            </a:extLst>
          </p:cNvPr>
          <p:cNvPicPr>
            <a:picLocks noChangeAspect="1"/>
          </p:cNvPicPr>
          <p:nvPr/>
        </p:nvPicPr>
        <p:blipFill>
          <a:blip r:embed="rId12"/>
          <a:stretch>
            <a:fillRect/>
          </a:stretch>
        </p:blipFill>
        <p:spPr>
          <a:xfrm>
            <a:off x="7281652" y="2377252"/>
            <a:ext cx="390178" cy="359695"/>
          </a:xfrm>
          <a:prstGeom prst="rect">
            <a:avLst/>
          </a:prstGeom>
        </p:spPr>
      </p:pic>
      <p:pic>
        <p:nvPicPr>
          <p:cNvPr id="55" name="Рисунок 54">
            <a:extLst>
              <a:ext uri="{FF2B5EF4-FFF2-40B4-BE49-F238E27FC236}">
                <a16:creationId xmlns:a16="http://schemas.microsoft.com/office/drawing/2014/main" id="{ECD5E78C-E14D-46DF-AA99-3C34456D3444}"/>
              </a:ext>
            </a:extLst>
          </p:cNvPr>
          <p:cNvPicPr>
            <a:picLocks noChangeAspect="1"/>
          </p:cNvPicPr>
          <p:nvPr/>
        </p:nvPicPr>
        <p:blipFill>
          <a:blip r:embed="rId12"/>
          <a:stretch>
            <a:fillRect/>
          </a:stretch>
        </p:blipFill>
        <p:spPr>
          <a:xfrm>
            <a:off x="7657711" y="2365138"/>
            <a:ext cx="390178" cy="359695"/>
          </a:xfrm>
          <a:prstGeom prst="rect">
            <a:avLst/>
          </a:prstGeom>
        </p:spPr>
      </p:pic>
      <p:pic>
        <p:nvPicPr>
          <p:cNvPr id="56" name="Рисунок 55">
            <a:extLst>
              <a:ext uri="{FF2B5EF4-FFF2-40B4-BE49-F238E27FC236}">
                <a16:creationId xmlns:a16="http://schemas.microsoft.com/office/drawing/2014/main" id="{88F8D8FB-6B03-47AF-9DCC-E62579A2D7AB}"/>
              </a:ext>
            </a:extLst>
          </p:cNvPr>
          <p:cNvPicPr>
            <a:picLocks noChangeAspect="1"/>
          </p:cNvPicPr>
          <p:nvPr/>
        </p:nvPicPr>
        <p:blipFill>
          <a:blip r:embed="rId12"/>
          <a:stretch>
            <a:fillRect/>
          </a:stretch>
        </p:blipFill>
        <p:spPr>
          <a:xfrm>
            <a:off x="8123437" y="2382372"/>
            <a:ext cx="390178" cy="359695"/>
          </a:xfrm>
          <a:prstGeom prst="rect">
            <a:avLst/>
          </a:prstGeom>
        </p:spPr>
      </p:pic>
      <p:pic>
        <p:nvPicPr>
          <p:cNvPr id="20" name="Рисунок 19">
            <a:extLst>
              <a:ext uri="{FF2B5EF4-FFF2-40B4-BE49-F238E27FC236}">
                <a16:creationId xmlns:a16="http://schemas.microsoft.com/office/drawing/2014/main" id="{9EB5E02B-823B-461D-9053-5DEE65434A61}"/>
              </a:ext>
            </a:extLst>
          </p:cNvPr>
          <p:cNvPicPr>
            <a:picLocks noChangeAspect="1"/>
          </p:cNvPicPr>
          <p:nvPr/>
        </p:nvPicPr>
        <p:blipFill>
          <a:blip r:embed="rId12"/>
          <a:stretch>
            <a:fillRect/>
          </a:stretch>
        </p:blipFill>
        <p:spPr>
          <a:xfrm>
            <a:off x="8554568" y="2377253"/>
            <a:ext cx="390178" cy="359695"/>
          </a:xfrm>
          <a:prstGeom prst="rect">
            <a:avLst/>
          </a:prstGeom>
        </p:spPr>
      </p:pic>
      <p:pic>
        <p:nvPicPr>
          <p:cNvPr id="21" name="Рисунок 20">
            <a:extLst>
              <a:ext uri="{FF2B5EF4-FFF2-40B4-BE49-F238E27FC236}">
                <a16:creationId xmlns:a16="http://schemas.microsoft.com/office/drawing/2014/main" id="{312F8D3E-D028-4C40-8A74-687DB8ADEF27}"/>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4" name="Рисунок 3">
            <a:extLst>
              <a:ext uri="{FF2B5EF4-FFF2-40B4-BE49-F238E27FC236}">
                <a16:creationId xmlns:a16="http://schemas.microsoft.com/office/drawing/2014/main" id="{9C28E4C2-211A-4D2E-91E2-63DAA87A53C4}"/>
              </a:ext>
            </a:extLst>
          </p:cNvPr>
          <p:cNvPicPr>
            <a:picLocks noChangeAspect="1"/>
          </p:cNvPicPr>
          <p:nvPr/>
        </p:nvPicPr>
        <p:blipFill>
          <a:blip r:embed="rId14"/>
          <a:stretch>
            <a:fillRect/>
          </a:stretch>
        </p:blipFill>
        <p:spPr>
          <a:xfrm>
            <a:off x="6421470" y="3846242"/>
            <a:ext cx="2655417" cy="5273747"/>
          </a:xfrm>
          <a:prstGeom prst="rect">
            <a:avLst/>
          </a:prstGeom>
        </p:spPr>
      </p:pic>
      <p:pic>
        <p:nvPicPr>
          <p:cNvPr id="23" name="Рисунок 22">
            <a:extLst>
              <a:ext uri="{FF2B5EF4-FFF2-40B4-BE49-F238E27FC236}">
                <a16:creationId xmlns:a16="http://schemas.microsoft.com/office/drawing/2014/main" id="{1262F672-1802-4602-8D32-C0DEAB9A155D}"/>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Tree>
    <p:extLst>
      <p:ext uri="{BB962C8B-B14F-4D97-AF65-F5344CB8AC3E}">
        <p14:creationId xmlns:p14="http://schemas.microsoft.com/office/powerpoint/2010/main" val="104711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063A6-ED7B-4517-A73C-D5A0B03F138A}"/>
              </a:ext>
            </a:extLst>
          </p:cNvPr>
          <p:cNvSpPr txBox="1"/>
          <p:nvPr/>
        </p:nvSpPr>
        <p:spPr>
          <a:xfrm>
            <a:off x="1403396" y="95110"/>
            <a:ext cx="9385208" cy="646331"/>
          </a:xfrm>
          <a:prstGeom prst="rect">
            <a:avLst/>
          </a:prstGeom>
          <a:noFill/>
        </p:spPr>
        <p:txBody>
          <a:bodyPr wrap="square" rtlCol="0">
            <a:spAutoFit/>
          </a:bodyPr>
          <a:lstStyle/>
          <a:p>
            <a:pPr algn="ctr"/>
            <a:r>
              <a:rPr lang="ru-RU" sz="3600" b="1" dirty="0">
                <a:solidFill>
                  <a:schemeClr val="bg2">
                    <a:lumMod val="25000"/>
                  </a:schemeClr>
                </a:solidFill>
                <a:latin typeface="Montserrat Medium" panose="00000600000000000000" pitchFamily="2" charset="-52"/>
              </a:rPr>
              <a:t>Анализ объективных данных</a:t>
            </a:r>
          </a:p>
        </p:txBody>
      </p:sp>
      <p:pic>
        <p:nvPicPr>
          <p:cNvPr id="8" name="Рисунок 7">
            <a:extLst>
              <a:ext uri="{FF2B5EF4-FFF2-40B4-BE49-F238E27FC236}">
                <a16:creationId xmlns:a16="http://schemas.microsoft.com/office/drawing/2014/main" id="{7F072A82-7401-4490-A30A-9A2D5FDAC5D7}"/>
              </a:ext>
            </a:extLst>
          </p:cNvPr>
          <p:cNvPicPr>
            <a:picLocks noChangeAspect="1"/>
          </p:cNvPicPr>
          <p:nvPr/>
        </p:nvPicPr>
        <p:blipFill>
          <a:blip r:embed="rId2"/>
          <a:stretch>
            <a:fillRect/>
          </a:stretch>
        </p:blipFill>
        <p:spPr>
          <a:xfrm>
            <a:off x="959135" y="901463"/>
            <a:ext cx="775957" cy="919653"/>
          </a:xfrm>
          <a:prstGeom prst="rect">
            <a:avLst/>
          </a:prstGeom>
        </p:spPr>
      </p:pic>
      <p:pic>
        <p:nvPicPr>
          <p:cNvPr id="21" name="Рисунок 20">
            <a:extLst>
              <a:ext uri="{FF2B5EF4-FFF2-40B4-BE49-F238E27FC236}">
                <a16:creationId xmlns:a16="http://schemas.microsoft.com/office/drawing/2014/main" id="{32E82173-F3ED-4B1B-9B3E-6D06CB36B375}"/>
              </a:ext>
            </a:extLst>
          </p:cNvPr>
          <p:cNvPicPr>
            <a:picLocks noChangeAspect="1"/>
          </p:cNvPicPr>
          <p:nvPr/>
        </p:nvPicPr>
        <p:blipFill>
          <a:blip r:embed="rId3"/>
          <a:stretch>
            <a:fillRect/>
          </a:stretch>
        </p:blipFill>
        <p:spPr>
          <a:xfrm>
            <a:off x="939998" y="2469013"/>
            <a:ext cx="856949" cy="919653"/>
          </a:xfrm>
          <a:prstGeom prst="rect">
            <a:avLst/>
          </a:prstGeom>
        </p:spPr>
      </p:pic>
      <p:pic>
        <p:nvPicPr>
          <p:cNvPr id="22" name="Рисунок 21">
            <a:extLst>
              <a:ext uri="{FF2B5EF4-FFF2-40B4-BE49-F238E27FC236}">
                <a16:creationId xmlns:a16="http://schemas.microsoft.com/office/drawing/2014/main" id="{EDA78AE3-6B79-4B64-ADA8-9B9991ECAF1C}"/>
              </a:ext>
            </a:extLst>
          </p:cNvPr>
          <p:cNvPicPr>
            <a:picLocks noChangeAspect="1"/>
          </p:cNvPicPr>
          <p:nvPr/>
        </p:nvPicPr>
        <p:blipFill>
          <a:blip r:embed="rId4"/>
          <a:stretch>
            <a:fillRect/>
          </a:stretch>
        </p:blipFill>
        <p:spPr>
          <a:xfrm>
            <a:off x="934005" y="4158731"/>
            <a:ext cx="886212" cy="895952"/>
          </a:xfrm>
          <a:prstGeom prst="rect">
            <a:avLst/>
          </a:prstGeom>
        </p:spPr>
      </p:pic>
      <p:pic>
        <p:nvPicPr>
          <p:cNvPr id="11" name="Рисунок 10">
            <a:extLst>
              <a:ext uri="{FF2B5EF4-FFF2-40B4-BE49-F238E27FC236}">
                <a16:creationId xmlns:a16="http://schemas.microsoft.com/office/drawing/2014/main" id="{00B9CF00-DC61-40BD-AB03-0324D359DD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62912" y="0"/>
            <a:ext cx="605382" cy="670560"/>
          </a:xfrm>
          <a:prstGeom prst="rect">
            <a:avLst/>
          </a:prstGeom>
        </p:spPr>
      </p:pic>
      <p:pic>
        <p:nvPicPr>
          <p:cNvPr id="13" name="Рисунок 12">
            <a:extLst>
              <a:ext uri="{FF2B5EF4-FFF2-40B4-BE49-F238E27FC236}">
                <a16:creationId xmlns:a16="http://schemas.microsoft.com/office/drawing/2014/main" id="{CB706D25-FAB9-4340-BAFB-6559D1E8BB0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8048" y="82930"/>
            <a:ext cx="775957" cy="779218"/>
          </a:xfrm>
          <a:prstGeom prst="rect">
            <a:avLst/>
          </a:prstGeom>
        </p:spPr>
      </p:pic>
      <p:sp>
        <p:nvSpPr>
          <p:cNvPr id="3" name="TextBox 2">
            <a:extLst>
              <a:ext uri="{FF2B5EF4-FFF2-40B4-BE49-F238E27FC236}">
                <a16:creationId xmlns:a16="http://schemas.microsoft.com/office/drawing/2014/main" id="{73B76F6B-F42D-496C-A530-4952E8575CDC}"/>
              </a:ext>
            </a:extLst>
          </p:cNvPr>
          <p:cNvSpPr txBox="1"/>
          <p:nvPr/>
        </p:nvSpPr>
        <p:spPr>
          <a:xfrm>
            <a:off x="1926340" y="901463"/>
            <a:ext cx="7947388" cy="923330"/>
          </a:xfrm>
          <a:prstGeom prst="rect">
            <a:avLst/>
          </a:prstGeom>
          <a:noFill/>
        </p:spPr>
        <p:txBody>
          <a:bodyPr wrap="square" rtlCol="0">
            <a:spAutoFit/>
          </a:bodyPr>
          <a:lstStyle/>
          <a:p>
            <a:r>
              <a:rPr lang="ru-RU" dirty="0">
                <a:latin typeface="Montserrat Medium" panose="00000600000000000000" pitchFamily="2" charset="-52"/>
              </a:rPr>
              <a:t>Для успешного поддержания внедренных изменений требуется их закрепление в локальных нормативных актах медицинских организаций</a:t>
            </a:r>
          </a:p>
        </p:txBody>
      </p:sp>
      <p:sp>
        <p:nvSpPr>
          <p:cNvPr id="12" name="TextBox 11">
            <a:extLst>
              <a:ext uri="{FF2B5EF4-FFF2-40B4-BE49-F238E27FC236}">
                <a16:creationId xmlns:a16="http://schemas.microsoft.com/office/drawing/2014/main" id="{85B852ED-A3A2-450C-85B6-6357E2CF2814}"/>
              </a:ext>
            </a:extLst>
          </p:cNvPr>
          <p:cNvSpPr txBox="1"/>
          <p:nvPr/>
        </p:nvSpPr>
        <p:spPr>
          <a:xfrm>
            <a:off x="1926340" y="2501775"/>
            <a:ext cx="7947388" cy="923330"/>
          </a:xfrm>
          <a:prstGeom prst="rect">
            <a:avLst/>
          </a:prstGeom>
          <a:noFill/>
        </p:spPr>
        <p:txBody>
          <a:bodyPr wrap="square" rtlCol="0">
            <a:spAutoFit/>
          </a:bodyPr>
          <a:lstStyle/>
          <a:p>
            <a:r>
              <a:rPr lang="ru-RU" dirty="0">
                <a:latin typeface="Montserrat Medium" panose="00000600000000000000" pitchFamily="2" charset="-52"/>
              </a:rPr>
              <a:t>Анализ локальных нормативных актов реализуется с помощью специально разработанного чек-листа, учитывающего все требования стандарта</a:t>
            </a:r>
          </a:p>
        </p:txBody>
      </p:sp>
      <p:sp>
        <p:nvSpPr>
          <p:cNvPr id="14" name="TextBox 13">
            <a:extLst>
              <a:ext uri="{FF2B5EF4-FFF2-40B4-BE49-F238E27FC236}">
                <a16:creationId xmlns:a16="http://schemas.microsoft.com/office/drawing/2014/main" id="{2134C0FA-33C3-4236-948C-1B2984A2DB6A}"/>
              </a:ext>
            </a:extLst>
          </p:cNvPr>
          <p:cNvSpPr txBox="1"/>
          <p:nvPr/>
        </p:nvSpPr>
        <p:spPr>
          <a:xfrm>
            <a:off x="1926340" y="4133267"/>
            <a:ext cx="10216850" cy="1477328"/>
          </a:xfrm>
          <a:prstGeom prst="rect">
            <a:avLst/>
          </a:prstGeom>
          <a:noFill/>
        </p:spPr>
        <p:txBody>
          <a:bodyPr wrap="square" rtlCol="0">
            <a:spAutoFit/>
          </a:bodyPr>
          <a:lstStyle/>
          <a:p>
            <a:r>
              <a:rPr lang="ru-RU" dirty="0">
                <a:latin typeface="Montserrat Medium" panose="00000600000000000000" pitchFamily="2" charset="-52"/>
              </a:rPr>
              <a:t>Работа проводится с ЛНА, регламентирующими расписание и порядок записи, санитарно-гигиенические требования, коммуникации, обучение сотрудников, работу с обращениями и обратной связью, позиционирование и самоидентификацию МО и другие аспекты, влияющие на уровень удовлетворенности.</a:t>
            </a:r>
          </a:p>
        </p:txBody>
      </p:sp>
    </p:spTree>
    <p:extLst>
      <p:ext uri="{BB962C8B-B14F-4D97-AF65-F5344CB8AC3E}">
        <p14:creationId xmlns:p14="http://schemas.microsoft.com/office/powerpoint/2010/main" val="29457288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РИТМ (1)" id="{B0A061DD-6AF8-47EC-9D8A-00743E87B4D3}" vid="{1C0490DB-2C50-4DEE-8038-FB593BEE60A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РИТМ (1)</Template>
  <TotalTime>916</TotalTime>
  <Words>618</Words>
  <Application>Microsoft Office PowerPoint</Application>
  <PresentationFormat>Широкоэкранный</PresentationFormat>
  <Paragraphs>99</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Montserrat Medium</vt:lpstr>
      <vt:lpstr>Wingdings</vt:lpstr>
      <vt:lpstr>Тема Office</vt:lpstr>
      <vt:lpstr>Внедрение стандарта «Стимул» в Мурманской области: опыт, достижения и перспективы пациентоцентричного подхода </vt:lpstr>
      <vt:lpstr>  </vt:lpstr>
      <vt:lpstr>Презентация PowerPoint</vt:lpstr>
      <vt:lpstr>Презентация PowerPoint</vt:lpstr>
      <vt:lpstr>  4 неотъемлемых компонента пациентоцентричности: </vt:lpstr>
      <vt:lpstr>Презентация PowerPoint</vt:lpstr>
      <vt:lpstr>     Обязательные инструменты идентификации проблем</vt:lpstr>
      <vt:lpstr>Презентация PowerPoint</vt:lpstr>
      <vt:lpstr>Презентация PowerPoint</vt:lpstr>
      <vt:lpstr>Презентация PowerPoint</vt:lpstr>
      <vt:lpstr>Презентация PowerPoint</vt:lpstr>
      <vt:lpstr>Цели внедрения СТИМУЛ в Мурманской области</vt:lpstr>
      <vt:lpstr>Основные этапы внедрения</vt:lpstr>
      <vt:lpstr>Инструменты и методы внедрения</vt:lpstr>
      <vt:lpstr>Достигнутые результаты</vt:lpstr>
      <vt:lpstr>Кейсы успешного внедрения</vt:lpstr>
      <vt:lpstr>Основные вызовы при внедрении </vt:lpstr>
      <vt:lpstr>Пути решения и перспективы развития</vt:lpstr>
      <vt:lpstr>Заключение</vt:lpstr>
      <vt:lpstr>Выводы</vt:lpstr>
      <vt:lpstr>Что в итоге?</vt:lpstr>
      <vt:lpstr>Благодарим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Региональный стандарт совершенствования диспансеризации и профилактических медицинских осмотров населения</dc:title>
  <dc:creator>РЦОПМСП 2</dc:creator>
  <cp:lastModifiedBy>Любовь Александровна Слипченко</cp:lastModifiedBy>
  <cp:revision>208</cp:revision>
  <dcterms:created xsi:type="dcterms:W3CDTF">2025-02-06T06:30:52Z</dcterms:created>
  <dcterms:modified xsi:type="dcterms:W3CDTF">2025-04-01T11:58:47Z</dcterms:modified>
</cp:coreProperties>
</file>