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61" r:id="rId2"/>
    <p:sldId id="256" r:id="rId3"/>
    <p:sldId id="272" r:id="rId4"/>
    <p:sldId id="257" r:id="rId5"/>
    <p:sldId id="273" r:id="rId6"/>
    <p:sldId id="276" r:id="rId7"/>
    <p:sldId id="277" r:id="rId8"/>
    <p:sldId id="278" r:id="rId9"/>
    <p:sldId id="258" r:id="rId10"/>
    <p:sldId id="259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75" r:id="rId19"/>
    <p:sldId id="274" r:id="rId20"/>
    <p:sldId id="271" r:id="rId21"/>
    <p:sldId id="26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71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400" dirty="0"/>
              <a:t>Распределение респондентов по гендерному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400" dirty="0" smtClean="0"/>
              <a:t>признаку</a:t>
            </a:r>
            <a:endParaRPr lang="ru-RU" sz="2400" dirty="0"/>
          </a:p>
        </c:rich>
      </c:tx>
      <c:layout>
        <c:manualLayout>
          <c:xMode val="edge"/>
          <c:yMode val="edge"/>
          <c:x val="0.19198325789888077"/>
          <c:y val="1.1890064649495874E-2"/>
        </c:manualLayout>
      </c:layout>
      <c:overlay val="0"/>
    </c:title>
    <c:autoTitleDeleted val="0"/>
    <c:view3D>
      <c:rotX val="50"/>
      <c:hPercent val="100"/>
      <c:rotY val="60"/>
      <c:depthPercent val="10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600146998585829"/>
          <c:y val="0.16926051426384722"/>
          <c:w val="0.65197018645443938"/>
          <c:h val="0.6707547309558209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Распределение респондентов по гендерному признаку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dPt>
            <c:idx val="0"/>
            <c:bubble3D val="0"/>
            <c:explosion val="27"/>
            <c:extLst>
              <c:ext xmlns:c16="http://schemas.microsoft.com/office/drawing/2014/chart" uri="{C3380CC4-5D6E-409C-BE32-E72D297353CC}">
                <c16:uniqueId val="{00000000-2BC4-4794-9BD3-8242D3F57D41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Мужчины</c:v>
                </c:pt>
                <c:pt idx="1">
                  <c:v>женщины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29.3</c:v>
                </c:pt>
                <c:pt idx="1">
                  <c:v>70.7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C4-4794-9BD3-8242D3F57D4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</c:spPr>
    </c:plotArea>
    <c:legend>
      <c:legendPos val="r"/>
      <c:layout/>
      <c:overlay val="0"/>
      <c:spPr>
        <a:noFill/>
      </c:spPr>
      <c:txPr>
        <a:bodyPr/>
        <a:lstStyle/>
        <a:p>
          <a:pPr>
            <a:defRPr sz="1440" baseline="0"/>
          </a:pPr>
          <a:endParaRPr lang="ru-RU"/>
        </a:p>
      </c:txPr>
    </c:legend>
    <c:plotVisOnly val="1"/>
    <c:dispBlanksAs val="zero"/>
    <c:showDLblsOverMax val="0"/>
  </c:chart>
  <c:spPr>
    <a:gradFill>
      <a:gsLst>
        <a:gs pos="0">
          <a:srgbClr val="5E9EFF"/>
        </a:gs>
        <a:gs pos="39999">
          <a:srgbClr val="85C2FF"/>
        </a:gs>
        <a:gs pos="70000">
          <a:srgbClr val="C4D6EB"/>
        </a:gs>
        <a:gs pos="100000">
          <a:srgbClr val="FFEBFA"/>
        </a:gs>
        <a:gs pos="100000">
          <a:srgbClr val="FFEBFA"/>
        </a:gs>
        <a:gs pos="100000">
          <a:srgbClr val="FFEBFA"/>
        </a:gs>
        <a:gs pos="100000">
          <a:srgbClr val="FFEBFA"/>
        </a:gs>
      </a:gsLst>
      <a:lin ang="5400000" scaled="0"/>
    </a:gradFill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Сроки ожидания  госпитализации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</a:t>
            </a:r>
          </a:p>
          <a:p>
            <a:pPr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приемном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покое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7914311310042763"/>
          <c:y val="0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8046301479322805E-2"/>
          <c:y val="0.15117806147575638"/>
          <c:w val="0.53792006550554261"/>
          <c:h val="0.753976755484881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Сроки ожидания  госпитализации в приемном покое.</c:v>
                </c:pt>
              </c:strCache>
            </c:strRef>
          </c:tx>
          <c:explosion val="21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полностью удовлетворен</c:v>
                </c:pt>
                <c:pt idx="1">
                  <c:v>частично удовлетворен</c:v>
                </c:pt>
                <c:pt idx="2">
                  <c:v>скорее не удовлетворен</c:v>
                </c:pt>
                <c:pt idx="3">
                  <c:v>полностью не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10.7</c:v>
                </c:pt>
                <c:pt idx="1">
                  <c:v>64</c:v>
                </c:pt>
                <c:pt idx="2">
                  <c:v>24</c:v>
                </c:pt>
                <c:pt idx="3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BB-4FF8-8530-DD4CB9A5A3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014908753882203"/>
          <c:y val="0.3397222033372746"/>
          <c:w val="0.28897564935227438"/>
          <c:h val="0.48952769758584058"/>
        </c:manualLayout>
      </c:layout>
      <c:overlay val="0"/>
    </c:legend>
    <c:plotVisOnly val="1"/>
    <c:dispBlanksAs val="zero"/>
    <c:showDLblsOverMax val="0"/>
  </c:chart>
  <c:spPr>
    <a:noFill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871019048198001E-2"/>
          <c:y val="0.15503369995926394"/>
          <c:w val="0.50607207562008261"/>
          <c:h val="0.751272157865812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полностью удовлетворен</c:v>
                </c:pt>
                <c:pt idx="1">
                  <c:v>частично удовлетворен</c:v>
                </c:pt>
                <c:pt idx="2">
                  <c:v>скорее не удовлетворен</c:v>
                </c:pt>
                <c:pt idx="3">
                  <c:v>полностью не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63.3</c:v>
                </c:pt>
                <c:pt idx="1">
                  <c:v>36.700000000000003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8A-4081-869E-7D66619112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</c:spPr>
    </c:plotArea>
    <c:legend>
      <c:legendPos val="r"/>
      <c:layout/>
      <c:overlay val="0"/>
      <c:txPr>
        <a:bodyPr/>
        <a:lstStyle/>
        <a:p>
          <a:pPr>
            <a:defRPr sz="1460" baseline="0"/>
          </a:pPr>
          <a:endParaRPr lang="ru-RU"/>
        </a:p>
      </c:txPr>
    </c:legend>
    <c:plotVisOnly val="1"/>
    <c:dispBlanksAs val="zero"/>
    <c:showDLblsOverMax val="0"/>
  </c:chart>
  <c:spPr>
    <a:noFill/>
    <a:scene3d>
      <a:camera prst="orthographicFront"/>
      <a:lightRig rig="threePt" dir="t"/>
    </a:scene3d>
    <a:sp3d prstMaterial="softEdge">
      <a:bevelT w="6350" h="82550"/>
      <a:bevelB w="6350" h="82550"/>
    </a:sp3d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Проджи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полностью удовлетворен</c:v>
                </c:pt>
                <c:pt idx="1">
                  <c:v>частично удовлетворен</c:v>
                </c:pt>
                <c:pt idx="2">
                  <c:v>скорее не удовлетворен</c:v>
                </c:pt>
                <c:pt idx="3">
                  <c:v>полностью не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12</c:v>
                </c:pt>
                <c:pt idx="1">
                  <c:v>78.66</c:v>
                </c:pt>
                <c:pt idx="2">
                  <c:v>6.67</c:v>
                </c:pt>
                <c:pt idx="3">
                  <c:v>2.67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A8-4F65-ABCB-E5D6BD0D2A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500" baseline="0"/>
          </a:pPr>
          <a:endParaRPr lang="ru-RU"/>
        </a:p>
      </c:txPr>
    </c:legend>
    <c:plotVisOnly val="1"/>
    <c:dispBlanksAs val="zero"/>
    <c:showDLblsOverMax val="0"/>
  </c:chart>
  <c:spPr>
    <a:noFill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solidFill>
          <a:schemeClr val="accent6">
            <a:lumMod val="60000"/>
            <a:lumOff val="40000"/>
          </a:schemeClr>
        </a:solidFill>
      </c:spPr>
    </c:sideWall>
    <c:backWall>
      <c:thickness val="0"/>
      <c:spPr>
        <a:solidFill>
          <a:schemeClr val="accent6">
            <a:lumMod val="60000"/>
            <a:lumOff val="40000"/>
          </a:schemeClr>
        </a:soli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хорошо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вежливость и внимательность врача</c:v>
                </c:pt>
                <c:pt idx="1">
                  <c:v>объяснение назначенного лечения</c:v>
                </c:pt>
                <c:pt idx="2">
                  <c:v>вежливость и внимательность м/с</c:v>
                </c:pt>
                <c:pt idx="3">
                  <c:v>реакция на жалобы пациента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54</c:v>
                </c:pt>
                <c:pt idx="1">
                  <c:v>61</c:v>
                </c:pt>
                <c:pt idx="2">
                  <c:v>51</c:v>
                </c:pt>
                <c:pt idx="3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49-4284-AACF-C0C88F60C70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удовлетворительно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вежливость и внимательность врача</c:v>
                </c:pt>
                <c:pt idx="1">
                  <c:v>объяснение назначенного лечения</c:v>
                </c:pt>
                <c:pt idx="2">
                  <c:v>вежливость и внимательность м/с</c:v>
                </c:pt>
                <c:pt idx="3">
                  <c:v>реакция на жалобы пациента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</c:v>
                </c:pt>
                <c:pt idx="1">
                  <c:v>5</c:v>
                </c:pt>
                <c:pt idx="2">
                  <c:v>15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49-4284-AACF-C0C88F60C70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отлично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вежливость и внимательность врача</c:v>
                </c:pt>
                <c:pt idx="1">
                  <c:v>объяснение назначенного лечения</c:v>
                </c:pt>
                <c:pt idx="2">
                  <c:v>вежливость и внимательность м/с</c:v>
                </c:pt>
                <c:pt idx="3">
                  <c:v>реакция на жалобы пациента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12</c:v>
                </c:pt>
                <c:pt idx="1">
                  <c:v>8</c:v>
                </c:pt>
                <c:pt idx="2">
                  <c:v>13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49-4284-AACF-C0C88F60C70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плохо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вежливость и внимательность врача</c:v>
                </c:pt>
                <c:pt idx="1">
                  <c:v>объяснение назначенного лечения</c:v>
                </c:pt>
                <c:pt idx="2">
                  <c:v>вежливость и внимательность м/с</c:v>
                </c:pt>
                <c:pt idx="3">
                  <c:v>реакция на жалобы пациента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3</c:v>
                </c:pt>
                <c:pt idx="1">
                  <c:v>1</c:v>
                </c:pt>
                <c:pt idx="2">
                  <c:v>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B49-4284-AACF-C0C88F60C7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6887552"/>
        <c:axId val="96893952"/>
        <c:axId val="0"/>
      </c:bar3DChart>
      <c:catAx>
        <c:axId val="96887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aseline="0"/>
            </a:pPr>
            <a:endParaRPr lang="ru-RU"/>
          </a:p>
        </c:txPr>
        <c:crossAx val="96893952"/>
        <c:crosses val="autoZero"/>
        <c:auto val="1"/>
        <c:lblAlgn val="ctr"/>
        <c:lblOffset val="100"/>
        <c:noMultiLvlLbl val="0"/>
      </c:catAx>
      <c:valAx>
        <c:axId val="96893952"/>
        <c:scaling>
          <c:orientation val="minMax"/>
        </c:scaling>
        <c:delete val="0"/>
        <c:axPos val="l"/>
        <c:majorGridlines>
          <c:spPr>
            <a:ln w="0"/>
          </c:spPr>
        </c:majorGridlines>
        <c:numFmt formatCode="General" sourceLinked="1"/>
        <c:majorTickMark val="out"/>
        <c:minorTickMark val="none"/>
        <c:tickLblPos val="nextTo"/>
        <c:crossAx val="9688755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500" baseline="0"/>
          </a:pPr>
          <a:endParaRPr lang="ru-RU"/>
        </a:p>
      </c:txPr>
    </c:legend>
    <c:plotVisOnly val="1"/>
    <c:dispBlanksAs val="gap"/>
    <c:showDLblsOverMax val="0"/>
  </c:chart>
  <c:spPr>
    <a:noFill/>
    <a:ln w="12700"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aseline="0"/>
            </a:pPr>
            <a:r>
              <a:rPr lang="ru-RU" sz="1200" baseline="0"/>
              <a:t> 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 оценка удовлетворенностиинформация на официальном  сайте организации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да,полностью</c:v>
                </c:pt>
                <c:pt idx="1">
                  <c:v>больше да,чем нет</c:v>
                </c:pt>
                <c:pt idx="2">
                  <c:v>больше нет, чем да</c:v>
                </c:pt>
                <c:pt idx="3">
                  <c:v>не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16</c:v>
                </c:pt>
                <c:pt idx="1">
                  <c:v>44</c:v>
                </c:pt>
                <c:pt idx="2">
                  <c:v>37.33</c:v>
                </c:pt>
                <c:pt idx="3">
                  <c:v>2.67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2B-4DA7-9915-BC1D08014E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500" baseline="0"/>
          </a:pPr>
          <a:endParaRPr lang="ru-RU"/>
        </a:p>
      </c:txPr>
    </c:legend>
    <c:plotVisOnly val="1"/>
    <c:dispBlanksAs val="zero"/>
    <c:showDLblsOverMax val="0"/>
  </c:chart>
  <c:spPr>
    <a:ln w="12700"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«Рекомендовали бы Вы данную медицинскую организацию Вашим друзьям и родственникам?»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пока не знаю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76</c:v>
                </c:pt>
                <c:pt idx="1">
                  <c:v>0</c:v>
                </c:pt>
                <c:pt idx="2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99-45ED-AAC7-4443704C3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510" baseline="0"/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да,полностью</c:v>
                </c:pt>
                <c:pt idx="1">
                  <c:v>больше да,чем не</c:v>
                </c:pt>
                <c:pt idx="2">
                  <c:v>больше нет,чем да</c:v>
                </c:pt>
                <c:pt idx="3">
                  <c:v>не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18</c:v>
                </c:pt>
                <c:pt idx="1">
                  <c:v>72</c:v>
                </c:pt>
                <c:pt idx="2">
                  <c:v>7.4</c:v>
                </c:pt>
                <c:pt idx="3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0B-431D-A8F0-A783B84849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полностью удовлетворен</c:v>
                </c:pt>
                <c:pt idx="1">
                  <c:v>частитчно удовлетворен</c:v>
                </c:pt>
                <c:pt idx="2">
                  <c:v>скорее не удовлетворен</c:v>
                </c:pt>
                <c:pt idx="3">
                  <c:v>полностью не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70.669999999999987</c:v>
                </c:pt>
                <c:pt idx="1">
                  <c:v>21.330000000000005</c:v>
                </c:pt>
                <c:pt idx="2">
                  <c:v>6.67</c:v>
                </c:pt>
                <c:pt idx="3">
                  <c:v>1.33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D1-45D7-857B-2FC1415887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500" baseline="0"/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2FD228-8459-4B7F-AF27-F4F6F2516DFC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C3806-D21E-4C67-86D7-39E50706192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7C3806-D21E-4C67-86D7-39E507061922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7C3806-D21E-4C67-86D7-39E507061922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7C3806-D21E-4C67-86D7-39E507061922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431540" y="548680"/>
            <a:ext cx="8568952" cy="667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«Пациентоориентированный подход, анализ удовлетворенности пациентов качеством медицинской помощи и условиями ее оказания».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Докладчик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 Богдан Е.В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.,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Старшая</a:t>
            </a:r>
            <a:r>
              <a:rPr kumimoji="0" lang="ru-RU" sz="22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медицинская сестра отделения анестезиологии </a:t>
            </a:r>
            <a:r>
              <a:rPr kumimoji="0" lang="en-US" sz="22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2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реанимации</a:t>
            </a:r>
            <a:r>
              <a:rPr kumimoji="0" lang="en-US" sz="22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ГОБУЗ Мончегорская ЦРБ </a:t>
            </a:r>
            <a:endParaRPr kumimoji="0" lang="ru-RU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https://pictures.pibig.info/uploads/posts/2023-04/1680916665_pictures-pibig-info-p-mezhlichnostnie-otnosheniya-risunok-vkonta-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060848"/>
            <a:ext cx="5472608" cy="3096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монч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332656"/>
            <a:ext cx="1152128" cy="864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  <a:gs pos="100000">
              <a:srgbClr val="FFEBFA"/>
            </a:gs>
            <a:gs pos="100000">
              <a:srgbClr val="FFEBFA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79452828"/>
              </p:ext>
            </p:extLst>
          </p:nvPr>
        </p:nvGraphicFramePr>
        <p:xfrm>
          <a:off x="467544" y="548680"/>
          <a:ext cx="8496944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монч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76672"/>
            <a:ext cx="810090" cy="6480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827584" y="833806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Оценка удовлетворенности  уборкой помещений, освещением палат, температурным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режимом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761488173"/>
              </p:ext>
            </p:extLst>
          </p:nvPr>
        </p:nvGraphicFramePr>
        <p:xfrm>
          <a:off x="755576" y="2204864"/>
          <a:ext cx="7632848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монч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76672"/>
            <a:ext cx="810090" cy="6480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899592" y="2204864"/>
          <a:ext cx="7776864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259632" y="980728"/>
            <a:ext cx="6912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Оценка удовлетворенности питанием во время пребывания в медицинской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организации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монч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76672"/>
            <a:ext cx="810090" cy="6480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989602" y="692696"/>
            <a:ext cx="775886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Оценка удовлетворенности отношением врачей и медицинских сестер во время пребывания в медицинской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организации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213525946"/>
              </p:ext>
            </p:extLst>
          </p:nvPr>
        </p:nvGraphicFramePr>
        <p:xfrm>
          <a:off x="827584" y="2276872"/>
          <a:ext cx="7632847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монч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76672"/>
            <a:ext cx="810090" cy="6480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004201" y="860890"/>
            <a:ext cx="784887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Оценка удовлетворенности качеством и полнотой информации, доступной на официальном сайте медицинской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организации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971600" y="2060848"/>
          <a:ext cx="7128792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монч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76672"/>
            <a:ext cx="810090" cy="6480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873287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«Рекомендовали бы Вы данную медицинскую организацию Вашим друзьям и родственникам?» </a:t>
            </a: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1403648" y="1844824"/>
          <a:ext cx="691276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монч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76672"/>
            <a:ext cx="1008112" cy="8064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980728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Оценка удовлетворенности условиями оказания медицинской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помощи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827584" y="2276872"/>
          <a:ext cx="792088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монч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76672"/>
            <a:ext cx="810090" cy="6480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5676" y="992224"/>
            <a:ext cx="61206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Оценка удовлетворенности результатом полученной медицинской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помощи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395536" y="2420888"/>
          <a:ext cx="8640960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монч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76671"/>
            <a:ext cx="936104" cy="7488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901" y="260648"/>
            <a:ext cx="9036496" cy="70634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ВЫВОДЫ:</a:t>
            </a: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формировании пациентоориентированного подхода в медицинской организации необходимо руководствоваться прежде всего интересами пациента.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Оценка результативности пациентом остается субъективной, ведь на нее влияет ряд причин, напрямую с самим результатом не связанных: вежливость медперсонала, комфортные условия, ожидания приема врача, наличие очередей и др.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оценке удовлетворенности медицинской помощью нами были выявлены гендерные различия. Оказалось,  что мужчины выше оценивают качество медицинской помощи.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Вне зависимости от уровня медицинского учреждения, отношение медицинских работников и доступность медицинской помощи являются ключевыми факторами высокой оценки со стороны пациентов. 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Анкетирование является  важным  инструментом  для обратной связи с пациентами, удовлетворения их потребностей и пожеланий, принятия управленческих решений и оценки результатов действий по повышению качества работы.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монч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76672"/>
            <a:ext cx="1170130" cy="9361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67544" y="1556792"/>
            <a:ext cx="828092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ВАЖНО!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 анализе анкет была выявлена закономерность что пациенты, которые выше оценивали условия оказания медицинской помощи, качество питания,  отношение персонала, полноту и доступность информации так же выше оценивали  результат  медицинской помощи.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115616" y="1276683"/>
            <a:ext cx="6984776" cy="188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«Пациентоориентированность – это инновационный подход к планированию, осуществлению и оценке медицинской помощи, основанной на взаимовыгодном партнерстве между медицинской организацией, пациентом и его семьей».</a:t>
            </a:r>
            <a:endParaRPr kumimoji="0" lang="ru-RU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6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329608"/>
            <a:ext cx="6120680" cy="3528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2" descr="монч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6672"/>
            <a:ext cx="1080120" cy="864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2771800" y="752591"/>
            <a:ext cx="36036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Пациентоориентированность</a:t>
            </a:r>
            <a:endParaRPr lang="ru-RU" sz="20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0" y="1556792"/>
            <a:ext cx="9018239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повышения оценки качества оказания медицинской помощи вне зависимости от уровня лечебного учреждения необходимо повышать доступность медицинских услуг и устранять негативные аспекты взаимодействия пациентов с медицинскими работниками.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прочих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равных условиях следует уделять повышенное внимание взаимодействию медицинских работников с пациентами женского пола, поскольку именно женщины проявляют высокую активность при оценке качества и более требовательны к условиям и качеству медицинских услуг.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ru-RU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Пациентоориентированность должна стать идеологической платформой </a:t>
            </a:r>
            <a:r>
              <a:rPr kumimoji="0" lang="ru-RU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в работе  всей медицинской организации, присутствовать в основе всех процессов, т.е. в каждом процессе медицинской организации</a:t>
            </a:r>
            <a:r>
              <a:rPr kumimoji="0" lang="ru-RU" i="0" strike="noStrike" cap="none" normalizeH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 внутренннему контролю качества, менеджмента качества</a:t>
            </a:r>
            <a:r>
              <a:rPr kumimoji="0" lang="ru-RU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должен быть показатель — «удовлетворенность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пациента».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выполнения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требований по пациентоцентричности и пациентоориентированности необходима системная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работа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монч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76672"/>
            <a:ext cx="810090" cy="6480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773832" y="724634"/>
            <a:ext cx="82444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основе проведенного исследования можно сделать следующие рекомендации: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67744" y="1103367"/>
            <a:ext cx="54726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Спасибо </a:t>
            </a:r>
            <a:r>
              <a:rPr lang="ru-RU" sz="3200" b="1" dirty="0">
                <a:solidFill>
                  <a:srgbClr val="FF0000"/>
                </a:solidFill>
                <a:cs typeface="Times New Roman" pitchFamily="18" charset="0"/>
              </a:rPr>
              <a:t>за внимание</a:t>
            </a:r>
            <a:r>
              <a:rPr lang="ru-RU" sz="7200" dirty="0">
                <a:solidFill>
                  <a:srgbClr val="FF0000"/>
                </a:solidFill>
                <a:cs typeface="Times New Roman" pitchFamily="18" charset="0"/>
              </a:rPr>
              <a:t>!</a:t>
            </a:r>
          </a:p>
        </p:txBody>
      </p:sp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2564904"/>
            <a:ext cx="6480720" cy="40324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 descr="монч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476672"/>
            <a:ext cx="1800200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128792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Цель пациентоориентированного подхода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Ключевой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целью пациентоориентированного подхода является обеспечение высокого уровня качества медицинской помощи, удовлетворение пациентов и повышение эффективности лечения. При использовании пациентоориентированного подхода медицинский персонал уделяет внимание уникальным потребностям каждого пациента. Это включает в себя учет его физических, психологических, социальных и культурных особенностей, что приводит к более точному и персонализированному лечению. </a:t>
            </a:r>
          </a:p>
        </p:txBody>
      </p:sp>
      <p:pic>
        <p:nvPicPr>
          <p:cNvPr id="3" name="Picture 2" descr="монч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6671"/>
            <a:ext cx="1080121" cy="8640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11300" y="2773467"/>
            <a:ext cx="1800200" cy="2376264"/>
          </a:xfrm>
          <a:prstGeom prst="rect">
            <a:avLst/>
          </a:prstGeom>
          <a:noFill/>
        </p:spPr>
      </p:pic>
      <p:sp>
        <p:nvSpPr>
          <p:cNvPr id="3" name="Овал 2"/>
          <p:cNvSpPr/>
          <p:nvPr/>
        </p:nvSpPr>
        <p:spPr>
          <a:xfrm>
            <a:off x="223414" y="2827311"/>
            <a:ext cx="2520280" cy="1800200"/>
          </a:xfrm>
          <a:prstGeom prst="ellipse">
            <a:avLst/>
          </a:prstGeom>
          <a:gradFill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Создание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комфортных условий пребывания пациента в процессе оказания ему медицинской помощи на всех этапах</a:t>
            </a:r>
          </a:p>
        </p:txBody>
      </p:sp>
      <p:sp>
        <p:nvSpPr>
          <p:cNvPr id="5" name="Овал 4"/>
          <p:cNvSpPr/>
          <p:nvPr/>
        </p:nvSpPr>
        <p:spPr>
          <a:xfrm>
            <a:off x="636269" y="1307859"/>
            <a:ext cx="2232248" cy="1440160"/>
          </a:xfrm>
          <a:prstGeom prst="ellipse">
            <a:avLst/>
          </a:prstGeom>
          <a:gradFill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100000" t="100000"/>
            </a:path>
          </a:gra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Уважение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потребительских ценностей, потребностей и предпочтений</a:t>
            </a:r>
          </a:p>
        </p:txBody>
      </p:sp>
      <p:sp>
        <p:nvSpPr>
          <p:cNvPr id="6" name="Овал 5"/>
          <p:cNvSpPr/>
          <p:nvPr/>
        </p:nvSpPr>
        <p:spPr>
          <a:xfrm>
            <a:off x="3299752" y="1219944"/>
            <a:ext cx="2304256" cy="1512168"/>
          </a:xfrm>
          <a:prstGeom prst="ellipse">
            <a:avLst/>
          </a:prstGeom>
          <a:gradFill flip="none"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100000" t="100000"/>
            </a:path>
            <a:tileRect r="-100000" b="-100000"/>
          </a:gra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Целостность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логичность и преемственность лечебно-диагностического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процесса</a:t>
            </a:r>
          </a:p>
        </p:txBody>
      </p:sp>
      <p:sp>
        <p:nvSpPr>
          <p:cNvPr id="7" name="Овал 6"/>
          <p:cNvSpPr/>
          <p:nvPr/>
        </p:nvSpPr>
        <p:spPr>
          <a:xfrm>
            <a:off x="6335687" y="1201704"/>
            <a:ext cx="2808313" cy="1728192"/>
          </a:xfrm>
          <a:prstGeom prst="ellipse">
            <a:avLst/>
          </a:prstGeom>
          <a:gradFill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3. Информированность пациента обо всех деталях лечебно-диагностического процесса</a:t>
            </a:r>
          </a:p>
        </p:txBody>
      </p:sp>
      <p:sp>
        <p:nvSpPr>
          <p:cNvPr id="8" name="Овал 7"/>
          <p:cNvSpPr/>
          <p:nvPr/>
        </p:nvSpPr>
        <p:spPr>
          <a:xfrm>
            <a:off x="6377260" y="3034989"/>
            <a:ext cx="2232248" cy="1656184"/>
          </a:xfrm>
          <a:prstGeom prst="ellipse">
            <a:avLst/>
          </a:prstGeom>
          <a:gradFill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Обеспечение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эмоциональной  поддержки в отношении пациента</a:t>
            </a:r>
          </a:p>
        </p:txBody>
      </p:sp>
      <p:sp>
        <p:nvSpPr>
          <p:cNvPr id="10" name="Овал 9"/>
          <p:cNvSpPr/>
          <p:nvPr/>
        </p:nvSpPr>
        <p:spPr>
          <a:xfrm>
            <a:off x="3300611" y="5384566"/>
            <a:ext cx="2232248" cy="1224136"/>
          </a:xfrm>
          <a:prstGeom prst="ellipse">
            <a:avLst/>
          </a:prstGeom>
          <a:gradFill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Обеспечение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непрерывности лечебного процесса</a:t>
            </a:r>
          </a:p>
        </p:txBody>
      </p:sp>
      <p:sp>
        <p:nvSpPr>
          <p:cNvPr id="11" name="Овал 10"/>
          <p:cNvSpPr/>
          <p:nvPr/>
        </p:nvSpPr>
        <p:spPr>
          <a:xfrm>
            <a:off x="179512" y="4797152"/>
            <a:ext cx="2304256" cy="1872208"/>
          </a:xfrm>
          <a:prstGeom prst="ellipse">
            <a:avLst/>
          </a:prstGeom>
          <a:gradFill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Создание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условий общения пациента с его ближайшим окружением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5171306" y="2510660"/>
            <a:ext cx="1349385" cy="6174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743694" y="2377587"/>
            <a:ext cx="1041506" cy="5473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3" idx="6"/>
          </p:cNvCxnSpPr>
          <p:nvPr/>
        </p:nvCxnSpPr>
        <p:spPr>
          <a:xfrm>
            <a:off x="2743694" y="3727411"/>
            <a:ext cx="892202" cy="483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1" idx="6"/>
          </p:cNvCxnSpPr>
          <p:nvPr/>
        </p:nvCxnSpPr>
        <p:spPr>
          <a:xfrm flipV="1">
            <a:off x="2483768" y="4509120"/>
            <a:ext cx="1152128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4499992" y="4941168"/>
            <a:ext cx="7200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 flipV="1">
            <a:off x="5004048" y="4437112"/>
            <a:ext cx="1440160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8" idx="2"/>
          </p:cNvCxnSpPr>
          <p:nvPr/>
        </p:nvCxnSpPr>
        <p:spPr>
          <a:xfrm flipH="1">
            <a:off x="5225132" y="3863081"/>
            <a:ext cx="1152128" cy="108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636269" y="650193"/>
            <a:ext cx="74888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Ключевые принципы  </a:t>
            </a:r>
            <a:r>
              <a:rPr lang="ru-RU" sz="20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пациентоориентированного</a:t>
            </a:r>
            <a:r>
              <a:rPr lang="ru-RU" sz="20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подхода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2" name="Прямая со стрелкой 61"/>
          <p:cNvCxnSpPr>
            <a:stCxn id="6" idx="5"/>
          </p:cNvCxnSpPr>
          <p:nvPr/>
        </p:nvCxnSpPr>
        <p:spPr>
          <a:xfrm flipH="1">
            <a:off x="4667905" y="2510660"/>
            <a:ext cx="598652" cy="4374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Овал 33"/>
          <p:cNvSpPr/>
          <p:nvPr/>
        </p:nvSpPr>
        <p:spPr>
          <a:xfrm>
            <a:off x="6444208" y="4869160"/>
            <a:ext cx="2232248" cy="1728192"/>
          </a:xfrm>
          <a:prstGeom prst="ellipse">
            <a:avLst/>
          </a:prstGeom>
          <a:gradFill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Надлежащее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обеспечение доступности медицинской помощи для потенциального пациента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монч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1080120" cy="864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83568" y="1761456"/>
            <a:ext cx="7848872" cy="4191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Пациенты, участвующие в принятии решений относительно своего лечения, более склонны следовать рекомендациям медицинского персонала. Это способствует более эффективному лечению и улучшению результатов. Пациенты ценят, когда их мнение учитывается, и когда им предоставляется достаточная информация о своем здоровье и лечении. Благодаря активному взаимодействию с пациентами и более тщательному изучению их истории заболеваний, медицинский персонал может более эффективно предотвращать ошибки, связанные с диагностикой и лечением.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861285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Ключевые принципы  </a:t>
            </a:r>
            <a:r>
              <a:rPr lang="ru-RU" sz="20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пациентоориентированного</a:t>
            </a:r>
            <a:r>
              <a:rPr lang="ru-RU" sz="20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подхода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9E9173-871A-679F-2B2B-4B5D56A192DD}"/>
              </a:ext>
            </a:extLst>
          </p:cNvPr>
          <p:cNvSpPr txBox="1"/>
          <p:nvPr/>
        </p:nvSpPr>
        <p:spPr>
          <a:xfrm>
            <a:off x="0" y="404665"/>
            <a:ext cx="9036496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анализу удовлетворенности качеством предоставления медицинских услуг в стационарных условиях</a:t>
            </a:r>
          </a:p>
          <a:p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лечебно-профилактического учреждения:</a:t>
            </a: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</a:t>
            </a:r>
          </a:p>
          <a:p>
            <a:pPr algn="ct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Вам приходилось последний раз проходить лечение в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стационаре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 Проходил лечение в режиме стационара круглосуточного пребывания (день, месяц, год):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□□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дд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□□ мм. □□□□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гггг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Проходил лечение в режиме дневного стационара. Дата, когда Вы были выписаны из медицинской организации (день, месяц, год):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□□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дд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□□ мм. □□□□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гггг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 Удовлетворены ли Вы продолжительностью, условиями ожидания (наличие доступа к туалету, питьевой воде, чистота и свежесть помещения) и отношением персонала больницы в приемном покое больницы в день госпитализации?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□ полностью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   □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частично удовлетворен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□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скорее не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    □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полностью не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 Время ожидания в приемном отделении: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□ до 30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минут   □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30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минут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1.5 Срок ожидания плановой госпитализации по направлению врача поликлиники: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□ до 7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дней     □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30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дней    □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30 дней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Удовлетворены ли Вы отношением врачей и медицинских сестер во время пребывания в медицинской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организации: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Вежливость и внимательность врача: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□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плохо   □ удовлетворительно   □ хорошо     □ отлично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 Вежливость и внимательность медицинской сестры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□ плохо   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□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удовлетворительно 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□ хорошо  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□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отлично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687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0A4BF3-6D79-279D-0BD4-ACDD28AF91A4}"/>
              </a:ext>
            </a:extLst>
          </p:cNvPr>
          <p:cNvSpPr txBox="1"/>
          <p:nvPr/>
        </p:nvSpPr>
        <p:spPr>
          <a:xfrm>
            <a:off x="0" y="548680"/>
            <a:ext cx="9144000" cy="6483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  <a:buNone/>
            </a:pP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2.3 Объяснение врачом назначенных исследований, проведенных исследований и назначенного лечения: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плохо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удовлетворительно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хорошо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отлично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  <a:buNone/>
            </a:pP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2.4 Выявление врачом изменения состояния здоровья с учетом жалоб пациента на боли, недомогание и прочие ощущения: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плохо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удовлетворительно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хорошо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отлично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  <a:buNone/>
            </a:pP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2.5 Если во время пребывания в медицинской организации Вам требовалась помощь медсестер или другого персонала больницы по уходу, то оцените действия персонала?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отлично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хорошо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удовлетворительно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крайне плохо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плохо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  <a:buNone/>
            </a:pP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Удовлетворены ли Вы питанием во время пребывания в медицинской </a:t>
            </a:r>
            <a:r>
              <a:rPr lang="ru-RU" sz="1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полностью </a:t>
            </a: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удовлетворен    </a:t>
            </a: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частично удовлетворен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скорее не </a:t>
            </a: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удовлетворен      </a:t>
            </a: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полностью не удовлетворен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  <a:buNone/>
            </a:pP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Удовлетворены ли Вы качеством уборки помещений, освещением комнат, температурным </a:t>
            </a:r>
            <a:r>
              <a:rPr lang="ru-RU" sz="1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режимом: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полностью </a:t>
            </a: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удовлетворен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частично </a:t>
            </a: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удовлетворен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скорее не </a:t>
            </a: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удовлетворен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полностью не удовлетворен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Удовлетворены ли Вы качеством и условиями оказания медицинской </a:t>
            </a:r>
            <a:r>
              <a:rPr lang="ru-RU" sz="1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помощи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  <a:buNone/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5.1 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Возникала ли у Вас во время пребывания в медицинской организации необходимость приобретать лекарственные средства, необходимые для лечения, за свой счет?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да, в качестве лучшей  альтернативы лечения бесплатными лекарствами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да, так как нужных лекарств не было в наличии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  <a:buNone/>
            </a:pP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нет, нужные лекарства предоставлялись бесплатно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возникало необходимости приема лекарственных средств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  <a:buNone/>
            </a:pP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5.2 Возникала ли у Вас во время пребывания в медицинской организации необходимость оплачивать дополнительные диагностические исследования за свой счет?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нет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599138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7742AA-CC63-7F73-6756-187B5957B23F}"/>
              </a:ext>
            </a:extLst>
          </p:cNvPr>
          <p:cNvSpPr txBox="1"/>
          <p:nvPr/>
        </p:nvSpPr>
        <p:spPr>
          <a:xfrm>
            <a:off x="359024" y="2276872"/>
            <a:ext cx="8605464" cy="3751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5.5 Удовлетворены ли Вы качеством и полнотой информации, доступной на официальном сайте медицинской организации?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да, полностью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больше да, чем нет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больше нет, чем да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удовлетворен</a:t>
            </a:r>
            <a:b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5.6 Удовлетворены ли Вы результатом полученной медицинской помощи?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да, полностью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больше да, чем нет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больше нет, чем да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удовлетворен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Ваши предложения, пожелания по улучшению качества предоставляемых медицинских услуг: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___________________________________________________________________________________________________________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___________________________________________________________________________________________________________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___________________________________________________________________________________________________________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___________________________________________________________________________________________________________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___________________________________________________________________________________________________________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___________________________________________________________________________________________________________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66" y="836712"/>
            <a:ext cx="8208912" cy="1328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5.3 Удовлетворены ли Вы условиями оказания медицинской помощи?</a:t>
            </a:r>
            <a:b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да, полностью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больше да, чем нет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больше нет, чем да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удовлетворен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5.4 Рекомендовали бы Вы данную медицинскую организацию Вашим друзьям и родственникам?</a:t>
            </a:r>
            <a:b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нет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□ пока не знаю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354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  <a:gs pos="100000">
              <a:srgbClr val="FFEBFA"/>
            </a:gs>
            <a:gs pos="100000">
              <a:srgbClr val="FFEBFA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707261418"/>
              </p:ext>
            </p:extLst>
          </p:nvPr>
        </p:nvGraphicFramePr>
        <p:xfrm>
          <a:off x="395536" y="260648"/>
          <a:ext cx="8280920" cy="640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монч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48680"/>
            <a:ext cx="792088" cy="6480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</TotalTime>
  <Words>1274</Words>
  <Application>Microsoft Office PowerPoint</Application>
  <PresentationFormat>Экран (4:3)</PresentationFormat>
  <Paragraphs>118</Paragraphs>
  <Slides>21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</vt:lpstr>
      <vt:lpstr>Calibri</vt:lpstr>
      <vt:lpstr>Georgia</vt:lpstr>
      <vt:lpstr>Times New Roman</vt:lpstr>
      <vt:lpstr>Trebuchet MS</vt:lpstr>
      <vt:lpstr>Wingdings</vt:lpstr>
      <vt:lpstr>Wingdings 2</vt:lpstr>
      <vt:lpstr>Городская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Мазанова Евгения Викторовна</dc:creator>
  <cp:lastModifiedBy>Любовь Александровна Слипченко</cp:lastModifiedBy>
  <cp:revision>68</cp:revision>
  <dcterms:created xsi:type="dcterms:W3CDTF">2025-03-11T07:29:31Z</dcterms:created>
  <dcterms:modified xsi:type="dcterms:W3CDTF">2025-04-02T12:17:44Z</dcterms:modified>
</cp:coreProperties>
</file>