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CC45D2-64FB-48A6-A9A7-ABB4164FF2D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C1054F-99E0-45C3-AE34-EA0B387A45E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B3B8DE-A86D-4B86-882D-AEAC9FB8A3B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DDD0E3-7CC6-4E8D-9417-C1A300B0D0E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47A18C-7EC6-49FE-9BAF-6621DB0F974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B46C04-3B0B-4BE1-BBA7-B8987BA74AB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AA572A-E2F0-4601-9871-54689B020FF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B137AA3-19AD-45FF-8543-4C23B405BD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BD2618-D13F-4D37-9C35-2E63E940BCA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8DEB05E-CACF-4249-9879-17ED8C4DDC9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2EBC188-9304-473D-B50D-DE10319E19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7A90E79-D183-42BD-BA41-CAA9781D42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05DC63A-4842-4BA5-9069-74789706E7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1A541A-3457-4976-B768-1B85824ADC6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A2AE5F-20D2-4787-80E4-4AE992312CA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719E72-8F12-4373-8E45-457910F62C8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D9D6E8-662E-464B-8922-51B19960509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3943481-F425-4FED-A3E2-F5D407455A3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BD82DDD-24CF-496D-BCC9-4E567FE302A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74715D3-B1F2-479A-98B0-696237EEE4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53F439B-C298-4D26-8B2F-21BF0E0E24D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05AF507-23E2-4ABE-B1A5-11CD282A809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D28B9E-D754-453D-8451-F9A61575A0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7CD4558-0FBC-491E-BE2C-DDC8DBBB1ED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EF817EE-E922-4E8D-9317-ED468963A7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ABB82E5-80B6-4309-9D88-70A0B9C2BE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1A64C82-6940-403D-825E-FEEAF2C344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73C7DEF-E72D-42D0-BC3D-E16CEA083F6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DA5EE01-6FEE-4D90-B4B5-EF4715A969F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C25C51A-7212-40F8-8275-8BC0622E9AD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E7F3AE-AC7B-47BB-925E-0D5E2AE2E68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E061ED1-D3F8-4581-8476-FF773A3EDE0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FFC7500-C127-4EC5-88DF-62B3B8B6608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DDECF1-6CD7-49AE-88B4-188E89DAEA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593D6B-0396-4B1A-BB7B-10A4FE64C4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635326-912B-42E6-9072-B22072BB16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/>
          <p:nvPr/>
        </p:nvPicPr>
        <p:blipFill>
          <a:blip r:embed="rId14"/>
          <a:stretch/>
        </p:blipFill>
        <p:spPr>
          <a:xfrm>
            <a:off x="0" y="0"/>
            <a:ext cx="9155880" cy="6857280"/>
          </a:xfrm>
          <a:prstGeom prst="rect">
            <a:avLst/>
          </a:prstGeom>
          <a:ln w="9525">
            <a:noFill/>
          </a:ln>
        </p:spPr>
      </p:pic>
      <p:pic>
        <p:nvPicPr>
          <p:cNvPr id="8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9155880" cy="6857280"/>
          </a:xfrm>
          <a:prstGeom prst="rect">
            <a:avLst/>
          </a:prstGeom>
          <a:ln w="9525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3D55249-ED80-4B93-B0AA-0C2615887E9A}" type="slidenum">
              <a:rPr lang="ru-RU" sz="1400" b="0" strike="noStrike" spc="-1">
                <a:solidFill>
                  <a:srgbClr val="000000"/>
                </a:solidFill>
                <a:latin typeface="Arial"/>
                <a:ea typeface="SimSu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/>
          <p:cNvPicPr/>
          <p:nvPr/>
        </p:nvPicPr>
        <p:blipFill>
          <a:blip r:embed="rId14"/>
          <a:stretch/>
        </p:blipFill>
        <p:spPr>
          <a:xfrm>
            <a:off x="0" y="0"/>
            <a:ext cx="9155880" cy="6857280"/>
          </a:xfrm>
          <a:prstGeom prst="rect">
            <a:avLst/>
          </a:prstGeom>
          <a:ln w="9525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ftr" idx="4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5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7E6277F-DDDD-48D2-B6D8-BE06995B5266}" type="slidenum">
              <a:rPr lang="ru-RU" sz="1400" b="0" strike="noStrike" spc="-1">
                <a:solidFill>
                  <a:srgbClr val="000000"/>
                </a:solidFill>
                <a:latin typeface="Arial"/>
                <a:ea typeface="SimSu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6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9"/>
          <p:cNvPicPr/>
          <p:nvPr/>
        </p:nvPicPr>
        <p:blipFill>
          <a:blip r:embed="rId14"/>
          <a:stretch/>
        </p:blipFill>
        <p:spPr>
          <a:xfrm>
            <a:off x="0" y="0"/>
            <a:ext cx="9155880" cy="6857280"/>
          </a:xfrm>
          <a:prstGeom prst="rect">
            <a:avLst/>
          </a:prstGeom>
          <a:ln w="9525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ftr" idx="7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sldNum" idx="8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32FCE1-05F6-429C-9542-96B3B6C8E38D}" type="slidenum">
              <a:rPr lang="ru-RU" sz="1400" b="0" strike="noStrike" spc="-1">
                <a:solidFill>
                  <a:srgbClr val="000000"/>
                </a:solidFill>
                <a:latin typeface="Arial"/>
                <a:ea typeface="SimSu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 idx="9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48375" y="377096"/>
            <a:ext cx="8617566" cy="2856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SimSun"/>
              </a:rPr>
              <a:t>Пациентоориентированный </a:t>
            </a:r>
            <a:r>
              <a:rPr sz="3600" b="1" dirty="0"/>
              <a:t/>
            </a:r>
            <a:br>
              <a:rPr sz="3600" b="1" dirty="0"/>
            </a:b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SimSun"/>
              </a:rPr>
              <a:t>подход специалистов </a:t>
            </a:r>
            <a:r>
              <a:rPr sz="3600" b="1" dirty="0"/>
              <a:t/>
            </a:r>
            <a:br>
              <a:rPr sz="3600" b="1" dirty="0"/>
            </a:b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SimSun"/>
              </a:rPr>
              <a:t>общесоматической практики </a:t>
            </a:r>
            <a:r>
              <a:rPr sz="3600" b="1" dirty="0"/>
              <a:t/>
            </a:r>
            <a:br>
              <a:rPr sz="3600" b="1" dirty="0"/>
            </a:b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SimSun"/>
              </a:rPr>
              <a:t>в работе с детьми, имеющими ментальные </a:t>
            </a:r>
            <a:r>
              <a:rPr lang="en-US" sz="3600" b="1" strike="noStrike" spc="-1" dirty="0" smtClean="0">
                <a:solidFill>
                  <a:srgbClr val="000000"/>
                </a:solidFill>
                <a:latin typeface="Arial"/>
                <a:ea typeface="SimSun"/>
              </a:rPr>
              <a:t>нарушения</a:t>
            </a:r>
            <a:endParaRPr lang="ru-RU" sz="3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214200" y="6143760"/>
            <a:ext cx="8500320" cy="570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SimSun"/>
              </a:rPr>
              <a:t>старшая медицинская сестра диспансерного отделения ГОБУЗ «МОПНД» </a:t>
            </a: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SimSun"/>
              </a:rPr>
              <a:t>Мелещенко Елена Викторовна </a:t>
            </a: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2" descr="Для вас, родители!"/>
          <p:cNvPicPr/>
          <p:nvPr/>
        </p:nvPicPr>
        <p:blipFill>
          <a:blip r:embed="rId3"/>
          <a:stretch/>
        </p:blipFill>
        <p:spPr>
          <a:xfrm>
            <a:off x="357120" y="3857760"/>
            <a:ext cx="8571960" cy="235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Текстовое поле 1"/>
          <p:cNvSpPr/>
          <p:nvPr/>
        </p:nvSpPr>
        <p:spPr>
          <a:xfrm>
            <a:off x="327600" y="335160"/>
            <a:ext cx="8386920" cy="387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Купирование приступа: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5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. При истерике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Он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вас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услышит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адекватно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воспримет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Если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ребенок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бьется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головой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,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обезопас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т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его,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например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положить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руку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голову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если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он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дерется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то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просто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зафиксир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уйте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используя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технику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Захват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»,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где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необходимо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подойти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со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спины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зажать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в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области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груди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двумя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Arial"/>
              </a:rPr>
              <a:t>руками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SimSun"/>
            </a:endParaRPr>
          </a:p>
        </p:txBody>
      </p:sp>
      <p:sp>
        <p:nvSpPr>
          <p:cNvPr id="147" name="AutoShape 6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SimSun"/>
            </a:endParaRPr>
          </a:p>
        </p:txBody>
      </p:sp>
      <p:sp>
        <p:nvSpPr>
          <p:cNvPr id="148" name="AutoShape 8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149" name="Picture 10" descr="Агрессия у детей с РАС и аутизмом | Клиника доктора Шишонина"/>
          <p:cNvPicPr/>
          <p:nvPr/>
        </p:nvPicPr>
        <p:blipFill>
          <a:blip r:embed="rId2"/>
          <a:stretch/>
        </p:blipFill>
        <p:spPr>
          <a:xfrm>
            <a:off x="1357200" y="3786120"/>
            <a:ext cx="5643000" cy="285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Изображение 4"/>
          <p:cNvPicPr/>
          <p:nvPr/>
        </p:nvPicPr>
        <p:blipFill rotWithShape="1">
          <a:blip r:embed="rId2"/>
          <a:srcRect b="5437"/>
          <a:stretch/>
        </p:blipFill>
        <p:spPr>
          <a:xfrm>
            <a:off x="550791" y="813460"/>
            <a:ext cx="7151400" cy="5486980"/>
          </a:xfrm>
          <a:prstGeom prst="rect">
            <a:avLst/>
          </a:prstGeom>
          <a:ln w="0">
            <a:noFill/>
          </a:ln>
        </p:spPr>
      </p:pic>
      <p:sp>
        <p:nvSpPr>
          <p:cNvPr id="151" name="Текстовое поле 1"/>
          <p:cNvSpPr/>
          <p:nvPr/>
        </p:nvSpPr>
        <p:spPr>
          <a:xfrm>
            <a:off x="1691640" y="261000"/>
            <a:ext cx="45712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Пример визуальных подсказок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Текстовое поле 1"/>
          <p:cNvSpPr/>
          <p:nvPr/>
        </p:nvSpPr>
        <p:spPr>
          <a:xfrm>
            <a:off x="256679" y="142920"/>
            <a:ext cx="8352061" cy="349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    Цель действий сотрудников амбулаторного звена -  максимально снизить свое внимание и осуществить перевод нежелательного поведения в продуктивное. Лучше всего обезопасить пространство и максимально реагировать взрослому после того, как ребенок успокоился, тем самым подкрепив «положительное поведение».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«Словесное подкрепление» - «Ты молодец!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                                          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СНАЧАЛА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к врачу, ПОТОМ планшет».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Изображение 2" descr="карманный_сейчас_потом_1"/>
          <p:cNvPicPr/>
          <p:nvPr/>
        </p:nvPicPr>
        <p:blipFill>
          <a:blip r:embed="rId2"/>
          <a:stretch/>
        </p:blipFill>
        <p:spPr>
          <a:xfrm>
            <a:off x="214200" y="3857760"/>
            <a:ext cx="7714440" cy="278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Текстовое поле 1"/>
          <p:cNvSpPr/>
          <p:nvPr/>
        </p:nvSpPr>
        <p:spPr>
          <a:xfrm>
            <a:off x="285840" y="214200"/>
            <a:ext cx="7449840" cy="635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 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Подготовка к медицинской манипуляции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Необходимо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предварительно пообщаться с родителями особенного ребенка; опираться в работе на  конкретные навыки и умения маленького пациента, используя превентивные «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проактивные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» методы, а также систему поощрения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14000"/>
              </a:lnSpc>
              <a:buClr>
                <a:srgbClr val="000000"/>
              </a:buClr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Тесное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сотрудничество с родителями позволяет выявить к какой гиперчувствительности предрасположен ребенок (тактильной, слуховой, зрительной).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 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Сотрудники Мурманского областного психоневрологического диспансера активно взаимодействуют с родителями «особенного ребенка», разъясняя им, как «эмоционально безопасно» провести посещение  соматической поликлиники и, регулярно проводя анкетирование с целью выявления внешних стимулов, на которые аффектируется ребенок и какие поощрительные моменты необходимо иметь в кабинете врача.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Текстовое поле 1"/>
          <p:cNvSpPr/>
          <p:nvPr/>
        </p:nvSpPr>
        <p:spPr>
          <a:xfrm>
            <a:off x="428760" y="0"/>
            <a:ext cx="7979260" cy="63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Этапы подготовки к медицинской манипуляции ребенка с ментальными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нарушениями в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медицинском учреждении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Организационный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этап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:</a:t>
            </a:r>
            <a:endParaRPr lang="ru-RU" sz="2000" b="1" strike="noStrike" spc="-1" dirty="0" smtClean="0">
              <a:solidFill>
                <a:srgbClr val="000000"/>
              </a:solidFill>
              <a:latin typeface="Times New Roman"/>
              <a:ea typeface="TimesNewRomanPS-BoldMT"/>
            </a:endParaRPr>
          </a:p>
          <a:p>
            <a:pPr algn="ctr">
              <a:lnSpc>
                <a:spcPct val="107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1.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/>
                <a:ea typeface="TimesNewRomanPS-BoldMT"/>
              </a:rPr>
              <a:t>Закрепите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специалистов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кураторов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»,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отвечающих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за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сопровождение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особенных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семей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»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воспитывающих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детей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с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ментальными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нарушениями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;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/>
              <a:ea typeface="TimesNewRomanPS-BoldMT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2.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/>
                <a:ea typeface="TimesNewRomanPS-BoldMT"/>
              </a:rPr>
              <a:t>Обустройте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специализированное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небольшое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поме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щ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ени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е, такие как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комната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тишины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»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или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индивидуального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пространства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-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угла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»,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благоприятного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NewRomanPS-BoldMT"/>
              </a:rPr>
              <a:t>время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NewRomanPS-BoldMT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/>
                <a:ea typeface="TimesNewRomanPS-BoldMT"/>
              </a:rPr>
              <a:t>препровождения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TimesNewRomanPS-BoldMT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Изображение 3" descr="9904e0b6698c11ec9b2efa163e2f8b8d_5bff837484c111ec8c0ffa163e2f8b8d_auto_580_jpg_5_80"/>
          <p:cNvPicPr/>
          <p:nvPr/>
        </p:nvPicPr>
        <p:blipFill>
          <a:blip r:embed="rId2"/>
          <a:stretch/>
        </p:blipFill>
        <p:spPr>
          <a:xfrm>
            <a:off x="2430967" y="4482791"/>
            <a:ext cx="4438184" cy="237521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Текстовое поле 1"/>
          <p:cNvSpPr/>
          <p:nvPr/>
        </p:nvSpPr>
        <p:spPr>
          <a:xfrm>
            <a:off x="571320" y="142920"/>
            <a:ext cx="749160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Организационный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этап:</a:t>
            </a:r>
          </a:p>
          <a:p>
            <a:pPr algn="ctr"/>
            <a:endParaRPr lang="ru-RU" sz="2000" b="1" spc="-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3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 Обеспечьте доступную маршрутизацию данных пациентов, (наличие дополнительного «окна» в регистратуре, без очередная система приема и госпитализации, наличие навигации по учреждению, включая доступные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указатели);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Изображение 2" descr="original_57e062c140c088823c8b6593_5a6b80fb245c4"/>
          <p:cNvPicPr/>
          <p:nvPr/>
        </p:nvPicPr>
        <p:blipFill>
          <a:blip r:embed="rId2"/>
          <a:stretch/>
        </p:blipFill>
        <p:spPr>
          <a:xfrm>
            <a:off x="142920" y="2786040"/>
            <a:ext cx="2999520" cy="3857040"/>
          </a:xfrm>
          <a:prstGeom prst="rect">
            <a:avLst/>
          </a:prstGeom>
          <a:ln w="0">
            <a:noFill/>
          </a:ln>
        </p:spPr>
      </p:pic>
      <p:sp>
        <p:nvSpPr>
          <p:cNvPr id="159" name="Текстовое поле 3"/>
          <p:cNvSpPr/>
          <p:nvPr/>
        </p:nvSpPr>
        <p:spPr>
          <a:xfrm>
            <a:off x="3562507" y="2587364"/>
            <a:ext cx="4042624" cy="29324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 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4. Приобретите для сотрудников специализированную «яркую» одежду  с  цветным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SimSun"/>
              </a:rPr>
              <a:t>принтом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, с рисунками, вышивками и прочим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декором.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Изображение 1"/>
          <p:cNvPicPr/>
          <p:nvPr/>
        </p:nvPicPr>
        <p:blipFill>
          <a:blip r:embed="rId2"/>
          <a:stretch/>
        </p:blipFill>
        <p:spPr>
          <a:xfrm>
            <a:off x="428760" y="1143000"/>
            <a:ext cx="3428280" cy="5714280"/>
          </a:xfrm>
          <a:prstGeom prst="rect">
            <a:avLst/>
          </a:prstGeom>
          <a:ln w="0">
            <a:noFill/>
          </a:ln>
        </p:spPr>
      </p:pic>
      <p:sp>
        <p:nvSpPr>
          <p:cNvPr id="162" name="Прямоугольник 3"/>
          <p:cNvSpPr/>
          <p:nvPr/>
        </p:nvSpPr>
        <p:spPr>
          <a:xfrm>
            <a:off x="2592148" y="261492"/>
            <a:ext cx="3685987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Организационный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этап: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4"/>
          <p:cNvSpPr/>
          <p:nvPr/>
        </p:nvSpPr>
        <p:spPr>
          <a:xfrm>
            <a:off x="4035460" y="1357200"/>
            <a:ext cx="4060325" cy="4707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Подготовьте визуальное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расписание с последующим размещением в местах, где будет находиться ребенок, включая туалет. 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50000"/>
              </a:lnSpc>
            </a:pPr>
            <a:endParaRPr lang="ru-RU" sz="2000" b="0" strike="noStrike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Дополнительно предусмотрите и предоставьте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наглядную информацию для родителей по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запросу.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Текстовое поле 1"/>
          <p:cNvSpPr/>
          <p:nvPr/>
        </p:nvSpPr>
        <p:spPr>
          <a:xfrm>
            <a:off x="539640" y="290880"/>
            <a:ext cx="8246520" cy="628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Подготовительный этап: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Накануне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приема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позвоните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родителям или законным представителям, в зависимости кто будет сопровождать ребенка, и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проведите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ознакомительное дистанционное интервью; 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4000"/>
              </a:lnSpc>
            </a:pP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Примерные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вопросы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для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интервью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Знает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собственное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имя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Откликается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имя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как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обращаться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ребенку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Реагирует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просьбы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»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или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стоп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»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выполнять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некоторые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команды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какие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?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сказать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одно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слово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доступна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фразовая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речь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Любит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любит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прикосновений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объятий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Испытывает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приступы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гнева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раздражительности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Смотрит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картинки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телевизор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Текстовое поле 2"/>
          <p:cNvSpPr/>
          <p:nvPr/>
        </p:nvSpPr>
        <p:spPr>
          <a:xfrm>
            <a:off x="142920" y="196200"/>
            <a:ext cx="7214400" cy="644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algn="ctr">
              <a:lnSpc>
                <a:spcPct val="114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Примерные вопросы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интервью</a:t>
            </a:r>
          </a:p>
          <a:p>
            <a:pPr marL="343080" indent="-343080" algn="ctr">
              <a:lnSpc>
                <a:spcPct val="114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Гиперактивность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/ постоянная возбужденность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Ломает и разбрасывает все вокруг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Открывает шкафы, заглядывает в тумбочки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Чувствительность к звукам / свету/запахам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Тревожность / страх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Наблюдаются ли припадки (истерические)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Присутствует вокализация (вопли /крики)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Уровень чувствительности к боли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Повторяющиеся движения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Умеет ли ребенок сообщать о боли и ее локализации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2. В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ходе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беседы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прове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дите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инструктаж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и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соглас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уйте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план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маршрута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больнице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а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также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да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йте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рекомендации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подготовке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медицинской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процедуре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2" descr="Словарь эмоций для детей — что такое эмоции: определение для детей"/>
          <p:cNvPicPr/>
          <p:nvPr/>
        </p:nvPicPr>
        <p:blipFill>
          <a:blip r:embed="rId2"/>
          <a:stretch/>
        </p:blipFill>
        <p:spPr>
          <a:xfrm>
            <a:off x="5929200" y="785880"/>
            <a:ext cx="1571040" cy="242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овое поле 1"/>
          <p:cNvSpPr/>
          <p:nvPr/>
        </p:nvSpPr>
        <p:spPr>
          <a:xfrm>
            <a:off x="482040" y="377280"/>
            <a:ext cx="7766640" cy="435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Основной этап: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1. Перед приемом и посещением врача,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обязательно посетите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и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покажите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ребенку местонахождение туалета;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2.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Предоставьте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ребенку стимульный материал в форме: «визуальной линейки подсказки и жетонной поддержки»;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Изображение 3" descr="09412ef18f705e284f8822b6bb4715c2"/>
          <p:cNvPicPr/>
          <p:nvPr/>
        </p:nvPicPr>
        <p:blipFill>
          <a:blip r:embed="rId2"/>
          <a:stretch/>
        </p:blipFill>
        <p:spPr>
          <a:xfrm>
            <a:off x="1500120" y="2857320"/>
            <a:ext cx="4428360" cy="371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Замещающее содержимое 5" descr="смотрят дети"/>
          <p:cNvPicPr/>
          <p:nvPr/>
        </p:nvPicPr>
        <p:blipFill>
          <a:blip r:embed="rId2"/>
          <a:stretch/>
        </p:blipFill>
        <p:spPr>
          <a:xfrm>
            <a:off x="0" y="0"/>
            <a:ext cx="8740800" cy="1642320"/>
          </a:xfrm>
          <a:prstGeom prst="rect">
            <a:avLst/>
          </a:prstGeom>
          <a:ln w="9525">
            <a:noFill/>
          </a:ln>
        </p:spPr>
      </p:pic>
      <p:sp>
        <p:nvSpPr>
          <p:cNvPr id="131" name="Текстовое поле 6"/>
          <p:cNvSpPr/>
          <p:nvPr/>
        </p:nvSpPr>
        <p:spPr>
          <a:xfrm>
            <a:off x="227928" y="1642320"/>
            <a:ext cx="7705080" cy="429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000" b="0" u="sng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Пациентоориентированность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–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это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модель взаимодействия медицинского персонала с пациентом, основанная на дружелюбии, уважении,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неконфликтности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, понимании запросов больного и умении их решать, внимании к эмоциональному состоянию человека. 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/>
              <a:ea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ru-RU" sz="2000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000" b="0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Основная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задача </a:t>
            </a:r>
            <a:r>
              <a:rPr lang="ru-RU" sz="2000" b="0" u="sng" strike="noStrike" spc="-1" dirty="0" err="1">
                <a:solidFill>
                  <a:srgbClr val="000000"/>
                </a:solidFill>
                <a:uFillTx/>
                <a:latin typeface="Times New Roman"/>
                <a:ea typeface="Arial"/>
              </a:rPr>
              <a:t>пациентоориентированности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формирование эффективной коммуникации между пациентом, сотрудниками медицинской организации и врачами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Изображение 2" descr="1730.750x0"/>
          <p:cNvPicPr/>
          <p:nvPr/>
        </p:nvPicPr>
        <p:blipFill>
          <a:blip r:embed="rId2"/>
          <a:stretch/>
        </p:blipFill>
        <p:spPr>
          <a:xfrm>
            <a:off x="2071800" y="3000240"/>
            <a:ext cx="3999960" cy="3571200"/>
          </a:xfrm>
          <a:prstGeom prst="rect">
            <a:avLst/>
          </a:prstGeom>
          <a:ln w="0">
            <a:noFill/>
          </a:ln>
        </p:spPr>
      </p:pic>
      <p:sp>
        <p:nvSpPr>
          <p:cNvPr id="170" name="Прямоугольник 2"/>
          <p:cNvSpPr/>
          <p:nvPr/>
        </p:nvSpPr>
        <p:spPr>
          <a:xfrm>
            <a:off x="714240" y="571320"/>
            <a:ext cx="6928920" cy="22884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Основной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этап: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3. Полное сопровождение семьи и ребенка с ментальными нарушениями в медицинском учреждении;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4. Прохождение процедуры обследования, с активным подкреплением, успешных действий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обследуемого.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Текстовое поле 1"/>
          <p:cNvSpPr/>
          <p:nvPr/>
        </p:nvSpPr>
        <p:spPr>
          <a:xfrm>
            <a:off x="293400" y="404640"/>
            <a:ext cx="7278480" cy="48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Заключительный этап: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1. Поощрение ребенка;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2. Посещение «комнаты тишины» или индивидуального    пространства;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3. Сопровождение семьи и ребенка, до выхода из медицинского учреждения.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Picture 2" descr="Клипарт Ребенок с аутизмом PNG , Клип арт, аутизм, ребенок PNG картинки и  пнг PSD рисунок для бесплатной загрузки"/>
          <p:cNvPicPr/>
          <p:nvPr/>
        </p:nvPicPr>
        <p:blipFill>
          <a:blip r:embed="rId2"/>
          <a:stretch/>
        </p:blipFill>
        <p:spPr>
          <a:xfrm>
            <a:off x="2571840" y="3429000"/>
            <a:ext cx="3642480" cy="299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оугольник 1"/>
          <p:cNvSpPr/>
          <p:nvPr/>
        </p:nvSpPr>
        <p:spPr>
          <a:xfrm>
            <a:off x="571320" y="392901"/>
            <a:ext cx="807192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Общие рекомендации при работе с пациентами с ментальными расстройствами: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2"/>
          <p:cNvSpPr/>
          <p:nvPr/>
        </p:nvSpPr>
        <p:spPr>
          <a:xfrm>
            <a:off x="571320" y="1928880"/>
            <a:ext cx="714312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Принимайте ребенка таким, какой он есть, не пытайтесь изменить его;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Научитесь улавливать малейшие вербальные и невербальные сигналы ребенка;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Не повышайте голос и избегайте громких звуков, шума;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Давайте инструкции ребенку кратко и четко. Используйте в речи преимущественно «глаголы»;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Используйте визуальное расписание и подсказки;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Взаимодействуйте с родителями и специалистами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imSun"/>
              </a:rPr>
              <a:t>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"/>
          <p:cNvSpPr/>
          <p:nvPr/>
        </p:nvSpPr>
        <p:spPr>
          <a:xfrm>
            <a:off x="285840" y="0"/>
            <a:ext cx="7286040" cy="33225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Общие рекомендации при работе с пациентами с ментальными нарушениями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imSun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Постарайтесь принять пациента сразу, как только он пришел в медицинское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учреждение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Прямоугольник 2"/>
          <p:cNvSpPr/>
          <p:nvPr/>
        </p:nvSpPr>
        <p:spPr>
          <a:xfrm>
            <a:off x="285840" y="2468511"/>
            <a:ext cx="7214400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Прием желательно осуществлять при естественном дневном свете;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Перед любой процедурой или обследованием всегда объясняйте, что вы будете делать. Если возможно, покажите картинку того, что случится, чтобы объяснить, что вы собираетесь делать. Объяснение всех процедур и возможность познакомиться с оборудованием могут предотвратить тревожность у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пациентов.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Мама обнимает сына. Мать и ребенок. Материнство и воспитание детей. День  матери. | Премиум векторы"/>
          <p:cNvPicPr/>
          <p:nvPr/>
        </p:nvPicPr>
        <p:blipFill>
          <a:blip r:embed="rId2"/>
          <a:stretch/>
        </p:blipFill>
        <p:spPr>
          <a:xfrm>
            <a:off x="2317408" y="2917274"/>
            <a:ext cx="4231080" cy="3300120"/>
          </a:xfrm>
          <a:prstGeom prst="rect">
            <a:avLst/>
          </a:prstGeom>
          <a:ln w="0">
            <a:noFill/>
          </a:ln>
        </p:spPr>
      </p:pic>
      <p:sp>
        <p:nvSpPr>
          <p:cNvPr id="178" name="Прямоугольник 4"/>
          <p:cNvSpPr/>
          <p:nvPr/>
        </p:nvSpPr>
        <p:spPr>
          <a:xfrm>
            <a:off x="714240" y="428760"/>
            <a:ext cx="7214400" cy="9585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Общие рекомендации при работе с пациентами с ментальными нарушениями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imSun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Прямоугольник 5"/>
          <p:cNvSpPr/>
          <p:nvPr/>
        </p:nvSpPr>
        <p:spPr>
          <a:xfrm>
            <a:off x="1448451" y="1921820"/>
            <a:ext cx="62143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Всегда предупреждайте пациента, если собираетесь к нему прикоснуться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2"/>
          <p:cNvSpPr/>
          <p:nvPr/>
        </p:nvSpPr>
        <p:spPr>
          <a:xfrm>
            <a:off x="285840" y="285840"/>
            <a:ext cx="8071920" cy="65541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Общие рекомендации при работе с пациентами с ментальными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нарушениями: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Говорите простым и четким языком, используйте короткие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предложения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Люди с аутизмом склонны все понимать буквально. Поэтому, если вы скажете «Будет больно, лишь секунду», человек будет ожидать, что боль исчезнет через секунду;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Удостоверьтесь, что пациент понимает, что вы сейчас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сказали;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Не применяйте язык тела, например, жестикуляции или мимику, без дополнительных вербальных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инструкций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Некоторые стимулы, такие как свет в глаза, могут спровоцировать судорожный приступ у людей с предрасположенностью к спазмам, это может проявиться через внезапные вспышки самоистязания, гнева, проблемного поведения, ухода в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себя.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1"/>
          <p:cNvSpPr/>
          <p:nvPr/>
        </p:nvSpPr>
        <p:spPr>
          <a:xfrm>
            <a:off x="214200" y="0"/>
            <a:ext cx="8571960" cy="64926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Важно помнить: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рямоугольник 2"/>
          <p:cNvSpPr/>
          <p:nvPr/>
        </p:nvSpPr>
        <p:spPr>
          <a:xfrm>
            <a:off x="214200" y="576052"/>
            <a:ext cx="8286120" cy="60925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Ребенок может взять с собой на прием любимую игрушку, это позволит снизить уровень тревожности во время приема и его ожидания;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Заранее спросите о том, что ребенок любит и каким способом общения он может пользоваться, например, блокнот и карандаш, картинками, жестами или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коммуникатором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Помните, что некоторых детей привлекают блестящие предметы, и они могут брать или неожиданно схватить Ваши инструменты либо личные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вещи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Позвольте родственникам сопровождать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ребенка;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Будьте готовы провести осмотр на полу или в не совсем комфортных условиях для вас, но комфортных для ребенка, будьте мобильны и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предприимчивы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Используйте поощрение в виде похвалы и одобрения.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1"/>
          <p:cNvSpPr/>
          <p:nvPr/>
        </p:nvSpPr>
        <p:spPr>
          <a:xfrm>
            <a:off x="428760" y="285840"/>
            <a:ext cx="7357320" cy="60925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Вывод: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      Родители особенных детей отмечают, что на приемах в медицинских учреждениях сохраняются проблемы: неготовность специалистов принимать «особенного пациента».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     Отсутствие предварительной подготовки медицинских специалистов и детей  с ментальным нарушением к любой медицинской манипуляции приводит к сложности, а иногда и невозможности  оказания качественной медицинской помощи.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В итоге основные трудности при посещении медицинского учреждения ложатся на плечи родителей.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    При взаимодействии родителей и медицинских работников подробная подготовка и рекомендации позволят улучшить взаимодействие «врач-пациент».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овое поле 1"/>
          <p:cNvSpPr/>
          <p:nvPr/>
        </p:nvSpPr>
        <p:spPr>
          <a:xfrm>
            <a:off x="327600" y="335160"/>
            <a:ext cx="7716960" cy="416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Текстовое поле 1"/>
          <p:cNvSpPr/>
          <p:nvPr/>
        </p:nvSpPr>
        <p:spPr>
          <a:xfrm>
            <a:off x="428760" y="143280"/>
            <a:ext cx="7643160" cy="33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Вывод:</a:t>
            </a:r>
            <a:endParaRPr lang="ru-RU" sz="2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Используя данные приемы и организацию индивидуального подхода к каждому пациенту, учитывая  его особенности, повышается качество оказания медицинской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помощи и, как следствие, удовлетворенность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потребностей 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для данной группы населения, что является основной целью пациентоориентированной медицины.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3"/>
          <p:cNvSpPr/>
          <p:nvPr/>
        </p:nvSpPr>
        <p:spPr>
          <a:xfrm>
            <a:off x="428760" y="428760"/>
            <a:ext cx="835740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 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Picture 4" descr="В Великобритании предложили новый способ выявления аутизма у детей | РБК  Тренды"/>
          <p:cNvPicPr/>
          <p:nvPr/>
        </p:nvPicPr>
        <p:blipFill>
          <a:blip r:embed="rId2"/>
          <a:stretch/>
        </p:blipFill>
        <p:spPr>
          <a:xfrm>
            <a:off x="624468" y="3501000"/>
            <a:ext cx="7268892" cy="324548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2"/>
          <p:cNvSpPr/>
          <p:nvPr/>
        </p:nvSpPr>
        <p:spPr>
          <a:xfrm>
            <a:off x="1357200" y="285840"/>
            <a:ext cx="6285960" cy="59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Спасибо за внимание!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2" descr="Головоломка Части В Аутизма Осведомленности Цвета Фон 3d Рендеринга  Векторная Иллюстрация — стоковая векторная графика и другие изображения на  тему Аутизм - iStock"/>
          <p:cNvPicPr/>
          <p:nvPr/>
        </p:nvPicPr>
        <p:blipFill>
          <a:blip r:embed="rId2"/>
          <a:stretch/>
        </p:blipFill>
        <p:spPr>
          <a:xfrm>
            <a:off x="1357200" y="214200"/>
            <a:ext cx="6143040" cy="528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Текстовое поле 5"/>
          <p:cNvSpPr/>
          <p:nvPr/>
        </p:nvSpPr>
        <p:spPr>
          <a:xfrm>
            <a:off x="323218" y="280519"/>
            <a:ext cx="8033760" cy="304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Т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ри основных аспекта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пациенториентированного подхода: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1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. Деликатное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отношение к пациенту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2. Осознание пациентом и его семьей ответственности за свое здоровье и привлечение его к сотрудничеству;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3. Улучшение взаимодействия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«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пациент-специалист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»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Изображение 6"/>
          <p:cNvPicPr/>
          <p:nvPr/>
        </p:nvPicPr>
        <p:blipFill>
          <a:blip r:embed="rId3"/>
          <a:stretch/>
        </p:blipFill>
        <p:spPr>
          <a:xfrm>
            <a:off x="560169" y="3589209"/>
            <a:ext cx="6955753" cy="305691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Текстовое поле 2"/>
          <p:cNvSpPr/>
          <p:nvPr/>
        </p:nvSpPr>
        <p:spPr>
          <a:xfrm>
            <a:off x="251639" y="332639"/>
            <a:ext cx="7766087" cy="63357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Ментальные нарушения </a:t>
            </a:r>
            <a:r>
              <a:rPr lang="en-US" sz="2000" b="1" strike="noStrike" spc="-1" dirty="0" smtClean="0">
                <a:solidFill>
                  <a:srgbClr val="212529"/>
                </a:solidFill>
                <a:latin typeface="Times New Roman"/>
                <a:ea typeface="Arial"/>
              </a:rPr>
              <a:t>–</a:t>
            </a:r>
            <a:endParaRPr lang="ru-RU" sz="2000" b="1" strike="noStrike" spc="-1" dirty="0" smtClean="0">
              <a:solidFill>
                <a:srgbClr val="212529"/>
              </a:solidFill>
              <a:latin typeface="Times New Roman"/>
              <a:ea typeface="Arial"/>
            </a:endParaRPr>
          </a:p>
          <a:p>
            <a:pPr algn="ctr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000" b="1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это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тяжелые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нарушения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психического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развития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,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при</a:t>
            </a:r>
            <a:r>
              <a:rPr lang="ru-RU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которых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,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прежде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всего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,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страдает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способность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к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социальному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>
                <a:solidFill>
                  <a:srgbClr val="212529"/>
                </a:solidFill>
                <a:latin typeface="Times New Roman"/>
                <a:ea typeface="Arial"/>
              </a:rPr>
              <a:t>взаимодействию</a:t>
            </a:r>
            <a:r>
              <a:rPr lang="en-US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и</a:t>
            </a:r>
            <a:r>
              <a:rPr lang="ru-RU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r>
              <a:rPr lang="en-US" sz="2000" b="0" strike="noStrike" spc="-1" dirty="0" err="1" smtClean="0">
                <a:solidFill>
                  <a:srgbClr val="212529"/>
                </a:solidFill>
                <a:latin typeface="Times New Roman"/>
                <a:ea typeface="Arial"/>
              </a:rPr>
              <a:t>поведению</a:t>
            </a:r>
            <a:r>
              <a:rPr lang="ru-RU" sz="2000" b="0" strike="noStrike" spc="-1" dirty="0" smtClean="0">
                <a:solidFill>
                  <a:srgbClr val="212529"/>
                </a:solidFill>
                <a:latin typeface="Times New Roman"/>
                <a:ea typeface="Arial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600" b="1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ru-RU" sz="20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Ребенок с ментальными нарушениями -особый ребенок, который в силу своих психических особенностей иначе воспринимает окружающий мир. Неустойчивость психики делает такого ребенка уязвимым для действия многих отрицательных факторов, нарушающих формирование поведенческих актов.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Работая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 детских поликлиниках, сотрудники часто сталкиваются с невозможностью проведения качественного приема детей с нарушенным ментальным здоровьем, в том числе с расстройством РАС. Многие специалисты не знают, как правильно контактировать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с такими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детьми и как грамотно, не навредив психоэмоциональному состоянию ребенка, провести медицинскую манипуляцию.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овое поле 4"/>
          <p:cNvSpPr/>
          <p:nvPr/>
        </p:nvSpPr>
        <p:spPr>
          <a:xfrm>
            <a:off x="401400" y="142920"/>
            <a:ext cx="7953120" cy="235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     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Ментальные нарушения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Дети с расстройством аутистического спектра нередко проявляют свои эмоции через агрессивное поведение, направленное на себя и окружающих. Это могут быть удары руками или ногами, укусы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, бросание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предметов в сторону или в другого человека, и выражение аутоагрессии – битьё головой о стену, царапание кожи, причинение себе вреда любыми способами.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212529"/>
                </a:solidFill>
                <a:latin typeface="Times New Roman"/>
                <a:ea typeface="Arial"/>
              </a:rPr>
              <a:t> 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Изображение 6" descr="scale_1200"/>
          <p:cNvPicPr/>
          <p:nvPr/>
        </p:nvPicPr>
        <p:blipFill rotWithShape="1">
          <a:blip r:embed="rId2"/>
          <a:srcRect b="4999"/>
          <a:stretch/>
        </p:blipFill>
        <p:spPr>
          <a:xfrm>
            <a:off x="357120" y="3357720"/>
            <a:ext cx="6991534" cy="341107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/>
    </mc:Choice>
    <mc:Fallback xmlns:p15="http://schemas.microsoft.com/office/powerpoint/2012/main" xmlns=""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"/>
          <p:cNvSpPr/>
          <p:nvPr/>
        </p:nvSpPr>
        <p:spPr>
          <a:xfrm>
            <a:off x="155520" y="0"/>
            <a:ext cx="7271192" cy="65541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Причины агрессивного поведения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:</a:t>
            </a:r>
          </a:p>
          <a:p>
            <a:pPr algn="ctr">
              <a:lnSpc>
                <a:spcPct val="100000"/>
              </a:lnSpc>
            </a:pPr>
            <a:endParaRPr lang="ru-RU" sz="1800" b="1" strike="noStrike" spc="-1" dirty="0" smtClean="0">
              <a:solidFill>
                <a:srgbClr val="000000"/>
              </a:solidFill>
              <a:latin typeface="Times New Roman"/>
              <a:ea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трудности с пониманием происходящего вокруг из-за невозможности быстро адаптироваться к незнакомому окружению и людям;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ощущение дискомфорта, если другие общаются невербально;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невозможность выразить в полной мере свои чувства, желания и потребности;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тревожность или стресс;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сенсорная чувствительность и воздействие раздражителей, например, громкий звук или яркий свет, болезненные ощущения;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необходимость долгое время сидеть неподвижно;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SimSun"/>
            </a:endParaRPr>
          </a:p>
        </p:txBody>
      </p:sp>
      <p:pic>
        <p:nvPicPr>
          <p:cNvPr id="139" name="Picture 2" descr="Пазл-символ аутизма. Почему?"/>
          <p:cNvPicPr/>
          <p:nvPr/>
        </p:nvPicPr>
        <p:blipFill>
          <a:blip r:embed="rId2"/>
          <a:stretch/>
        </p:blipFill>
        <p:spPr>
          <a:xfrm>
            <a:off x="7171999" y="159840"/>
            <a:ext cx="1213560" cy="99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Текстовое поле 5"/>
          <p:cNvSpPr/>
          <p:nvPr/>
        </p:nvSpPr>
        <p:spPr>
          <a:xfrm>
            <a:off x="214200" y="142920"/>
            <a:ext cx="778608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Купирование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приступа: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1</a:t>
            </a: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. Сохранять спокойствие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агрессия возникает из-за того, что у ребёнка накопилось психоэмоциональное напряжение, которое он не знает, как выразить. Контролируя свои реакции и оставаясь спокойными, безмолвными, вы не добавите «масла в огонь».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2</a:t>
            </a: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. Тщательно 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взвешивать слова и следить за </a:t>
            </a: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тоном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      Во время вспышки гнева ребёнок, испытывает сильный стресс. И ему вдвойне трудно воспринимать то, что говорит кто-то другой. Его ослепляют собственные эмоции и потребность в самовыражении.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Имеются физиологические затруднения с пониманием чужой речи. Поэтому, не говорите много. Выбирайте короткие фразы и слова, к примеру: «Присядь», «Дыши», «Подойди сюда».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Текстовое поле 1"/>
          <p:cNvSpPr/>
          <p:nvPr/>
        </p:nvSpPr>
        <p:spPr>
          <a:xfrm>
            <a:off x="285840" y="214200"/>
            <a:ext cx="7643160" cy="57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Купирование приступа: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3</a:t>
            </a: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. Выделить 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ребёнку тихое и защищённое </a:t>
            </a: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место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Убедитесь, что в момент агрессии ребёнок не находится рядом с чем-либо, что может нанести вред жизни и здоровью. Заранее определите спокойное, закрытое пространство, куда можно отвести ребёнка. . Будьте готовы к тому, что вам потребуется попросить всех окружающих людей выйти из комнаты или отойти на расстояние,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4</a:t>
            </a: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. Держать 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Arial"/>
              </a:rPr>
              <a:t>под рукой визуальные </a:t>
            </a:r>
            <a:r>
              <a:rPr lang="ru-RU" sz="20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Arial"/>
              </a:rPr>
              <a:t>подсказки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Вы можете помочь ребёнку успокоиться, применяя методики заземления, дыхания, метафорического переноса в тихое, уединённое место. Предложите красочные картинки с визуальными подсказками, чтобы ребенок вспомнил что надо сделать при приступе агрессии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Изображение 2" descr="d93dec15f19f5f906d47ab42406add39"/>
          <p:cNvPicPr/>
          <p:nvPr/>
        </p:nvPicPr>
        <p:blipFill>
          <a:blip r:embed="rId2"/>
          <a:stretch/>
        </p:blipFill>
        <p:spPr>
          <a:xfrm>
            <a:off x="212760" y="500040"/>
            <a:ext cx="7716240" cy="6357240"/>
          </a:xfrm>
          <a:prstGeom prst="rect">
            <a:avLst/>
          </a:prstGeom>
          <a:ln w="0">
            <a:noFill/>
          </a:ln>
        </p:spPr>
      </p:pic>
      <p:sp>
        <p:nvSpPr>
          <p:cNvPr id="143" name="Текстовое поле 3"/>
          <p:cNvSpPr/>
          <p:nvPr/>
        </p:nvSpPr>
        <p:spPr>
          <a:xfrm>
            <a:off x="1016640" y="0"/>
            <a:ext cx="57117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Пример визуальных подсказок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4" name="Изображение 2" descr="d93dec15f19f5f906d47ab42406add39"/>
          <p:cNvPicPr/>
          <p:nvPr/>
        </p:nvPicPr>
        <p:blipFill>
          <a:blip r:embed="rId2"/>
          <a:stretch/>
        </p:blipFill>
        <p:spPr>
          <a:xfrm>
            <a:off x="285840" y="500040"/>
            <a:ext cx="7716240" cy="635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1776</Words>
  <Application>Microsoft Office PowerPoint</Application>
  <PresentationFormat>Экран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SimSun</vt:lpstr>
      <vt:lpstr>Arial</vt:lpstr>
      <vt:lpstr>Calibri</vt:lpstr>
      <vt:lpstr>DejaVu Sans</vt:lpstr>
      <vt:lpstr>Symbol</vt:lpstr>
      <vt:lpstr>Times New Roman</vt:lpstr>
      <vt:lpstr>TimesNewRomanPS-BoldMT</vt:lpstr>
      <vt:lpstr>Wingdings</vt:lpstr>
      <vt:lpstr>1_Blue Waves</vt:lpstr>
      <vt:lpstr>1_Blue Waves</vt:lpstr>
      <vt:lpstr>1_Blue Waves</vt:lpstr>
      <vt:lpstr>Пациентоориентированный  подход специалистов  общесоматической практики  в работе с детьми, имеющими ментальные нарушения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enot5</dc:creator>
  <dc:description/>
  <cp:lastModifiedBy>Любовь Александровна Слипченко</cp:lastModifiedBy>
  <cp:revision>46</cp:revision>
  <dcterms:created xsi:type="dcterms:W3CDTF">2025-03-05T20:07:00Z</dcterms:created>
  <dcterms:modified xsi:type="dcterms:W3CDTF">2025-04-02T11:36:43Z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062D8D296E81445981E17AEE721FEDBF_12</vt:lpwstr>
  </property>
  <property fmtid="{D5CDD505-2E9C-101B-9397-08002B2CF9AE}" pid="3" name="KSOProductBuildVer">
    <vt:lpwstr>1049-12.2.0.20326</vt:lpwstr>
  </property>
  <property fmtid="{D5CDD505-2E9C-101B-9397-08002B2CF9AE}" pid="4" name="PresentationFormat">
    <vt:lpwstr>Экран (4:3)</vt:lpwstr>
  </property>
  <property fmtid="{D5CDD505-2E9C-101B-9397-08002B2CF9AE}" pid="5" name="Slides">
    <vt:i4>29</vt:i4>
  </property>
</Properties>
</file>