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1"/>
  </p:notesMasterIdLst>
  <p:sldIdLst>
    <p:sldId id="256" r:id="rId2"/>
    <p:sldId id="350" r:id="rId3"/>
    <p:sldId id="338" r:id="rId4"/>
    <p:sldId id="331" r:id="rId5"/>
    <p:sldId id="332" r:id="rId6"/>
    <p:sldId id="333" r:id="rId7"/>
    <p:sldId id="334" r:id="rId8"/>
    <p:sldId id="337" r:id="rId9"/>
    <p:sldId id="340" r:id="rId10"/>
    <p:sldId id="345" r:id="rId11"/>
    <p:sldId id="341" r:id="rId12"/>
    <p:sldId id="343" r:id="rId13"/>
    <p:sldId id="344" r:id="rId14"/>
    <p:sldId id="348" r:id="rId15"/>
    <p:sldId id="339" r:id="rId16"/>
    <p:sldId id="342" r:id="rId17"/>
    <p:sldId id="346" r:id="rId18"/>
    <p:sldId id="349" r:id="rId19"/>
    <p:sldId id="25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3CA"/>
    <a:srgbClr val="85972D"/>
    <a:srgbClr val="007AC3"/>
    <a:srgbClr val="0099FF"/>
    <a:srgbClr val="0099CC"/>
    <a:srgbClr val="9DC3E6"/>
    <a:srgbClr val="60C3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ладимир Л" userId="fe588989a49efc86" providerId="LiveId" clId="{CBEB20F2-DE06-465E-B241-08E133783367}"/>
    <pc:docChg chg="custSel addSld modSld">
      <pc:chgData name="Владимир Л" userId="fe588989a49efc86" providerId="LiveId" clId="{CBEB20F2-DE06-465E-B241-08E133783367}" dt="2025-01-26T17:57:44.707" v="263" actId="20577"/>
      <pc:docMkLst>
        <pc:docMk/>
      </pc:docMkLst>
      <pc:sldChg chg="modSp">
        <pc:chgData name="Владимир Л" userId="fe588989a49efc86" providerId="LiveId" clId="{CBEB20F2-DE06-465E-B241-08E133783367}" dt="2025-01-24T18:29:54.439" v="129" actId="207"/>
        <pc:sldMkLst>
          <pc:docMk/>
          <pc:sldMk cId="1906643922" sldId="266"/>
        </pc:sldMkLst>
        <pc:graphicFrameChg chg="mod">
          <ac:chgData name="Владимир Л" userId="fe588989a49efc86" providerId="LiveId" clId="{CBEB20F2-DE06-465E-B241-08E133783367}" dt="2025-01-24T18:29:54.439" v="129" actId="207"/>
          <ac:graphicFrameMkLst>
            <pc:docMk/>
            <pc:sldMk cId="1906643922" sldId="266"/>
            <ac:graphicFrameMk id="7" creationId="{00000000-0000-0000-0000-000000000000}"/>
          </ac:graphicFrameMkLst>
        </pc:graphicFrameChg>
      </pc:sldChg>
      <pc:sldChg chg="addSp delSp modSp mod">
        <pc:chgData name="Владимир Л" userId="fe588989a49efc86" providerId="LiveId" clId="{CBEB20F2-DE06-465E-B241-08E133783367}" dt="2025-01-24T18:36:04.335" v="201" actId="20577"/>
        <pc:sldMkLst>
          <pc:docMk/>
          <pc:sldMk cId="1843312752" sldId="274"/>
        </pc:sldMkLst>
        <pc:spChg chg="mod">
          <ac:chgData name="Владимир Л" userId="fe588989a49efc86" providerId="LiveId" clId="{CBEB20F2-DE06-465E-B241-08E133783367}" dt="2025-01-24T15:22:52.226" v="27" actId="20577"/>
          <ac:spMkLst>
            <pc:docMk/>
            <pc:sldMk cId="1843312752" sldId="274"/>
            <ac:spMk id="2" creationId="{00000000-0000-0000-0000-000000000000}"/>
          </ac:spMkLst>
        </pc:spChg>
        <pc:spChg chg="add mod">
          <ac:chgData name="Владимир Л" userId="fe588989a49efc86" providerId="LiveId" clId="{CBEB20F2-DE06-465E-B241-08E133783367}" dt="2025-01-24T18:36:04.335" v="201" actId="20577"/>
          <ac:spMkLst>
            <pc:docMk/>
            <pc:sldMk cId="1843312752" sldId="274"/>
            <ac:spMk id="5" creationId="{8C7132F4-E78D-996D-8484-A166B36F9B9B}"/>
          </ac:spMkLst>
        </pc:spChg>
      </pc:sldChg>
      <pc:sldChg chg="addSp delSp modSp mod">
        <pc:chgData name="Владимир Л" userId="fe588989a49efc86" providerId="LiveId" clId="{CBEB20F2-DE06-465E-B241-08E133783367}" dt="2025-01-24T18:38:15.436" v="228" actId="1076"/>
        <pc:sldMkLst>
          <pc:docMk/>
          <pc:sldMk cId="3023364665" sldId="275"/>
        </pc:sldMkLst>
        <pc:graphicFrameChg chg="add mod">
          <ac:chgData name="Владимир Л" userId="fe588989a49efc86" providerId="LiveId" clId="{CBEB20F2-DE06-465E-B241-08E133783367}" dt="2025-01-24T18:37:19.666" v="222" actId="14100"/>
          <ac:graphicFrameMkLst>
            <pc:docMk/>
            <pc:sldMk cId="3023364665" sldId="275"/>
            <ac:graphicFrameMk id="4" creationId="{EF139C3D-2928-CDFD-AF3F-C6EEE6F24D61}"/>
          </ac:graphicFrameMkLst>
        </pc:graphicFrameChg>
        <pc:graphicFrameChg chg="mod">
          <ac:chgData name="Владимир Л" userId="fe588989a49efc86" providerId="LiveId" clId="{CBEB20F2-DE06-465E-B241-08E133783367}" dt="2025-01-24T18:31:59.154" v="134" actId="1076"/>
          <ac:graphicFrameMkLst>
            <pc:docMk/>
            <pc:sldMk cId="3023364665" sldId="275"/>
            <ac:graphicFrameMk id="6" creationId="{00000000-0000-0000-0000-000000000000}"/>
          </ac:graphicFrameMkLst>
        </pc:graphicFrameChg>
        <pc:graphicFrameChg chg="add mod modGraphic">
          <ac:chgData name="Владимир Л" userId="fe588989a49efc86" providerId="LiveId" clId="{CBEB20F2-DE06-465E-B241-08E133783367}" dt="2025-01-24T18:37:25.732" v="223" actId="1076"/>
          <ac:graphicFrameMkLst>
            <pc:docMk/>
            <pc:sldMk cId="3023364665" sldId="275"/>
            <ac:graphicFrameMk id="9" creationId="{99AC7EC7-F0FD-23E7-4571-14E05077E182}"/>
          </ac:graphicFrameMkLst>
        </pc:graphicFrameChg>
        <pc:graphicFrameChg chg="add mod">
          <ac:chgData name="Владимир Л" userId="fe588989a49efc86" providerId="LiveId" clId="{CBEB20F2-DE06-465E-B241-08E133783367}" dt="2025-01-24T18:38:15.436" v="228" actId="1076"/>
          <ac:graphicFrameMkLst>
            <pc:docMk/>
            <pc:sldMk cId="3023364665" sldId="275"/>
            <ac:graphicFrameMk id="10" creationId="{26CE2C81-A235-E437-6083-7188A5879FD6}"/>
          </ac:graphicFrameMkLst>
        </pc:graphicFrameChg>
      </pc:sldChg>
      <pc:sldChg chg="modSp mod">
        <pc:chgData name="Владимир Л" userId="fe588989a49efc86" providerId="LiveId" clId="{CBEB20F2-DE06-465E-B241-08E133783367}" dt="2025-01-24T18:40:17.441" v="243" actId="20577"/>
        <pc:sldMkLst>
          <pc:docMk/>
          <pc:sldMk cId="285660900" sldId="279"/>
        </pc:sldMkLst>
        <pc:spChg chg="mod">
          <ac:chgData name="Владимир Л" userId="fe588989a49efc86" providerId="LiveId" clId="{CBEB20F2-DE06-465E-B241-08E133783367}" dt="2025-01-24T18:40:17.441" v="243" actId="20577"/>
          <ac:spMkLst>
            <pc:docMk/>
            <pc:sldMk cId="285660900" sldId="279"/>
            <ac:spMk id="4" creationId="{00000000-0000-0000-0000-000000000000}"/>
          </ac:spMkLst>
        </pc:spChg>
        <pc:spChg chg="mod">
          <ac:chgData name="Владимир Л" userId="fe588989a49efc86" providerId="LiveId" clId="{CBEB20F2-DE06-465E-B241-08E133783367}" dt="2025-01-24T18:39:59.875" v="241" actId="1076"/>
          <ac:spMkLst>
            <pc:docMk/>
            <pc:sldMk cId="285660900" sldId="279"/>
            <ac:spMk id="5" creationId="{00000000-0000-0000-0000-000000000000}"/>
          </ac:spMkLst>
        </pc:spChg>
        <pc:spChg chg="mod">
          <ac:chgData name="Владимир Л" userId="fe588989a49efc86" providerId="LiveId" clId="{CBEB20F2-DE06-465E-B241-08E133783367}" dt="2025-01-24T18:39:55.929" v="240" actId="14100"/>
          <ac:spMkLst>
            <pc:docMk/>
            <pc:sldMk cId="285660900" sldId="279"/>
            <ac:spMk id="9" creationId="{00000000-0000-0000-0000-000000000000}"/>
          </ac:spMkLst>
        </pc:spChg>
        <pc:graphicFrameChg chg="mod">
          <ac:chgData name="Владимир Л" userId="fe588989a49efc86" providerId="LiveId" clId="{CBEB20F2-DE06-465E-B241-08E133783367}" dt="2025-01-24T18:39:14.609" v="230"/>
          <ac:graphicFrameMkLst>
            <pc:docMk/>
            <pc:sldMk cId="285660900" sldId="279"/>
            <ac:graphicFrameMk id="11" creationId="{00000000-0000-0000-0000-000000000000}"/>
          </ac:graphicFrameMkLst>
        </pc:graphicFrameChg>
      </pc:sldChg>
      <pc:sldChg chg="delSp modSp add mod">
        <pc:chgData name="Владимир Л" userId="fe588989a49efc86" providerId="LiveId" clId="{CBEB20F2-DE06-465E-B241-08E133783367}" dt="2025-01-26T17:57:44.707" v="263" actId="20577"/>
        <pc:sldMkLst>
          <pc:docMk/>
          <pc:sldMk cId="2904362232" sldId="281"/>
        </pc:sldMkLst>
        <pc:spChg chg="mod">
          <ac:chgData name="Владимир Л" userId="fe588989a49efc86" providerId="LiveId" clId="{CBEB20F2-DE06-465E-B241-08E133783367}" dt="2025-01-26T17:57:44.707" v="263" actId="20577"/>
          <ac:spMkLst>
            <pc:docMk/>
            <pc:sldMk cId="2904362232" sldId="281"/>
            <ac:spMk id="8" creationId="{73917ED1-93D6-0151-6389-C3998F4228A1}"/>
          </ac:spMkLst>
        </pc:spChg>
      </pc:sldChg>
      <pc:sldChg chg="addSp modSp add mod">
        <pc:chgData name="Владимир Л" userId="fe588989a49efc86" providerId="LiveId" clId="{CBEB20F2-DE06-465E-B241-08E133783367}" dt="2025-01-24T18:38:45.411" v="229" actId="207"/>
        <pc:sldMkLst>
          <pc:docMk/>
          <pc:sldMk cId="1548137345" sldId="283"/>
        </pc:sldMkLst>
        <pc:spChg chg="mod">
          <ac:chgData name="Владимир Л" userId="fe588989a49efc86" providerId="LiveId" clId="{CBEB20F2-DE06-465E-B241-08E133783367}" dt="2025-01-24T18:38:45.411" v="229" actId="207"/>
          <ac:spMkLst>
            <pc:docMk/>
            <pc:sldMk cId="1548137345" sldId="283"/>
            <ac:spMk id="3" creationId="{273B3BF1-FABB-B0CD-9B7C-252C17D0327A}"/>
          </ac:spMkLst>
        </pc:spChg>
        <pc:graphicFrameChg chg="add mod modGraphic">
          <ac:chgData name="Владимир Л" userId="fe588989a49efc86" providerId="LiveId" clId="{CBEB20F2-DE06-465E-B241-08E133783367}" dt="2025-01-24T18:34:39.213" v="143" actId="1076"/>
          <ac:graphicFrameMkLst>
            <pc:docMk/>
            <pc:sldMk cId="1548137345" sldId="283"/>
            <ac:graphicFrameMk id="4" creationId="{7D5C4658-37C9-ABC0-FE13-3F877827D8C2}"/>
          </ac:graphicFrameMkLst>
        </pc:graphicFrameChg>
      </pc:sldChg>
      <pc:sldChg chg="addSp modSp add mod">
        <pc:chgData name="Владимир Л" userId="fe588989a49efc86" providerId="LiveId" clId="{CBEB20F2-DE06-465E-B241-08E133783367}" dt="2025-01-24T18:43:52.202" v="253" actId="1076"/>
        <pc:sldMkLst>
          <pc:docMk/>
          <pc:sldMk cId="3391923914" sldId="284"/>
        </pc:sldMkLst>
        <pc:spChg chg="add mod">
          <ac:chgData name="Владимир Л" userId="fe588989a49efc86" providerId="LiveId" clId="{CBEB20F2-DE06-465E-B241-08E133783367}" dt="2025-01-24T18:42:48.623" v="247" actId="14100"/>
          <ac:spMkLst>
            <pc:docMk/>
            <pc:sldMk cId="3391923914" sldId="284"/>
            <ac:spMk id="3" creationId="{3B12CE87-6386-C515-7FFF-E650A947C396}"/>
          </ac:spMkLst>
        </pc:spChg>
        <pc:spChg chg="add mod">
          <ac:chgData name="Владимир Л" userId="fe588989a49efc86" providerId="LiveId" clId="{CBEB20F2-DE06-465E-B241-08E133783367}" dt="2025-01-24T18:43:02.599" v="251" actId="14100"/>
          <ac:spMkLst>
            <pc:docMk/>
            <pc:sldMk cId="3391923914" sldId="284"/>
            <ac:spMk id="8" creationId="{4D2AC7A0-E302-4B94-C98F-853DEA30AD16}"/>
          </ac:spMkLst>
        </pc:spChg>
        <pc:graphicFrameChg chg="mod">
          <ac:chgData name="Владимир Л" userId="fe588989a49efc86" providerId="LiveId" clId="{CBEB20F2-DE06-465E-B241-08E133783367}" dt="2025-01-24T18:43:52.202" v="253" actId="1076"/>
          <ac:graphicFrameMkLst>
            <pc:docMk/>
            <pc:sldMk cId="3391923914" sldId="284"/>
            <ac:graphicFrameMk id="11" creationId="{580B726E-EE57-4F21-6516-F38C6AC07603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C82F1-F56D-40E3-8B31-B4E41E621DC5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51939-B2BF-48C1-A689-EEC7900D8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831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51939-B2BF-48C1-A689-EEC7900D8B6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10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7C574-5489-57B2-BCAC-23225FD66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2508066"/>
            <a:ext cx="9144000" cy="1446032"/>
          </a:xfrm>
        </p:spPr>
        <p:txBody>
          <a:bodyPr anchor="t">
            <a:normAutofit/>
          </a:bodyPr>
          <a:lstStyle>
            <a:lvl1pPr algn="l">
              <a:defRPr lang="ru-RU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9F6844-FEE3-BB52-C390-633270CF6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" y="4046173"/>
            <a:ext cx="9144000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lang="ru-RU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68D970-CE70-953F-0C3C-F9D4BBC6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" y="6401556"/>
            <a:ext cx="45589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DC3E6"/>
                </a:solidFill>
              </a:defRPr>
            </a:lvl1pPr>
          </a:lstStyle>
          <a:p>
            <a:r>
              <a:rPr lang="ru-RU" dirty="0"/>
              <a:t>Мурманск   </a:t>
            </a:r>
            <a:r>
              <a:rPr lang="en-US" dirty="0"/>
              <a:t>|   2024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5EC730-69F5-54D7-C635-0143AEA522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7186" r="6532" b="7784"/>
          <a:stretch/>
        </p:blipFill>
        <p:spPr>
          <a:xfrm>
            <a:off x="-326627" y="-77118"/>
            <a:ext cx="2679115" cy="2137272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FF423-3E13-92FA-E538-4BE57AE9F4EB}"/>
              </a:ext>
            </a:extLst>
          </p:cNvPr>
          <p:cNvSpPr txBox="1"/>
          <p:nvPr userDrawn="1"/>
        </p:nvSpPr>
        <p:spPr>
          <a:xfrm>
            <a:off x="1701437" y="330506"/>
            <a:ext cx="372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Государственное областное бюджетное учреждение здравоохранения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E5418-BB4B-6E39-5092-BD3A9112532E}"/>
              </a:ext>
            </a:extLst>
          </p:cNvPr>
          <p:cNvSpPr txBox="1"/>
          <p:nvPr userDrawn="1"/>
        </p:nvSpPr>
        <p:spPr>
          <a:xfrm>
            <a:off x="1701437" y="856521"/>
            <a:ext cx="372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МУРМАНСКАЯ ОБЛАСТНАЯ КЛИНИЧЕСКАЯ БОЛЬНИЦА имени П.А. БАЯНДИНА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20A63-8D9C-4511-6A11-B162E7192683}"/>
              </a:ext>
            </a:extLst>
          </p:cNvPr>
          <p:cNvSpPr txBox="1"/>
          <p:nvPr userDrawn="1"/>
        </p:nvSpPr>
        <p:spPr>
          <a:xfrm>
            <a:off x="250213" y="5920685"/>
            <a:ext cx="5009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9DC3E6"/>
                </a:solidFill>
              </a:rPr>
              <a:t>Самая северная областная</a:t>
            </a:r>
          </a:p>
        </p:txBody>
      </p:sp>
    </p:spTree>
    <p:extLst>
      <p:ext uri="{BB962C8B-B14F-4D97-AF65-F5344CB8AC3E}">
        <p14:creationId xmlns:p14="http://schemas.microsoft.com/office/powerpoint/2010/main" val="424565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9ED6A-F086-5118-3E76-33F5D945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28" y="137005"/>
            <a:ext cx="11285306" cy="5445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7E4FDF-1B84-C9B0-CE03-3BF07333C8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0928" y="1003336"/>
            <a:ext cx="11880000" cy="5775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1"/>
            <a:r>
              <a:rPr lang="ru-RU" dirty="0"/>
              <a:t>Текст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A4A0F3-2E69-4A98-F899-16639D026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7186" r="6532" b="7784"/>
          <a:stretch/>
        </p:blipFill>
        <p:spPr>
          <a:xfrm>
            <a:off x="11312434" y="-52594"/>
            <a:ext cx="1085964" cy="866331"/>
          </a:xfrm>
          <a:prstGeom prst="rect">
            <a:avLst/>
          </a:prstGeom>
          <a:ln>
            <a:noFill/>
          </a:ln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0C6DCCB-E93C-32FD-DAF7-7E891022E9EE}"/>
              </a:ext>
            </a:extLst>
          </p:cNvPr>
          <p:cNvCxnSpPr/>
          <p:nvPr userDrawn="1"/>
        </p:nvCxnSpPr>
        <p:spPr>
          <a:xfrm>
            <a:off x="164801" y="813737"/>
            <a:ext cx="11880000" cy="0"/>
          </a:xfrm>
          <a:prstGeom prst="line">
            <a:avLst/>
          </a:prstGeom>
          <a:ln w="19050">
            <a:solidFill>
              <a:srgbClr val="60C3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4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556AA-CF2B-94CF-52AF-FDFB36DD2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28" y="125849"/>
            <a:ext cx="11285306" cy="5445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641540-F8D6-1F7E-3A6B-BF84042DAA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7186" r="6532" b="7784"/>
          <a:stretch/>
        </p:blipFill>
        <p:spPr>
          <a:xfrm>
            <a:off x="11312434" y="-52594"/>
            <a:ext cx="1085964" cy="866331"/>
          </a:xfrm>
          <a:prstGeom prst="rect">
            <a:avLst/>
          </a:prstGeom>
          <a:ln>
            <a:noFill/>
          </a:ln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9961F85-8FDD-F579-C54A-A615C728F241}"/>
              </a:ext>
            </a:extLst>
          </p:cNvPr>
          <p:cNvCxnSpPr/>
          <p:nvPr userDrawn="1"/>
        </p:nvCxnSpPr>
        <p:spPr>
          <a:xfrm>
            <a:off x="164801" y="813737"/>
            <a:ext cx="11880000" cy="0"/>
          </a:xfrm>
          <a:prstGeom prst="line">
            <a:avLst/>
          </a:prstGeom>
          <a:ln w="19050">
            <a:solidFill>
              <a:srgbClr val="60C3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7">
            <a:extLst>
              <a:ext uri="{FF2B5EF4-FFF2-40B4-BE49-F238E27FC236}">
                <a16:creationId xmlns:a16="http://schemas.microsoft.com/office/drawing/2014/main" id="{F729986A-0497-6C82-88D8-5DAE0D8130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801" y="1037136"/>
            <a:ext cx="11804592" cy="53636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39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C24DE-9A71-E2B4-8A0B-356F80CC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28" y="84753"/>
            <a:ext cx="11285306" cy="54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5C3B28-5BC6-23DA-9B86-645F8F2D0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928" y="89067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7610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800" b="1" kern="1200" dirty="0">
          <a:solidFill>
            <a:srgbClr val="0083CA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#sub_1111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D376D5-400B-0358-399C-0F4B748D4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1487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304AB4-74FF-DF62-C973-55E392ACF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7186" r="6532" b="7784"/>
          <a:stretch/>
        </p:blipFill>
        <p:spPr>
          <a:xfrm>
            <a:off x="-326627" y="-77118"/>
            <a:ext cx="2679115" cy="2137272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BF2589-88C1-A3FB-0128-D1E3B9C36377}"/>
              </a:ext>
            </a:extLst>
          </p:cNvPr>
          <p:cNvSpPr txBox="1"/>
          <p:nvPr/>
        </p:nvSpPr>
        <p:spPr>
          <a:xfrm>
            <a:off x="1701437" y="330506"/>
            <a:ext cx="372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Государственное областное бюджетное учреждение здравоохранения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7B0414-FA4E-82F4-1FDF-88C296548B70}"/>
              </a:ext>
            </a:extLst>
          </p:cNvPr>
          <p:cNvSpPr txBox="1"/>
          <p:nvPr/>
        </p:nvSpPr>
        <p:spPr>
          <a:xfrm>
            <a:off x="1701437" y="856521"/>
            <a:ext cx="372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МУРМАНСКАЯ ОБЛАСТНАЯ КЛИНИЧЕСКАЯ БОЛЬНИЦА имени П.А. БАЯНДИНА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6F2C1-2838-F483-2D08-DB4ABB563DA5}"/>
              </a:ext>
            </a:extLst>
          </p:cNvPr>
          <p:cNvSpPr txBox="1"/>
          <p:nvPr/>
        </p:nvSpPr>
        <p:spPr>
          <a:xfrm>
            <a:off x="267408" y="6397732"/>
            <a:ext cx="372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Мурманск  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|    </a:t>
            </a:r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2025 г.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B4C50-9F9B-7793-DA80-4F50A778AF86}"/>
              </a:ext>
            </a:extLst>
          </p:cNvPr>
          <p:cNvSpPr txBox="1"/>
          <p:nvPr/>
        </p:nvSpPr>
        <p:spPr>
          <a:xfrm>
            <a:off x="250213" y="5920685"/>
            <a:ext cx="5009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Самая северная областная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144892-1FB4-7331-808F-F5AC21E5D7EF}"/>
              </a:ext>
            </a:extLst>
          </p:cNvPr>
          <p:cNvSpPr txBox="1"/>
          <p:nvPr/>
        </p:nvSpPr>
        <p:spPr>
          <a:xfrm>
            <a:off x="267407" y="2507091"/>
            <a:ext cx="11751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«Пациентоориентированные технологии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r>
              <a:rPr lang="ru-RU" sz="4000" b="1" dirty="0" smtClean="0">
                <a:solidFill>
                  <a:schemeClr val="bg1"/>
                </a:solidFill>
              </a:rPr>
              <a:t>при </a:t>
            </a:r>
            <a:r>
              <a:rPr lang="ru-RU" sz="4000" b="1" dirty="0">
                <a:solidFill>
                  <a:schemeClr val="bg1"/>
                </a:solidFill>
              </a:rPr>
              <a:t>организации работы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r>
              <a:rPr lang="ru-RU" sz="4000" b="1" dirty="0" smtClean="0">
                <a:solidFill>
                  <a:schemeClr val="bg1"/>
                </a:solidFill>
              </a:rPr>
              <a:t>приемного </a:t>
            </a:r>
            <a:r>
              <a:rPr lang="ru-RU" sz="4000" b="1" dirty="0">
                <a:solidFill>
                  <a:schemeClr val="bg1"/>
                </a:solidFill>
              </a:rPr>
              <a:t>отделения стационара»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20DCD1C-5E18-587E-1937-7E2C4E6835BC}"/>
              </a:ext>
            </a:extLst>
          </p:cNvPr>
          <p:cNvSpPr/>
          <p:nvPr/>
        </p:nvSpPr>
        <p:spPr>
          <a:xfrm flipH="1">
            <a:off x="351692" y="4405745"/>
            <a:ext cx="5919799" cy="1514587"/>
          </a:xfrm>
          <a:prstGeom prst="rect">
            <a:avLst/>
          </a:prstGeom>
          <a:solidFill>
            <a:srgbClr val="60C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/>
              <a:t>Мельникова Татьяна Евгеньевна, </a:t>
            </a:r>
            <a:endParaRPr lang="ru-RU" sz="2800" b="1" dirty="0" smtClean="0"/>
          </a:p>
          <a:p>
            <a:r>
              <a:rPr lang="ru-RU" sz="2800" b="1" dirty="0" smtClean="0"/>
              <a:t>главная </a:t>
            </a:r>
            <a:r>
              <a:rPr lang="ru-RU" sz="2800" b="1" dirty="0"/>
              <a:t>медицинская сестра </a:t>
            </a: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4695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ОЦЕНОЧНАЯ ШКАЛА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892454"/>
              </p:ext>
            </p:extLst>
          </p:nvPr>
        </p:nvGraphicFramePr>
        <p:xfrm>
          <a:off x="1006763" y="1524000"/>
          <a:ext cx="10030691" cy="525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593">
                  <a:extLst>
                    <a:ext uri="{9D8B030D-6E8A-4147-A177-3AD203B41FA5}">
                      <a16:colId xmlns:a16="http://schemas.microsoft.com/office/drawing/2014/main" val="378163717"/>
                    </a:ext>
                  </a:extLst>
                </a:gridCol>
                <a:gridCol w="2407366">
                  <a:extLst>
                    <a:ext uri="{9D8B030D-6E8A-4147-A177-3AD203B41FA5}">
                      <a16:colId xmlns:a16="http://schemas.microsoft.com/office/drawing/2014/main" val="419588471"/>
                    </a:ext>
                  </a:extLst>
                </a:gridCol>
                <a:gridCol w="2407366">
                  <a:extLst>
                    <a:ext uri="{9D8B030D-6E8A-4147-A177-3AD203B41FA5}">
                      <a16:colId xmlns:a16="http://schemas.microsoft.com/office/drawing/2014/main" val="1588308341"/>
                    </a:ext>
                  </a:extLst>
                </a:gridCol>
                <a:gridCol w="2407366">
                  <a:extLst>
                    <a:ext uri="{9D8B030D-6E8A-4147-A177-3AD203B41FA5}">
                      <a16:colId xmlns:a16="http://schemas.microsoft.com/office/drawing/2014/main" val="2241084259"/>
                    </a:ext>
                  </a:extLst>
                </a:gridCol>
              </a:tblGrid>
              <a:tr h="23709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Методы оценки показателей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Сортировочный поток (цвет) и значения показателей</a:t>
                      </a:r>
                      <a:r>
                        <a:rPr lang="ru-RU" sz="1200" baseline="30000">
                          <a:effectLst/>
                        </a:rPr>
                        <a:t> </a:t>
                      </a:r>
                      <a:r>
                        <a:rPr lang="ru-RU" sz="1200" u="none" strike="noStrike" baseline="30000">
                          <a:effectLst/>
                          <a:hlinkClick r:id="rId2" action="ppaction://hlinkfile"/>
                        </a:rPr>
                        <a:t>*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027292"/>
                  </a:ext>
                </a:extLst>
              </a:tr>
              <a:tr h="2370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"красный"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FF9900"/>
                          </a:solidFill>
                          <a:effectLst/>
                        </a:rPr>
                        <a:t>«Желтый</a:t>
                      </a:r>
                      <a:r>
                        <a:rPr lang="ru-RU" sz="1200" b="1" dirty="0">
                          <a:solidFill>
                            <a:srgbClr val="FF9900"/>
                          </a:solidFill>
                          <a:effectLst/>
                        </a:rPr>
                        <a:t>"</a:t>
                      </a:r>
                      <a:endParaRPr lang="ru-RU" sz="1200" b="1" dirty="0">
                        <a:solidFill>
                          <a:srgbClr val="FF9900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B050"/>
                          </a:solidFill>
                          <a:effectLst/>
                        </a:rPr>
                        <a:t>"зеленый"</a:t>
                      </a:r>
                      <a:endParaRPr lang="ru-RU" sz="1200" b="1" dirty="0">
                        <a:solidFill>
                          <a:srgbClr val="00B050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4253663"/>
                  </a:ext>
                </a:extLst>
              </a:tr>
              <a:tr h="838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Осмотр верхних дыхательных путей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Непроходимы (асфиксия) или отсутствие дыхания; ИВЛ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Проходимы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Проходимы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3350892"/>
                  </a:ext>
                </a:extLst>
              </a:tr>
              <a:tr h="9483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ЧДД в минуту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&lt;12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или &gt;25,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или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ИВЛ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20-25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14-20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6875348"/>
                  </a:ext>
                </a:extLst>
              </a:tr>
              <a:tr h="414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Пульсоксиметрия Sp02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&lt;90% при ингаляции О2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&gt;90% с ингаляцией О2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&gt;94% без ингаляции О2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8602678"/>
                  </a:ext>
                </a:extLst>
              </a:tr>
              <a:tr h="237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ЧСС в минуту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&gt;130 или &lt;50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&gt;100 или &lt;60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60-100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849731"/>
                  </a:ext>
                </a:extLst>
              </a:tr>
              <a:tr h="414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Систолическое АД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менее 90 и более 180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Более 90 и не более 180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Более 100 и не более 139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8483504"/>
                  </a:ext>
                </a:extLst>
              </a:tr>
              <a:tr h="6264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Оценка уровня сознания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Сопор, кома, глубокое оглушение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Умеренное оглушение, ясное сознание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Ясное сознание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0859635"/>
                  </a:ext>
                </a:extLst>
              </a:tr>
              <a:tr h="414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Измерение t тела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Более 41 или менее 35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37.1 - 39.0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36.0 - 36.9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926527"/>
                  </a:ext>
                </a:extLst>
              </a:tr>
              <a:tr h="4141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Оценка боли по шкале (VAS 0 - 10)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более 7 балов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4-7 баллов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 4 баллов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9937330"/>
                  </a:ext>
                </a:extLst>
              </a:tr>
              <a:tr h="474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Опорная функция организма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 учитывается или вынужденное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Активное или вынужденное</a:t>
                      </a:r>
                      <a:endParaRPr lang="ru-RU" sz="120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Активная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937335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4400" y="947945"/>
            <a:ext cx="10211898" cy="63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68241" rIns="91440" bIns="6824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26282F"/>
                </a:solidFill>
                <a:effectLst/>
                <a:latin typeface="Times New Roman CYR" panose="02020603050405020304" pitchFamily="18" charset="0"/>
              </a:rPr>
              <a:t>О</a:t>
            </a:r>
            <a:r>
              <a:rPr kumimoji="0" lang="ru-RU" altLang="ru-RU" sz="1200" b="1" i="0" u="none" strike="noStrike" cap="none" normalizeH="0" baseline="0" dirty="0" smtClean="0" bmk="">
                <a:ln>
                  <a:noFill/>
                </a:ln>
                <a:solidFill>
                  <a:srgbClr val="26282F"/>
                </a:solidFill>
                <a:effectLst/>
                <a:latin typeface="Times New Roman CYR" panose="02020603050405020304" pitchFamily="18" charset="0"/>
              </a:rPr>
              <a:t>ценочная шкала, используемая для сортировки больных в приемном отделении по принципу приоритетности оказания медицинской помощи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______________________________</a:t>
            </a:r>
            <a:endParaRPr kumimoji="0" lang="ru-RU" altLang="ru-RU" sz="8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3000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kumimoji="0" lang="ru-RU" altLang="ru-RU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 Наличие самого "худшего" показателя определяет сортировочный поток.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3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AC3"/>
                </a:solidFill>
              </a:rPr>
              <a:t>МЕДИЦИНСКАЯ СОРТИРОВКА (ТРИАЖ)</a:t>
            </a:r>
            <a:endParaRPr lang="ru-RU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3"/>
          <a:srcRect l="47596" t="24770" r="19425" b="25161"/>
          <a:stretch/>
        </p:blipFill>
        <p:spPr bwMode="auto">
          <a:xfrm>
            <a:off x="190928" y="825190"/>
            <a:ext cx="4695108" cy="5336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86036" y="942109"/>
            <a:ext cx="7158183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Наличие сестринского </a:t>
            </a:r>
            <a:r>
              <a:rPr lang="ru-RU" sz="2400" b="1" dirty="0" err="1" smtClean="0">
                <a:solidFill>
                  <a:srgbClr val="FF0000"/>
                </a:solidFill>
              </a:rPr>
              <a:t>триажного</a:t>
            </a:r>
            <a:r>
              <a:rPr lang="ru-RU" sz="2400" b="1" dirty="0" smtClean="0">
                <a:solidFill>
                  <a:srgbClr val="FF0000"/>
                </a:solidFill>
              </a:rPr>
              <a:t> (сортировочного) поста</a:t>
            </a:r>
          </a:p>
          <a:p>
            <a:r>
              <a:rPr lang="ru-RU" sz="2000" dirty="0" smtClean="0"/>
              <a:t>• </a:t>
            </a:r>
            <a:r>
              <a:rPr lang="ru-RU" sz="2000" dirty="0"/>
              <a:t>Непосредственная близость к входной зоне приемного отделения;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Визуальная доступность;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Удобная компоновка для экстренного выдвижения;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Рабочие места для медсестер и бригады СМП;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Рабочее место для регистрации пациентов;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Наличие АРМ с доступом к МИС;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Телефоны для внешней и внутренней связи;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Контроль доступа для обеспечения защиты информации;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Видеонаблюдение за помещениями ПО;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«Тревожная» кнопка для вызова охраны (сотрудников полиции);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Удобная мебель с позиции 5S;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Визуализации на рабочих местах;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Приказы, регламенты </a:t>
            </a:r>
            <a:r>
              <a:rPr lang="ru-RU" sz="2000" dirty="0" err="1"/>
              <a:t>СОПы</a:t>
            </a:r>
            <a:r>
              <a:rPr lang="ru-RU" sz="2000" dirty="0"/>
              <a:t> на рабочих местах;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Наличие информационных материалов для </a:t>
            </a:r>
            <a:r>
              <a:rPr lang="ru-RU" sz="2000" dirty="0" smtClean="0"/>
              <a:t>посетителей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85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ТРИАЖНАЯ МЕДСЕСТРА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928" y="1003336"/>
            <a:ext cx="11880000" cy="5619137"/>
          </a:xfrm>
        </p:spPr>
        <p:txBody>
          <a:bodyPr>
            <a:normAutofit lnSpcReduction="10000"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Триажная</a:t>
            </a:r>
            <a:r>
              <a:rPr lang="ru-RU" b="1" dirty="0">
                <a:solidFill>
                  <a:srgbClr val="FF0000"/>
                </a:solidFill>
              </a:rPr>
              <a:t> медсестра </a:t>
            </a:r>
            <a:r>
              <a:rPr lang="ru-RU" dirty="0"/>
              <a:t>— это специалист, занимающийся первичной оценкой пациентов в медицинском учреждении. 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Ее </a:t>
            </a:r>
            <a:r>
              <a:rPr lang="ru-RU" b="1" dirty="0">
                <a:solidFill>
                  <a:srgbClr val="FF0000"/>
                </a:solidFill>
              </a:rPr>
              <a:t>основная задача </a:t>
            </a:r>
            <a:r>
              <a:rPr lang="ru-RU" dirty="0"/>
              <a:t>— определить степень тяжести заболевания и срочность оказания помощи. </a:t>
            </a:r>
            <a:endParaRPr lang="ru-RU" dirty="0" smtClean="0"/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Обязанности </a:t>
            </a:r>
            <a:r>
              <a:rPr lang="ru-RU" b="1" dirty="0" err="1">
                <a:solidFill>
                  <a:srgbClr val="FF0000"/>
                </a:solidFill>
              </a:rPr>
              <a:t>триажной</a:t>
            </a:r>
            <a:r>
              <a:rPr lang="ru-RU" b="1" dirty="0">
                <a:solidFill>
                  <a:srgbClr val="FF0000"/>
                </a:solidFill>
              </a:rPr>
              <a:t> медсестры </a:t>
            </a:r>
            <a:r>
              <a:rPr lang="ru-RU" dirty="0" smtClean="0"/>
              <a:t>включают:</a:t>
            </a:r>
          </a:p>
          <a:p>
            <a:pPr marL="342900" indent="-342900">
              <a:buFontTx/>
              <a:buChar char="-"/>
            </a:pPr>
            <a:r>
              <a:rPr lang="ru-RU" dirty="0" smtClean="0"/>
              <a:t>прием пациентов </a:t>
            </a:r>
          </a:p>
          <a:p>
            <a:pPr marL="342900" indent="-342900">
              <a:buFontTx/>
              <a:buChar char="-"/>
            </a:pPr>
            <a:r>
              <a:rPr lang="ru-RU" dirty="0" smtClean="0"/>
              <a:t>определение </a:t>
            </a:r>
            <a:r>
              <a:rPr lang="ru-RU" dirty="0"/>
              <a:t>их основных симптомов и жалоб, оценку степени их тяжести и </a:t>
            </a:r>
            <a:r>
              <a:rPr lang="ru-RU" dirty="0" smtClean="0"/>
              <a:t>приоритетности </a:t>
            </a:r>
          </a:p>
          <a:p>
            <a:pPr marL="342900" indent="-342900">
              <a:buFontTx/>
              <a:buChar char="-"/>
            </a:pPr>
            <a:r>
              <a:rPr lang="ru-RU" dirty="0" smtClean="0"/>
              <a:t>принятие решения </a:t>
            </a:r>
            <a:r>
              <a:rPr lang="ru-RU" dirty="0"/>
              <a:t>о неотложности медицинской </a:t>
            </a:r>
            <a:r>
              <a:rPr lang="ru-RU" dirty="0" smtClean="0"/>
              <a:t>помощи на </a:t>
            </a:r>
            <a:r>
              <a:rPr lang="ru-RU" dirty="0"/>
              <a:t>основе полученной </a:t>
            </a:r>
            <a:r>
              <a:rPr lang="ru-RU" dirty="0" smtClean="0"/>
              <a:t>информации </a:t>
            </a:r>
          </a:p>
          <a:p>
            <a:pPr marL="342900" indent="-342900">
              <a:buFontTx/>
              <a:buChar char="-"/>
            </a:pPr>
            <a:r>
              <a:rPr lang="ru-RU" dirty="0" smtClean="0"/>
              <a:t>оказание первой помощи </a:t>
            </a:r>
          </a:p>
          <a:p>
            <a:pPr marL="342900" indent="-342900">
              <a:buFontTx/>
              <a:buChar char="-"/>
            </a:pPr>
            <a:r>
              <a:rPr lang="ru-RU" dirty="0" smtClean="0"/>
              <a:t>передача </a:t>
            </a:r>
            <a:r>
              <a:rPr lang="ru-RU" dirty="0"/>
              <a:t>пациентов на дальнейшее обследование и лечение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9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ТРИАЖНАЯ МЕДСЕСТРА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Важные навыки и качества </a:t>
            </a:r>
            <a:r>
              <a:rPr lang="ru-RU" b="1" dirty="0" err="1">
                <a:solidFill>
                  <a:srgbClr val="FF0000"/>
                </a:solidFill>
              </a:rPr>
              <a:t>триажной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медсестры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just"/>
            <a:r>
              <a:rPr lang="ru-RU" dirty="0" err="1" smtClean="0"/>
              <a:t>Триажная</a:t>
            </a:r>
            <a:r>
              <a:rPr lang="ru-RU" dirty="0" smtClean="0"/>
              <a:t> </a:t>
            </a:r>
            <a:r>
              <a:rPr lang="ru-RU" dirty="0"/>
              <a:t>медсестра играет ключевую роль в системе оказания медицинской помощи, поэтому для успешного исполнения своих обязанностей она должна обладать определенными навыками и качествами. </a:t>
            </a:r>
            <a:endParaRPr lang="ru-RU" dirty="0" smtClean="0"/>
          </a:p>
          <a:p>
            <a:endParaRPr lang="ru-RU" dirty="0" smtClean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AC3"/>
                </a:solidFill>
              </a:rPr>
              <a:t>Коммуникативные навыки </a:t>
            </a:r>
            <a:r>
              <a:rPr lang="ru-RU" dirty="0" smtClean="0"/>
              <a:t>- </a:t>
            </a:r>
            <a:r>
              <a:rPr lang="ru-RU" dirty="0" err="1" smtClean="0"/>
              <a:t>триажная</a:t>
            </a:r>
            <a:r>
              <a:rPr lang="ru-RU" dirty="0" smtClean="0"/>
              <a:t> </a:t>
            </a:r>
            <a:r>
              <a:rPr lang="ru-RU" dirty="0"/>
              <a:t>медсестра должна уметь ясно и четко общаться с пациентами, их родственниками и другими членами медицинского персонала. Она должна быть внимательной слушательницей и обладать способностью выразить свои мысли и инструкции точно и понятно</a:t>
            </a:r>
            <a:r>
              <a:rPr lang="ru-RU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AC3"/>
                </a:solidFill>
              </a:rPr>
              <a:t>Медицинские знания </a:t>
            </a:r>
            <a:r>
              <a:rPr lang="ru-RU" dirty="0" smtClean="0"/>
              <a:t>- </a:t>
            </a:r>
            <a:r>
              <a:rPr lang="ru-RU" dirty="0" err="1"/>
              <a:t>т</a:t>
            </a:r>
            <a:r>
              <a:rPr lang="ru-RU" dirty="0" err="1" smtClean="0"/>
              <a:t>риажная</a:t>
            </a:r>
            <a:r>
              <a:rPr lang="ru-RU" dirty="0" smtClean="0"/>
              <a:t> </a:t>
            </a:r>
            <a:r>
              <a:rPr lang="ru-RU" dirty="0"/>
              <a:t>медсестра должна обладать хорошими знаниями в области медицины и понимать основные принципы оказания первичной медицинской помощи. Она должна знать, как распознать срочные и критические </a:t>
            </a:r>
            <a:r>
              <a:rPr lang="ru-RU" dirty="0" smtClean="0"/>
              <a:t>состояния </a:t>
            </a:r>
            <a:r>
              <a:rPr lang="ru-RU" dirty="0"/>
              <a:t>пациентов и принять правильное решение по их </a:t>
            </a:r>
            <a:r>
              <a:rPr lang="ru-RU" dirty="0" smtClean="0"/>
              <a:t>приоритету.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08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ТРИАЖНАЯ МЕДСЕСТРА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Важные </a:t>
            </a:r>
            <a:r>
              <a:rPr lang="ru-RU" b="1" dirty="0">
                <a:solidFill>
                  <a:srgbClr val="FF0000"/>
                </a:solidFill>
              </a:rPr>
              <a:t>навыки и качества </a:t>
            </a:r>
            <a:r>
              <a:rPr lang="ru-RU" b="1" dirty="0" err="1">
                <a:solidFill>
                  <a:srgbClr val="FF0000"/>
                </a:solidFill>
              </a:rPr>
              <a:t>триажной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медсестры</a:t>
            </a:r>
          </a:p>
          <a:p>
            <a:endParaRPr lang="ru-RU" b="1" dirty="0">
              <a:solidFill>
                <a:srgbClr val="007AC3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7AC3"/>
                </a:solidFill>
              </a:rPr>
              <a:t>Организационные </a:t>
            </a:r>
            <a:r>
              <a:rPr lang="ru-RU" b="1" dirty="0">
                <a:solidFill>
                  <a:srgbClr val="007AC3"/>
                </a:solidFill>
              </a:rPr>
              <a:t>способности </a:t>
            </a:r>
            <a:r>
              <a:rPr lang="ru-RU" dirty="0"/>
              <a:t>- </a:t>
            </a:r>
            <a:r>
              <a:rPr lang="ru-RU" dirty="0" err="1"/>
              <a:t>триажная</a:t>
            </a:r>
            <a:r>
              <a:rPr lang="ru-RU" dirty="0"/>
              <a:t> медсестра должна уметь организовывать свою работу эффективно и установить приоритеты в ситуации ограниченных ресурсов. Она должна быть способна быстро принимать решения и действовать решительно.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AC3"/>
                </a:solidFill>
              </a:rPr>
              <a:t>Психологическая стойкость </a:t>
            </a:r>
            <a:r>
              <a:rPr lang="ru-RU" dirty="0"/>
              <a:t>- работа </a:t>
            </a:r>
            <a:r>
              <a:rPr lang="ru-RU" dirty="0" err="1"/>
              <a:t>триажной</a:t>
            </a:r>
            <a:r>
              <a:rPr lang="ru-RU" dirty="0"/>
              <a:t> медсестры может быть стрессовой и требует от нее способности оставаться спокойной и сдержанной в сложных ситуациях. Она должна быть готова к работе с эмоционально нестабильными пациентами и обладать навыками эмоциональной поддержки.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AC3"/>
                </a:solidFill>
              </a:rPr>
              <a:t>Способность работать в команде</a:t>
            </a:r>
            <a:r>
              <a:rPr lang="ru-RU" dirty="0">
                <a:solidFill>
                  <a:srgbClr val="007AC3"/>
                </a:solidFill>
              </a:rPr>
              <a:t> </a:t>
            </a:r>
            <a:r>
              <a:rPr lang="ru-RU" dirty="0"/>
              <a:t>- </a:t>
            </a:r>
            <a:r>
              <a:rPr lang="ru-RU" dirty="0" err="1"/>
              <a:t>триажная</a:t>
            </a:r>
            <a:r>
              <a:rPr lang="ru-RU" dirty="0"/>
              <a:t> медсестра должна уметь эффективно работать в команде с другими медицинскими специалистами. Она должна быть готова координации действий и сотрудничеству с другими участниками медицинского персонала для достижения наилучших результатов в оказании помощи пациентам.</a:t>
            </a:r>
          </a:p>
        </p:txBody>
      </p:sp>
    </p:spTree>
    <p:extLst>
      <p:ext uri="{BB962C8B-B14F-4D97-AF65-F5344CB8AC3E}">
        <p14:creationId xmlns:p14="http://schemas.microsoft.com/office/powerpoint/2010/main" val="20911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КРАСНАЯ ЗОНА ПРИЕМНОГО ОТДЕЛЕНИЯ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Выделяется для наиболее тяжелого контингента пациентов, которые нуждаются в незамедлительном оказании медицинских вмешательств по экстренным показаниям</a:t>
            </a:r>
          </a:p>
          <a:p>
            <a:pPr algn="just"/>
            <a:endParaRPr lang="ru-RU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 smtClean="0"/>
              <a:t>1-й </a:t>
            </a:r>
            <a:r>
              <a:rPr lang="ru-RU" dirty="0"/>
              <a:t>сортировочный поток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 smtClean="0"/>
              <a:t>5-10% обращений в приемное отделение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 smtClean="0"/>
              <a:t>противошоковая палата реанимации и интенсивной терапии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 smtClean="0"/>
              <a:t>пребывание пациента в приемном отделении не более 20 минут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 smtClean="0"/>
              <a:t>основной принцип: экстренная одномоментная диагностика состояния пациента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 smtClean="0"/>
              <a:t>персонал: врач-анестезиолог-реаниматолог (или врач приемного отделения), врач-хирург, медицинская сестра, санитар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п</a:t>
            </a:r>
            <a:r>
              <a:rPr lang="ru-RU" dirty="0" smtClean="0"/>
              <a:t>осле стабилизации пациента – перевод в специализированные реанимационные отделения стационара</a:t>
            </a:r>
          </a:p>
          <a:p>
            <a:pPr marL="457200" indent="-457200">
              <a:buAutoNum type="arabicPeriod"/>
            </a:pPr>
            <a:endParaRPr lang="ru-RU" dirty="0" smtClean="0"/>
          </a:p>
          <a:p>
            <a:pPr marL="457200" indent="-457200"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1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85972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ЖЕЛТАЯ ЗОНА ПРИЕМНОГО ОТДЕЛЕНИЯ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Выделяется для пациентов со стабильными жизненными функциями, которые не способны к самостоятельному передвижению</a:t>
            </a:r>
          </a:p>
          <a:p>
            <a:pPr algn="just"/>
            <a:endParaRPr lang="ru-RU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 smtClean="0"/>
              <a:t>2-й сортировочный поток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о</a:t>
            </a:r>
            <a:r>
              <a:rPr lang="ru-RU" dirty="0" smtClean="0"/>
              <a:t>коло 30% обращений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п</a:t>
            </a:r>
            <a:r>
              <a:rPr lang="ru-RU" dirty="0" smtClean="0"/>
              <a:t>ациенты </a:t>
            </a:r>
            <a:r>
              <a:rPr lang="ru-RU" dirty="0"/>
              <a:t>"желтой" </a:t>
            </a:r>
            <a:r>
              <a:rPr lang="ru-RU" dirty="0" smtClean="0"/>
              <a:t>зоны </a:t>
            </a:r>
            <a:r>
              <a:rPr lang="ru-RU" dirty="0"/>
              <a:t>транспортируются в диагностическую палату бригадой СМП или персоналом приемного отделения на каталке либо передвижном </a:t>
            </a:r>
            <a:r>
              <a:rPr lang="ru-RU" dirty="0" smtClean="0"/>
              <a:t>кресле.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к</a:t>
            </a:r>
            <a:r>
              <a:rPr lang="ru-RU" dirty="0" smtClean="0"/>
              <a:t>онтроль </a:t>
            </a:r>
            <a:r>
              <a:rPr lang="ru-RU" dirty="0"/>
              <a:t>за состоянием витальных функций пациентов "желтой" группы (уровень сознания, АД, пульс, ЧД) осуществляется каждые 15 минут с фиксацией в медицинских </a:t>
            </a:r>
            <a:r>
              <a:rPr lang="ru-RU" dirty="0" smtClean="0"/>
              <a:t>документах.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 smtClean="0"/>
              <a:t>«технологии к пациенту» - все </a:t>
            </a:r>
            <a:r>
              <a:rPr lang="ru-RU" dirty="0"/>
              <a:t>манипуляции (первичный осмотр, сбор анамнеза, забор биологических жидкостей для лабораторных исследований, УЗИ, ФГДС и др</a:t>
            </a:r>
            <a:r>
              <a:rPr lang="ru-RU" dirty="0" smtClean="0"/>
              <a:t>.) </a:t>
            </a:r>
            <a:r>
              <a:rPr lang="ru-RU" dirty="0"/>
              <a:t>осуществляются в диагностической палате</a:t>
            </a:r>
            <a:r>
              <a:rPr lang="ru-RU" dirty="0" smtClean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п</a:t>
            </a:r>
            <a:r>
              <a:rPr lang="ru-RU" dirty="0" smtClean="0"/>
              <a:t>ерсонал: рекомендовано усиление штата дополнительным младшим медицинским персоналом по уходу за пациентами.</a:t>
            </a:r>
            <a:endParaRPr lang="ru-RU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с</a:t>
            </a:r>
            <a:r>
              <a:rPr lang="ru-RU" dirty="0" smtClean="0"/>
              <a:t>рок </a:t>
            </a:r>
            <a:r>
              <a:rPr lang="ru-RU" dirty="0"/>
              <a:t>нахождения пациента "Желтой" группы в приемном отделении - не более 1 часа.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4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ЗЕЛЕНАЯ </a:t>
            </a:r>
            <a:r>
              <a:rPr lang="ru-RU" dirty="0">
                <a:solidFill>
                  <a:srgbClr val="00B050"/>
                </a:solidFill>
              </a:rPr>
              <a:t>ЗОНА ПРИЕМНОГО ОТДЕЛЕНИЯ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О</a:t>
            </a:r>
            <a:r>
              <a:rPr lang="ru-RU" dirty="0" smtClean="0"/>
              <a:t>рганизуется для пациентов в состоянии легкой степени тяжести, способных к самостоятельному передвижению и имеющих возможность самостоятельно посещать необходимые лечебно-диагностические кабинеты</a:t>
            </a:r>
          </a:p>
          <a:p>
            <a:pPr algn="just"/>
            <a:endParaRPr lang="ru-RU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 smtClean="0"/>
              <a:t>3-й сортировочный поток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о</a:t>
            </a:r>
            <a:r>
              <a:rPr lang="ru-RU" dirty="0" smtClean="0"/>
              <a:t>коло 2/3 всех обращений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п</a:t>
            </a:r>
            <a:r>
              <a:rPr lang="ru-RU" dirty="0" smtClean="0"/>
              <a:t>ациенты приглашаются в смотровые кабинеты для осмотра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с</a:t>
            </a:r>
            <a:r>
              <a:rPr lang="ru-RU" dirty="0" smtClean="0"/>
              <a:t>мотровые целесообразно оснащать стандартно, без специализации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з</a:t>
            </a:r>
            <a:r>
              <a:rPr lang="ru-RU" dirty="0" smtClean="0"/>
              <a:t>ал ожидания должен быть оснащен комфортными креслами, телемонитором для демонстрации телевизионных передач, источником </a:t>
            </a:r>
            <a:r>
              <a:rPr lang="ru-RU" dirty="0"/>
              <a:t>питьевой воды, стендами для периодической печати и художественной </a:t>
            </a:r>
            <a:r>
              <a:rPr lang="ru-RU" dirty="0" smtClean="0"/>
              <a:t>литературы.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dirty="0"/>
              <a:t>в</a:t>
            </a:r>
            <a:r>
              <a:rPr lang="ru-RU" dirty="0" smtClean="0"/>
              <a:t> зале должен быть экран на который выведен список пациентов с цветным окрашиванием фамилий, отражающим время ожидания для контроля сроков и очередности оказания медицинской помощи пациентов 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14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ВЫВОД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69" y="927100"/>
            <a:ext cx="4900061" cy="57753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53049" y="885826"/>
            <a:ext cx="65246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/>
              <a:t>Внедрение в практику новых стандартов работы приемных отделений является одной из актуальных задач, стоящих перед здравоохранением</a:t>
            </a:r>
            <a:r>
              <a:rPr lang="ru-RU" sz="2400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/>
              <a:t>В рамках нового стандарта для каждого пациента определяется оптимальный порядок прохождения диагностических процедур, которые проводятся в специально выделенной зоне. </a:t>
            </a:r>
            <a:endParaRPr lang="ru-RU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7AC3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/>
              <a:t>Новый подход к маршрутизации пациентов и диагностике предполагает реформу приемного отделения, </a:t>
            </a:r>
            <a:r>
              <a:rPr lang="ru-RU" sz="2400" dirty="0" smtClean="0"/>
              <a:t>реализующую концепцию </a:t>
            </a:r>
            <a:r>
              <a:rPr lang="ru-RU" sz="2400" dirty="0" err="1" smtClean="0"/>
              <a:t>пациентоориентированности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774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9091-996E-1215-BE99-E5E1A9FAD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9DC68A-9D53-9A76-D7F2-40B5C4635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87" y="0"/>
            <a:ext cx="12221487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25BC47-46A0-5136-2CA4-58A86A8B2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7186" r="6532" b="7784"/>
          <a:stretch/>
        </p:blipFill>
        <p:spPr>
          <a:xfrm>
            <a:off x="-326627" y="-77118"/>
            <a:ext cx="2679115" cy="2137272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50F1B1-1DB3-D78B-7016-71A325C89316}"/>
              </a:ext>
            </a:extLst>
          </p:cNvPr>
          <p:cNvSpPr txBox="1"/>
          <p:nvPr/>
        </p:nvSpPr>
        <p:spPr>
          <a:xfrm>
            <a:off x="1701437" y="330506"/>
            <a:ext cx="372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Государственное областное бюджетное учреждение здравоохранения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E0FB06-B7A0-469F-5340-628427107A20}"/>
              </a:ext>
            </a:extLst>
          </p:cNvPr>
          <p:cNvSpPr txBox="1"/>
          <p:nvPr/>
        </p:nvSpPr>
        <p:spPr>
          <a:xfrm>
            <a:off x="1701437" y="856521"/>
            <a:ext cx="372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МУРМАНСКАЯ ОБЛАСТНАЯ КЛИНИЧЕСКАЯ БОЛЬНИЦА имени П.А. БАЯНДИНА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82D4F2-4406-43AD-57A2-57440C501D0C}"/>
              </a:ext>
            </a:extLst>
          </p:cNvPr>
          <p:cNvSpPr txBox="1"/>
          <p:nvPr/>
        </p:nvSpPr>
        <p:spPr>
          <a:xfrm>
            <a:off x="267408" y="6397732"/>
            <a:ext cx="372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Мурманск  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|    </a:t>
            </a:r>
            <a:r>
              <a:rPr lang="ru-RU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2025 г.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9B3E4-F1AF-9E2C-9F91-6F40F19C86C6}"/>
              </a:ext>
            </a:extLst>
          </p:cNvPr>
          <p:cNvSpPr txBox="1"/>
          <p:nvPr/>
        </p:nvSpPr>
        <p:spPr>
          <a:xfrm>
            <a:off x="250213" y="5920685"/>
            <a:ext cx="5009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Самая северная областная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D83F6-3EC2-ABB9-5259-5B5326D0F781}"/>
              </a:ext>
            </a:extLst>
          </p:cNvPr>
          <p:cNvSpPr txBox="1"/>
          <p:nvPr/>
        </p:nvSpPr>
        <p:spPr>
          <a:xfrm>
            <a:off x="421644" y="2590599"/>
            <a:ext cx="76048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Спасибо </a:t>
            </a:r>
          </a:p>
          <a:p>
            <a:r>
              <a:rPr lang="ru-RU" sz="6600" b="1" dirty="0">
                <a:solidFill>
                  <a:schemeClr val="bg1"/>
                </a:solidFill>
              </a:rPr>
              <a:t>за внимание!</a:t>
            </a:r>
          </a:p>
        </p:txBody>
      </p:sp>
      <p:pic>
        <p:nvPicPr>
          <p:cNvPr id="15" name="Picture 3" descr="C:\Users\codernadja\Desktop\Презенташки\ИС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312" y="6182541"/>
            <a:ext cx="479679" cy="48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0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ОСНОВНЫЕ ПРИНЦИПЫ ПАЦИЕНТООРИЕНТИРОВАННОСТИ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Понимание </a:t>
            </a:r>
            <a:r>
              <a:rPr lang="ru-RU" b="1" dirty="0">
                <a:solidFill>
                  <a:srgbClr val="FF0000"/>
                </a:solidFill>
              </a:rPr>
              <a:t>потребностей пациента.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Забота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Информирование </a:t>
            </a:r>
            <a:r>
              <a:rPr lang="ru-RU" b="1" dirty="0">
                <a:solidFill>
                  <a:srgbClr val="FF0000"/>
                </a:solidFill>
              </a:rPr>
              <a:t>и сотрудничество.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Уважение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</a:rPr>
              <a:t>Индивидуальный </a:t>
            </a:r>
            <a:r>
              <a:rPr lang="ru-RU" b="1" dirty="0">
                <a:solidFill>
                  <a:srgbClr val="FF0000"/>
                </a:solidFill>
              </a:rPr>
              <a:t>подход. 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45" y="979055"/>
            <a:ext cx="6160654" cy="556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6" y="3501483"/>
            <a:ext cx="5022748" cy="33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0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928" y="137004"/>
            <a:ext cx="11285306" cy="654303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ПРИЕМНОЕ ОТДЕЛЕНИЕ – ЭТО ТО МЕСТО, ГДЕ НАЧИНАЕТСЯ ПРОЦЕСС ОКАЗАНИЯ МЕДИЦИНСКОЙ ПОМОЩИ ПАЦИЕНТУ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363" y="1013374"/>
            <a:ext cx="6824266" cy="576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ПОСТУПЛЕНИЕ В СТАЦИОНАР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Главные </a:t>
            </a:r>
            <a:r>
              <a:rPr lang="ru-RU" dirty="0"/>
              <a:t>тревоги пациента на этом этапе связаны с организацией госпитализации: </a:t>
            </a:r>
            <a:endParaRPr lang="ru-RU" dirty="0" smtClean="0"/>
          </a:p>
          <a:p>
            <a:r>
              <a:rPr lang="ru-RU" dirty="0" smtClean="0"/>
              <a:t>страх </a:t>
            </a:r>
            <a:r>
              <a:rPr lang="ru-RU" dirty="0"/>
              <a:t>опоздать или заблудиться, забыть документы или необходимые вещи.</a:t>
            </a:r>
          </a:p>
          <a:p>
            <a:r>
              <a:rPr lang="ru-RU" b="1" dirty="0">
                <a:solidFill>
                  <a:srgbClr val="FF0000"/>
                </a:solidFill>
              </a:rPr>
              <a:t>Памятка для пациента по поступлению в стационар.</a:t>
            </a:r>
            <a:r>
              <a:rPr lang="ru-RU" dirty="0">
                <a:solidFill>
                  <a:srgbClr val="FF0000"/>
                </a:solidFill>
              </a:rPr>
              <a:t> 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Чтобы </a:t>
            </a:r>
            <a:r>
              <a:rPr lang="ru-RU" dirty="0"/>
              <a:t>избежать тревоги по поводу организации</a:t>
            </a:r>
            <a:r>
              <a:rPr lang="ru-RU" dirty="0" smtClean="0"/>
              <a:t>, необходимо разработать памятку </a:t>
            </a:r>
            <a:r>
              <a:rPr lang="ru-RU" dirty="0"/>
              <a:t>для </a:t>
            </a:r>
            <a:r>
              <a:rPr lang="ru-RU" dirty="0" smtClean="0"/>
              <a:t>пациентов. </a:t>
            </a:r>
            <a:r>
              <a:rPr lang="ru-RU" dirty="0"/>
              <a:t>В ней </a:t>
            </a:r>
            <a:r>
              <a:rPr lang="ru-RU" dirty="0" smtClean="0"/>
              <a:t>следует перечислить </a:t>
            </a:r>
            <a:r>
              <a:rPr lang="ru-RU" dirty="0"/>
              <a:t>полный список документов и вещей, которые нужно взять с собой, </a:t>
            </a:r>
            <a:r>
              <a:rPr lang="ru-RU" dirty="0" smtClean="0"/>
              <a:t>указать </a:t>
            </a:r>
            <a:r>
              <a:rPr lang="ru-RU" dirty="0"/>
              <a:t>время приема в стационар, </a:t>
            </a:r>
            <a:r>
              <a:rPr lang="ru-RU" dirty="0" smtClean="0"/>
              <a:t>объяснить, </a:t>
            </a:r>
            <a:r>
              <a:rPr lang="ru-RU" dirty="0"/>
              <a:t>как организовать безопасное хранение личных вещей, денег и верхней одежды в </a:t>
            </a:r>
            <a:r>
              <a:rPr lang="ru-RU" dirty="0" smtClean="0"/>
              <a:t>больнице. </a:t>
            </a:r>
          </a:p>
          <a:p>
            <a:r>
              <a:rPr lang="ru-RU" dirty="0" smtClean="0"/>
              <a:t>Кроме </a:t>
            </a:r>
            <a:r>
              <a:rPr lang="ru-RU" dirty="0"/>
              <a:t>того, порядок госпитализации разъясняют по телефону операторы кол-центра.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Браслеты </a:t>
            </a:r>
            <a:r>
              <a:rPr lang="ru-RU" b="1" dirty="0">
                <a:solidFill>
                  <a:srgbClr val="FF0000"/>
                </a:solidFill>
              </a:rPr>
              <a:t>для идентификации.</a:t>
            </a:r>
            <a:r>
              <a:rPr lang="ru-RU" dirty="0">
                <a:solidFill>
                  <a:srgbClr val="FF0000"/>
                </a:solidFill>
              </a:rPr>
              <a:t> 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Чтобы </a:t>
            </a:r>
            <a:r>
              <a:rPr lang="ru-RU" dirty="0"/>
              <a:t>избежать ошибочных назначений, </a:t>
            </a:r>
            <a:r>
              <a:rPr lang="ru-RU" dirty="0" smtClean="0"/>
              <a:t>необходимо внедрить </a:t>
            </a:r>
            <a:r>
              <a:rPr lang="ru-RU" dirty="0"/>
              <a:t>идентификацию личности на каждом этапе оказания помощи. </a:t>
            </a:r>
            <a:r>
              <a:rPr lang="ru-RU" dirty="0" smtClean="0"/>
              <a:t>Для этого нужно использовать </a:t>
            </a:r>
            <a:r>
              <a:rPr lang="ru-RU" dirty="0"/>
              <a:t>браслеты с Ф. И. О. и полной датой рождения пациента. Кроме того, медперсонал уточняет эти сведения перед выполнением процедуры. Браслеты </a:t>
            </a:r>
            <a:r>
              <a:rPr lang="ru-RU" dirty="0" smtClean="0"/>
              <a:t>выдаются </a:t>
            </a:r>
            <a:r>
              <a:rPr lang="ru-RU" dirty="0"/>
              <a:t>в регистратуре, как только пациент попал в клинику.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выдаче браслета сразу </a:t>
            </a:r>
            <a:r>
              <a:rPr lang="ru-RU" dirty="0" smtClean="0"/>
              <a:t>отвечаем </a:t>
            </a:r>
            <a:r>
              <a:rPr lang="ru-RU" dirty="0"/>
              <a:t>на возможные вопросы пациента: мочить браслет можно, если повредили — обратитесь к медсестре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ПАМЯТКА ПАЦИЕНТУ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8" y="1740877"/>
            <a:ext cx="2743200" cy="40092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28" y="1740875"/>
            <a:ext cx="2684157" cy="4009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328" y="1740876"/>
            <a:ext cx="3141357" cy="4009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28" y="1740875"/>
            <a:ext cx="3150150" cy="40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ЗАБОТА О ПАЦИЕНТЕ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2443" y="2558558"/>
            <a:ext cx="4072483" cy="3469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065" y="3472960"/>
            <a:ext cx="3232864" cy="3165231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48" y="1129924"/>
            <a:ext cx="3551556" cy="367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ОРГАНИЗАЦИЯ РАБОТЫ ПРИЕМНОГО ОТДЕЛЕНИЯ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928" y="824916"/>
            <a:ext cx="11880000" cy="577503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Планировка пространства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/>
              <a:t>обеспечение поточности (последовательности) технологических процессов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/>
              <a:t>оптимизация путей движения основных потоков персонала, пациентов, больничных грузов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/>
              <a:t>компактное расположение всех помещений в пределах одного – первого - этажа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62" y="2882260"/>
            <a:ext cx="7460166" cy="393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ОРГАНИЗАЦИЯ РАБОТЫ ПРИЕМНОГО ОТДЕЛЕНИЯ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1. Постовая система организации медицинской помощи </a:t>
            </a:r>
            <a:r>
              <a:rPr lang="ru-RU" dirty="0" smtClean="0"/>
              <a:t>- для каждого из потоков пациентов организуется самостоятельный лечебно-диагностический маршрут движения.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2. Круглосуточный режим работы необходимых лечебных и диагностических служб </a:t>
            </a:r>
            <a:r>
              <a:rPr lang="ru-RU" dirty="0" smtClean="0"/>
              <a:t>– врачи-специалисты,   лабораторная диагностика, ультразвуковая диагностика, эндоскопические исследования.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3. Сортировочные зоны приемного отделения </a:t>
            </a:r>
            <a:r>
              <a:rPr lang="ru-RU" dirty="0" smtClean="0"/>
              <a:t>– красная зона, желтая зона и зеленая зона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91" y="3528290"/>
            <a:ext cx="3188909" cy="3149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2" y="3306618"/>
            <a:ext cx="5138738" cy="33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AC3"/>
                </a:solidFill>
              </a:rPr>
              <a:t>МЕДИЦИНСКАЯ СОРТИРОВКА (ТРИАЖ)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1" dirty="0" err="1">
                <a:solidFill>
                  <a:srgbClr val="FF0000"/>
                </a:solidFill>
              </a:rPr>
              <a:t>Триажный</a:t>
            </a:r>
            <a:r>
              <a:rPr lang="ru-RU" b="1" dirty="0">
                <a:solidFill>
                  <a:srgbClr val="FF0000"/>
                </a:solidFill>
              </a:rPr>
              <a:t> осмотр </a:t>
            </a:r>
            <a:r>
              <a:rPr lang="ru-RU" dirty="0"/>
              <a:t>— это организация в медицинском учреждении системы оказания помощи, основанной на принципах маршрутизации пациентов в соответствии с тяжестью их состояния. При этом осмотр нацелен на быстрое определение приоритетности оказания медицинских </a:t>
            </a:r>
            <a:r>
              <a:rPr lang="ru-RU" dirty="0" smtClean="0"/>
              <a:t>услуг.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Задачи </a:t>
            </a:r>
            <a:r>
              <a:rPr lang="ru-RU" b="1" dirty="0" err="1" smtClean="0">
                <a:solidFill>
                  <a:srgbClr val="FF0000"/>
                </a:solidFill>
              </a:rPr>
              <a:t>триажа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r>
              <a:rPr lang="ru-RU" dirty="0" smtClean="0"/>
              <a:t>При </a:t>
            </a:r>
            <a:r>
              <a:rPr lang="ru-RU" dirty="0"/>
              <a:t>поступлении в </a:t>
            </a:r>
            <a:r>
              <a:rPr lang="ru-RU" dirty="0" smtClean="0"/>
              <a:t>приемное отделение осуществляется </a:t>
            </a:r>
            <a:r>
              <a:rPr lang="ru-RU" dirty="0"/>
              <a:t>классификация пациентов, в ходе которой медики принимают решение о дальнейших действиях — направить в экстренную реанимацию, операционную или на диагностическую койку. В процессе сортировки пациентов в отделении неотложной помощи важным аспектом является оценка тяжести состояния каждого пациента. Для этого медики используют </a:t>
            </a:r>
            <a:r>
              <a:rPr lang="ru-RU" dirty="0" err="1"/>
              <a:t>триажную</a:t>
            </a:r>
            <a:r>
              <a:rPr lang="ru-RU" dirty="0"/>
              <a:t> систему, которая позволяет быстро определить, кто из пациентов нуждается в немедленной помощи, а кто может подождать. </a:t>
            </a:r>
            <a:endParaRPr lang="ru-RU" dirty="0" smtClean="0"/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Концепция «врач — к пациенту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r>
              <a:rPr lang="ru-RU" dirty="0" smtClean="0"/>
              <a:t> </a:t>
            </a:r>
            <a:r>
              <a:rPr lang="ru-RU" dirty="0"/>
              <a:t>При проведении </a:t>
            </a:r>
            <a:r>
              <a:rPr lang="ru-RU" dirty="0" err="1"/>
              <a:t>триажного</a:t>
            </a:r>
            <a:r>
              <a:rPr lang="ru-RU" dirty="0"/>
              <a:t> осмотра необходимо реализовать подход «врач — к пациенту», что означает проведение диагностики непосредственно у кровати больного. Для этого предусмотрены специализированные пространства - палаты интенсивного наблюдения и смотровые </a:t>
            </a:r>
            <a:r>
              <a:rPr lang="ru-RU" dirty="0" smtClean="0"/>
              <a:t>комнаты.</a:t>
            </a:r>
          </a:p>
        </p:txBody>
      </p:sp>
    </p:spTree>
    <p:extLst>
      <p:ext uri="{BB962C8B-B14F-4D97-AF65-F5344CB8AC3E}">
        <p14:creationId xmlns:p14="http://schemas.microsoft.com/office/powerpoint/2010/main" val="27860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000000"/>
      </a:dk1>
      <a:lt1>
        <a:sysClr val="window" lastClr="FFFFFF"/>
      </a:lt1>
      <a:dk2>
        <a:srgbClr val="003399"/>
      </a:dk2>
      <a:lt2>
        <a:srgbClr val="FFFFFF"/>
      </a:lt2>
      <a:accent1>
        <a:srgbClr val="003399"/>
      </a:accent1>
      <a:accent2>
        <a:srgbClr val="FF9999"/>
      </a:accent2>
      <a:accent3>
        <a:srgbClr val="85C0FB"/>
      </a:accent3>
      <a:accent4>
        <a:srgbClr val="FFC000"/>
      </a:accent4>
      <a:accent5>
        <a:srgbClr val="A5A5A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000" b="1" dirty="0" smtClean="0">
            <a:solidFill>
              <a:schemeClr val="accent5">
                <a:lumMod val="60000"/>
                <a:lumOff val="4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МОКБ 2025_3.potx" id="{71CA4A97-F7F5-4816-BB63-4B96A0A7E6BD}" vid="{9E9782D1-B4F7-492B-B2BF-8A9FB0125BF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ТМК ГОД в печать</Template>
  <TotalTime>3525</TotalTime>
  <Words>1537</Words>
  <Application>Microsoft Office PowerPoint</Application>
  <PresentationFormat>Широкоэкранный</PresentationFormat>
  <Paragraphs>172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Times New Roman CYR</vt:lpstr>
      <vt:lpstr>Wingdings</vt:lpstr>
      <vt:lpstr>Тема Office</vt:lpstr>
      <vt:lpstr>Презентация PowerPoint</vt:lpstr>
      <vt:lpstr>ОСНОВНЫЕ ПРИНЦИПЫ ПАЦИЕНТООРИЕНТИРОВАННОСТИ</vt:lpstr>
      <vt:lpstr>ПРИЕМНОЕ ОТДЕЛЕНИЕ – ЭТО ТО МЕСТО, ГДЕ НАЧИНАЕТСЯ ПРОЦЕСС ОКАЗАНИЯ МЕДИЦИНСКОЙ ПОМОЩИ ПАЦИЕНТУ  </vt:lpstr>
      <vt:lpstr> ПОСТУПЛЕНИЕ В СТАЦИОНАР </vt:lpstr>
      <vt:lpstr>ПАМЯТКА ПАЦИЕНТУ</vt:lpstr>
      <vt:lpstr>ЗАБОТА О ПАЦИЕНТЕ</vt:lpstr>
      <vt:lpstr>ОРГАНИЗАЦИЯ РАБОТЫ ПРИЕМНОГО ОТДЕЛЕНИЯ</vt:lpstr>
      <vt:lpstr>ОРГАНИЗАЦИЯ РАБОТЫ ПРИЕМНОГО ОТДЕЛЕНИЯ</vt:lpstr>
      <vt:lpstr>МЕДИЦИНСКАЯ СОРТИРОВКА (ТРИАЖ)</vt:lpstr>
      <vt:lpstr>ОЦЕНОЧНАЯ ШКАЛА</vt:lpstr>
      <vt:lpstr>МЕДИЦИНСКАЯ СОРТИРОВКА (ТРИАЖ)</vt:lpstr>
      <vt:lpstr>ТРИАЖНАЯ МЕДСЕСТРА</vt:lpstr>
      <vt:lpstr>ТРИАЖНАЯ МЕДСЕСТРА</vt:lpstr>
      <vt:lpstr>ТРИАЖНАЯ МЕДСЕСТРА</vt:lpstr>
      <vt:lpstr>КРАСНАЯ ЗОНА ПРИЕМНОГО ОТДЕЛЕНИЯ</vt:lpstr>
      <vt:lpstr>ЖЕЛТАЯ ЗОНА ПРИЕМНОГО ОТДЕЛЕНИЯ</vt:lpstr>
      <vt:lpstr>ЗЕЛЕНАЯ ЗОНА ПРИЕМНОГО ОТДЕЛЕНИЯ</vt:lpstr>
      <vt:lpstr>ВЫВОД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Ливанова Светлана Павловна - врач-методист</dc:creator>
  <cp:lastModifiedBy>Любовь Александровна Слипченко</cp:lastModifiedBy>
  <cp:revision>290</cp:revision>
  <cp:lastPrinted>2025-03-13T11:19:43Z</cp:lastPrinted>
  <dcterms:created xsi:type="dcterms:W3CDTF">2025-01-23T08:12:57Z</dcterms:created>
  <dcterms:modified xsi:type="dcterms:W3CDTF">2025-04-03T12:45:22Z</dcterms:modified>
</cp:coreProperties>
</file>