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77" r:id="rId2"/>
    <p:sldId id="257" r:id="rId3"/>
    <p:sldId id="266" r:id="rId4"/>
    <p:sldId id="278" r:id="rId5"/>
    <p:sldId id="280" r:id="rId6"/>
    <p:sldId id="273" r:id="rId7"/>
    <p:sldId id="270" r:id="rId8"/>
    <p:sldId id="279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5EC2"/>
    <a:srgbClr val="523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5" descr="https://avatars.mds.yandex.net/i?id=ec7c642e0b74f9c16e2a8b8acd38ef3149f272af-4578267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360" y="640080"/>
            <a:ext cx="9387840" cy="530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2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624617"/>
            <a:ext cx="7533915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День психолога</a:t>
            </a:r>
            <a:endParaRPr lang="ru-RU" sz="4000" dirty="0">
              <a:solidFill>
                <a:srgbClr val="715EC2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День </a:t>
            </a:r>
            <a:r>
              <a:rPr lang="ru-RU" sz="1700" b="1" dirty="0">
                <a:solidFill>
                  <a:srgbClr val="C00000"/>
                </a:solidFill>
              </a:rPr>
              <a:t>психолога </a:t>
            </a:r>
            <a:r>
              <a:rPr lang="ru-RU" sz="1700" dirty="0"/>
              <a:t>— профессиональный праздник всех российских специалистов, работающих в сфере психологии. Он отмечается ежегодно </a:t>
            </a:r>
            <a:r>
              <a:rPr lang="ru-RU" sz="1700" b="1" dirty="0">
                <a:solidFill>
                  <a:srgbClr val="C00000"/>
                </a:solidFill>
              </a:rPr>
              <a:t>22 </a:t>
            </a:r>
            <a:r>
              <a:rPr lang="ru-RU" sz="1700" b="1" dirty="0" smtClean="0">
                <a:solidFill>
                  <a:srgbClr val="C00000"/>
                </a:solidFill>
              </a:rPr>
              <a:t>ноября</a:t>
            </a:r>
            <a:r>
              <a:rPr lang="ru-RU" sz="1700" dirty="0" smtClean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Официальный статус Дня психолога </a:t>
            </a:r>
            <a:r>
              <a:rPr lang="ru-RU" sz="1700" dirty="0" smtClean="0"/>
              <a:t>установлен </a:t>
            </a:r>
            <a:r>
              <a:rPr lang="ru-RU" sz="1700" dirty="0"/>
              <a:t>Постановлением Правительства РФ от 10 октября 2023 года №</a:t>
            </a:r>
            <a:r>
              <a:rPr lang="ru-RU" sz="1700" dirty="0" smtClean="0"/>
              <a:t>1666 «О Дне психолога».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Сама </a:t>
            </a:r>
            <a:r>
              <a:rPr lang="ru-RU" sz="1700" b="1" dirty="0">
                <a:solidFill>
                  <a:srgbClr val="C00000"/>
                </a:solidFill>
              </a:rPr>
              <a:t>дата</a:t>
            </a:r>
            <a:r>
              <a:rPr lang="ru-RU" sz="1700" dirty="0"/>
              <a:t> </a:t>
            </a:r>
            <a:r>
              <a:rPr lang="ru-RU" sz="1700" b="1" dirty="0" smtClean="0">
                <a:solidFill>
                  <a:srgbClr val="C00000"/>
                </a:solidFill>
              </a:rPr>
              <a:t>22 ноября</a:t>
            </a:r>
            <a:r>
              <a:rPr lang="ru-RU" sz="1700" dirty="0"/>
              <a:t> </a:t>
            </a:r>
            <a:r>
              <a:rPr lang="ru-RU" sz="1700" dirty="0" smtClean="0"/>
              <a:t>выбрана неслучайно</a:t>
            </a:r>
            <a:r>
              <a:rPr lang="ru-RU" sz="1700" dirty="0"/>
              <a:t>: </a:t>
            </a:r>
            <a:r>
              <a:rPr lang="ru-RU" sz="1700" b="1" dirty="0">
                <a:solidFill>
                  <a:srgbClr val="715EC2"/>
                </a:solidFill>
              </a:rPr>
              <a:t>22 ноября 1994 года </a:t>
            </a:r>
            <a:r>
              <a:rPr lang="ru-RU" sz="1700" dirty="0"/>
              <a:t>в Москве состоялся </a:t>
            </a:r>
            <a:r>
              <a:rPr lang="ru-RU" sz="1700" b="1" dirty="0">
                <a:solidFill>
                  <a:srgbClr val="715EC2"/>
                </a:solidFill>
              </a:rPr>
              <a:t>Учредительный съезд Российского психологического общества </a:t>
            </a:r>
            <a:r>
              <a:rPr lang="ru-RU" sz="1700" dirty="0"/>
              <a:t>– крупнейшей профессиональной и научной организации психологов в стране, а с 22 ноября 2000 года в Москве ежегодно неформально </a:t>
            </a:r>
            <a:r>
              <a:rPr lang="ru-RU" sz="1700" dirty="0" smtClean="0"/>
              <a:t>начали отмечать </a:t>
            </a:r>
            <a:r>
              <a:rPr lang="ru-RU" sz="1700" dirty="0"/>
              <a:t>День психолога. Инициатором мероприятия выступил МГУ. Со временем в праздновании стали участвовать и другие университеты страны</a:t>
            </a:r>
            <a:endParaRPr lang="ru-RU" sz="17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Главная </a:t>
            </a:r>
            <a:r>
              <a:rPr lang="ru-RU" sz="1700" b="1" dirty="0">
                <a:solidFill>
                  <a:srgbClr val="C00000"/>
                </a:solidFill>
              </a:rPr>
              <a:t>цель этого дня </a:t>
            </a:r>
            <a:r>
              <a:rPr lang="ru-RU" sz="1700" dirty="0"/>
              <a:t>— в очередной раз напомнить людям о важности профессии психолога, а властям — о том, что сфера психологии нуждается в активном финансировании, поскольку услуги психологов необходимы многим гражданам страны. </a:t>
            </a:r>
            <a:endParaRPr lang="ru-RU" sz="17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Символ </a:t>
            </a:r>
            <a:r>
              <a:rPr lang="ru-RU" sz="1700" b="1" dirty="0">
                <a:solidFill>
                  <a:srgbClr val="C00000"/>
                </a:solidFill>
              </a:rPr>
              <a:t>психологии — греческая буква Ψ (пси). </a:t>
            </a:r>
            <a:r>
              <a:rPr lang="ru-RU" sz="1700" dirty="0"/>
              <a:t>Она стала частью логотипа почти всех психологических организаций мира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C00000"/>
                </a:solidFill>
              </a:rPr>
              <a:t>В России также существуют: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>
                <a:solidFill>
                  <a:srgbClr val="715EC2"/>
                </a:solidFill>
              </a:rPr>
              <a:t>День психолога ФСИН </a:t>
            </a:r>
            <a:r>
              <a:rPr lang="ru-RU" sz="1700" dirty="0"/>
              <a:t>— 2 сентября.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>
                <a:solidFill>
                  <a:srgbClr val="715EC2"/>
                </a:solidFill>
              </a:rPr>
              <a:t>День создания психологической службы МЧС </a:t>
            </a:r>
            <a:r>
              <a:rPr lang="ru-RU" sz="1700" dirty="0"/>
              <a:t>— 17 сентября.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>
                <a:solidFill>
                  <a:srgbClr val="715EC2"/>
                </a:solidFill>
              </a:rPr>
              <a:t>День психологической службы МВД</a:t>
            </a:r>
            <a:r>
              <a:rPr lang="ru-RU" sz="1700" dirty="0"/>
              <a:t> — 29 декабря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История </a:t>
            </a:r>
            <a:r>
              <a:rPr lang="ru-RU" sz="4000" b="1" dirty="0">
                <a:solidFill>
                  <a:srgbClr val="715EC2"/>
                </a:solidFill>
                <a:latin typeface="+mn-lt"/>
              </a:rPr>
              <a:t>развития психологии</a:t>
            </a:r>
            <a:r>
              <a:rPr lang="ru-RU" sz="4000" b="1" dirty="0" smtClean="0">
                <a:latin typeface="+mn-lt"/>
              </a:rPr>
              <a:t> </a:t>
            </a:r>
            <a:r>
              <a:rPr lang="ru-RU" b="1" dirty="0" smtClean="0"/>
              <a:t>                                    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620" y="1760220"/>
            <a:ext cx="10965180" cy="4526280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C00000"/>
                </a:solidFill>
                <a:ea typeface="Times New Roman"/>
                <a:cs typeface="Times New Roman"/>
              </a:rPr>
              <a:t>Недуги, влияющие на моральное состояние</a:t>
            </a:r>
            <a:r>
              <a:rPr lang="ru-RU" sz="1600" dirty="0" smtClean="0">
                <a:ea typeface="Times New Roman"/>
                <a:cs typeface="Times New Roman"/>
              </a:rPr>
              <a:t>, сопровождали человека на протяжении всей истории. Впервые о понятии 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«‎‎депрессия» </a:t>
            </a:r>
            <a:r>
              <a:rPr lang="ru-RU" sz="1600" dirty="0" smtClean="0">
                <a:ea typeface="Times New Roman"/>
                <a:cs typeface="Times New Roman"/>
              </a:rPr>
              <a:t>упоминалось еще в Древнем Египте. И хотя уже античные авторы нередко уделяли в своём творчестве внимание проблемам души и разума человека, а 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термин «психология» </a:t>
            </a:r>
            <a:r>
              <a:rPr lang="ru-RU" sz="1600" dirty="0" smtClean="0">
                <a:ea typeface="Times New Roman"/>
                <a:cs typeface="Times New Roman"/>
              </a:rPr>
              <a:t>впервые был использован 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Рудольфом Гоклениусом в 1590 году</a:t>
            </a:r>
            <a:r>
              <a:rPr lang="ru-RU" sz="1600" dirty="0" smtClean="0">
                <a:ea typeface="Times New Roman"/>
                <a:cs typeface="Times New Roman"/>
              </a:rPr>
              <a:t>, научное направление эта дисциплина получила только в XIX веке.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endParaRPr lang="ru-RU" sz="16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C00000"/>
                </a:solidFill>
              </a:rPr>
              <a:t>Первыми психологами </a:t>
            </a:r>
            <a:r>
              <a:rPr lang="ru-RU" sz="1600" dirty="0" smtClean="0"/>
              <a:t>можно назвать древних шаманов, знахарей и колдунов. Ведь положительный эффект от их работы был скорее за счет силы внушения, чем от пользы зелий и колдовских обрядов.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endParaRPr lang="ru-RU" sz="1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C00000"/>
                </a:solidFill>
                <a:ea typeface="Times New Roman"/>
                <a:cs typeface="Times New Roman"/>
              </a:rPr>
              <a:t>Основоположником психологии как науки </a:t>
            </a:r>
            <a:r>
              <a:rPr lang="ru-RU" sz="1600" dirty="0" smtClean="0">
                <a:ea typeface="Times New Roman"/>
                <a:cs typeface="Times New Roman"/>
              </a:rPr>
              <a:t>считают немецкого врача 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Вильгельма Вундта</a:t>
            </a:r>
            <a:r>
              <a:rPr lang="ru-RU" sz="1600" dirty="0" smtClean="0">
                <a:ea typeface="Times New Roman"/>
                <a:cs typeface="Times New Roman"/>
              </a:rPr>
              <a:t>, </a:t>
            </a:r>
            <a:r>
              <a:rPr lang="ru-RU" sz="1600" b="1" dirty="0" smtClean="0">
                <a:solidFill>
                  <a:srgbClr val="C00000"/>
                </a:solidFill>
                <a:ea typeface="Times New Roman"/>
                <a:cs typeface="Times New Roman"/>
              </a:rPr>
              <a:t>а годом рождения психологии - 1879-й,</a:t>
            </a:r>
            <a:r>
              <a:rPr lang="ru-RU" sz="1600" dirty="0" smtClean="0">
                <a:ea typeface="Times New Roman"/>
                <a:cs typeface="Times New Roman"/>
              </a:rPr>
              <a:t> когда физиолог и психолог  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В</a:t>
            </a:r>
            <a:r>
              <a:rPr lang="ru-RU" sz="1600" b="1" dirty="0" smtClean="0">
                <a:solidFill>
                  <a:srgbClr val="715EC2"/>
                </a:solidFill>
                <a:ea typeface="Times New Roman"/>
                <a:cs typeface="Times New Roman"/>
              </a:rPr>
              <a:t>. Вундт </a:t>
            </a:r>
            <a:r>
              <a:rPr lang="ru-RU" sz="1600" dirty="0" smtClean="0">
                <a:ea typeface="Times New Roman"/>
                <a:cs typeface="Times New Roman"/>
              </a:rPr>
              <a:t>запустил в работу лабораторию экспериментальной психологии в Лейпциге. В ней ученый изучал структуру сознания человека.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endParaRPr lang="ru-RU" sz="1600" dirty="0" smtClean="0">
              <a:ea typeface="Times New Roman"/>
              <a:cs typeface="Times New Roman"/>
            </a:endParaRPr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C00000"/>
                </a:solidFill>
              </a:rPr>
              <a:t>В начале XX века </a:t>
            </a:r>
            <a:r>
              <a:rPr lang="ru-RU" sz="1600" dirty="0" smtClean="0"/>
              <a:t>важным этапом в развитии психологии стал метод психоанализа </a:t>
            </a:r>
            <a:r>
              <a:rPr lang="ru-RU" sz="1600" b="1" dirty="0" smtClean="0">
                <a:solidFill>
                  <a:srgbClr val="715EC2"/>
                </a:solidFill>
              </a:rPr>
              <a:t>Зигмунда Фрейда</a:t>
            </a:r>
            <a:r>
              <a:rPr lang="ru-RU" sz="1600" dirty="0" smtClean="0"/>
              <a:t>, в котором человек рассматривался как система из нескольких независимых структур личности, борющихся друг с другом. С помощью этого метода З. Фрейд успешно лечил неврозы. Научные труды психолога на протяжении всей его жизни вызывали отклик в научном сообществе. Его ключевые теории регулярно подвергались критике. </a:t>
            </a:r>
            <a:r>
              <a:rPr lang="ru-RU" sz="1600" dirty="0" smtClean="0"/>
              <a:t>З. </a:t>
            </a:r>
            <a:r>
              <a:rPr lang="ru-RU" sz="1600" dirty="0" smtClean="0"/>
              <a:t>Фрейд </a:t>
            </a:r>
            <a:r>
              <a:rPr lang="ru-RU" sz="1600" dirty="0"/>
              <a:t>был 11 раз номинирован на Нобелевскую премию, но так и не получил ее.</a:t>
            </a:r>
            <a:endParaRPr lang="ru-RU" sz="16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ru-RU" sz="19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ru-RU" sz="1900" dirty="0"/>
          </a:p>
          <a:p>
            <a:pPr marL="342900" indent="-342900" algn="just">
              <a:lnSpc>
                <a:spcPct val="120000"/>
              </a:lnSpc>
              <a:spcBef>
                <a:spcPts val="0"/>
              </a:spcBef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900" dirty="0"/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200" dirty="0" smtClean="0"/>
          </a:p>
          <a:p>
            <a:pPr marL="342900" indent="-342900">
              <a:lnSpc>
                <a:spcPct val="100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800" dirty="0" smtClean="0"/>
          </a:p>
          <a:p>
            <a:pPr marL="34290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>
              <a:ea typeface="Times New Roman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700" dirty="0"/>
          </a:p>
          <a:p>
            <a:pPr marL="342900" lvl="0" indent="-342900">
              <a:lnSpc>
                <a:spcPct val="115000"/>
              </a:lnSpc>
              <a:spcAft>
                <a:spcPts val="75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endParaRPr lang="ru-RU" sz="1600" dirty="0"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  <p:pic>
        <p:nvPicPr>
          <p:cNvPr id="6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История развития психологии в России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3222"/>
            <a:ext cx="10515600" cy="4777738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b="1" dirty="0">
                <a:solidFill>
                  <a:srgbClr val="C00000"/>
                </a:solidFill>
              </a:rPr>
              <a:t>В России вопросы психологии </a:t>
            </a:r>
            <a:r>
              <a:rPr lang="ru-RU" sz="1200" dirty="0"/>
              <a:t>изучали ученые </a:t>
            </a:r>
            <a:r>
              <a:rPr lang="ru-RU" sz="1200" b="1" dirty="0">
                <a:solidFill>
                  <a:srgbClr val="715EC2"/>
                </a:solidFill>
              </a:rPr>
              <a:t>Иван Сеченов и Владимир Бехтерев</a:t>
            </a:r>
            <a:r>
              <a:rPr lang="ru-RU" sz="1200" dirty="0"/>
              <a:t>. </a:t>
            </a:r>
            <a:r>
              <a:rPr lang="ru-RU" sz="1200" b="1" dirty="0">
                <a:solidFill>
                  <a:srgbClr val="715EC2"/>
                </a:solidFill>
              </a:rPr>
              <a:t>В 1885 году </a:t>
            </a:r>
            <a:r>
              <a:rPr lang="ru-RU" sz="1200" b="1" dirty="0" smtClean="0">
                <a:solidFill>
                  <a:srgbClr val="715EC2"/>
                </a:solidFill>
              </a:rPr>
              <a:t>В. </a:t>
            </a:r>
            <a:r>
              <a:rPr lang="ru-RU" sz="1200" dirty="0" smtClean="0"/>
              <a:t>Бехтерев </a:t>
            </a:r>
            <a:r>
              <a:rPr lang="ru-RU" sz="1200" dirty="0"/>
              <a:t>создал первую экспериментально-психологическую лабораторию при медицинском факультете Казанского университета. </a:t>
            </a:r>
            <a:r>
              <a:rPr lang="ru-RU" sz="1200" b="1" dirty="0">
                <a:solidFill>
                  <a:srgbClr val="715EC2"/>
                </a:solidFill>
              </a:rPr>
              <a:t>В 1895 году </a:t>
            </a:r>
            <a:r>
              <a:rPr lang="ru-RU" sz="1200" dirty="0"/>
              <a:t>открылась психологическая лаборатория на медицинском факультете Московского университета (ныне — Сеченовский университет). </a:t>
            </a:r>
            <a:r>
              <a:rPr lang="ru-RU" sz="1200" dirty="0" smtClean="0"/>
              <a:t> А </a:t>
            </a:r>
            <a:r>
              <a:rPr lang="ru-RU" sz="1200" b="1" dirty="0">
                <a:solidFill>
                  <a:srgbClr val="715EC2"/>
                </a:solidFill>
              </a:rPr>
              <a:t>в </a:t>
            </a:r>
            <a:r>
              <a:rPr lang="ru-RU" sz="1200" b="1" dirty="0" smtClean="0">
                <a:solidFill>
                  <a:srgbClr val="715EC2"/>
                </a:solidFill>
              </a:rPr>
              <a:t>1912 году </a:t>
            </a:r>
            <a:r>
              <a:rPr lang="ru-RU" sz="1200" dirty="0"/>
              <a:t>в Москве появился Институт психологии.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ru-RU" sz="12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200" b="1" dirty="0">
                <a:solidFill>
                  <a:srgbClr val="C00000"/>
                </a:solidFill>
              </a:rPr>
              <a:t>Физиолог Иван Павлов </a:t>
            </a:r>
            <a:r>
              <a:rPr lang="ru-RU" sz="1200" dirty="0"/>
              <a:t>продолжил традиции, заложенные </a:t>
            </a:r>
            <a:r>
              <a:rPr lang="ru-RU" sz="1200" dirty="0" smtClean="0"/>
              <a:t>И. Сеченовым</a:t>
            </a:r>
            <a:r>
              <a:rPr lang="ru-RU" sz="1200" dirty="0"/>
              <a:t>. Он создал крупнейшую международную научную школу в физиологии. С 1880-х и до 1936 года в его лабораториях работали более четверти тысячи учеников.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Активно в России </a:t>
            </a:r>
            <a:r>
              <a:rPr lang="ru-RU" sz="1200" dirty="0" smtClean="0"/>
              <a:t>психология </a:t>
            </a:r>
            <a:r>
              <a:rPr lang="ru-RU" sz="1200" dirty="0"/>
              <a:t>развивалась после Октябрьской революции, тогда появлялись первые лаборатории, велись научные исследования. Но в сталинский период наука критиковалась, а принятая в 1936-м </a:t>
            </a:r>
            <a:r>
              <a:rPr lang="ru-RU" sz="1200" dirty="0" smtClean="0"/>
              <a:t>"Сталинская конституция" </a:t>
            </a:r>
            <a:r>
              <a:rPr lang="ru-RU" sz="1200" dirty="0"/>
              <a:t>серьезно затормозила ее </a:t>
            </a:r>
            <a:r>
              <a:rPr lang="ru-RU" sz="1200" dirty="0" smtClean="0"/>
              <a:t>развитие.</a:t>
            </a:r>
            <a:endParaRPr lang="ru-RU" sz="1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C00000"/>
                </a:solidFill>
              </a:rPr>
              <a:t>В 80-е </a:t>
            </a:r>
            <a:r>
              <a:rPr lang="ru-RU" sz="1200" b="1" dirty="0" smtClean="0">
                <a:solidFill>
                  <a:srgbClr val="C00000"/>
                </a:solidFill>
              </a:rPr>
              <a:t>годы прошлого века </a:t>
            </a:r>
            <a:r>
              <a:rPr lang="ru-RU" sz="1200" dirty="0"/>
              <a:t>введение всеобщего среднего образования привело к необходимости создания психологической службы, которая экспериментально развивалась на протяжении 10 лет. Сейчас наличие психолога в школах является совершенно нормальным</a:t>
            </a:r>
            <a:r>
              <a:rPr lang="ru-RU" sz="12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В </a:t>
            </a:r>
            <a:r>
              <a:rPr lang="ru-RU" sz="1200" b="1" dirty="0">
                <a:solidFill>
                  <a:srgbClr val="C00000"/>
                </a:solidFill>
              </a:rPr>
              <a:t>90-е годы прошлого века </a:t>
            </a:r>
            <a:r>
              <a:rPr lang="ru-RU" sz="1200" dirty="0" smtClean="0"/>
              <a:t>неизменное </a:t>
            </a:r>
            <a:r>
              <a:rPr lang="ru-RU" sz="1200" dirty="0"/>
              <a:t>участие педагогов-психологов в учебном процессе выявило необходимость создания психологических факультетов в вузах, после чего система психологического профессионального образования стала активно развиваться. </a:t>
            </a:r>
            <a:r>
              <a:rPr lang="ru-RU" sz="1200" dirty="0" smtClean="0"/>
              <a:t>Первых </a:t>
            </a:r>
            <a:r>
              <a:rPr lang="ru-RU" sz="1200" dirty="0"/>
              <a:t>специалистов в области психологии выпустили МГУ и СПбГУ</a:t>
            </a:r>
            <a:r>
              <a:rPr lang="ru-RU" sz="12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Со </a:t>
            </a:r>
            <a:r>
              <a:rPr lang="ru-RU" sz="1200" b="1" dirty="0">
                <a:solidFill>
                  <a:srgbClr val="C00000"/>
                </a:solidFill>
              </a:rPr>
              <a:t>временем</a:t>
            </a:r>
            <a:r>
              <a:rPr lang="ru-RU" sz="1200" dirty="0"/>
              <a:t> ощущалась важность в объединении профессионалов в данной области в определённые группы, где имелась возможность развивать и преумножать знания в сфере психологии. </a:t>
            </a:r>
            <a:r>
              <a:rPr lang="ru-RU" sz="1200" dirty="0" smtClean="0"/>
              <a:t>Так </a:t>
            </a:r>
            <a:r>
              <a:rPr lang="ru-RU" sz="1200" b="1" dirty="0">
                <a:solidFill>
                  <a:srgbClr val="715EC2"/>
                </a:solidFill>
              </a:rPr>
              <a:t>22 ноября 1994 года </a:t>
            </a:r>
            <a:r>
              <a:rPr lang="ru-RU" sz="1200" dirty="0"/>
              <a:t>был организован </a:t>
            </a:r>
            <a:r>
              <a:rPr lang="ru-RU" sz="1200" b="1" dirty="0">
                <a:solidFill>
                  <a:srgbClr val="715EC2"/>
                </a:solidFill>
              </a:rPr>
              <a:t>учредительный съезд Российского психологического общества</a:t>
            </a:r>
            <a:r>
              <a:rPr lang="ru-RU" sz="1200" dirty="0"/>
              <a:t> – крупнейшей в России научной организации психологов. Чтобы увековечить эту важную дату, с 2000 года именно в этот день стали отмечать День психолога. </a:t>
            </a: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Сегодня</a:t>
            </a:r>
            <a:r>
              <a:rPr lang="ru-RU" sz="1200" dirty="0" smtClean="0"/>
              <a:t> </a:t>
            </a:r>
            <a:r>
              <a:rPr lang="ru-RU" sz="1200" dirty="0"/>
              <a:t>психологов можно встретить в системе образования, здравоохранения, </a:t>
            </a:r>
            <a:r>
              <a:rPr lang="ru-RU" sz="1200" dirty="0" smtClean="0"/>
              <a:t>социальной защиты</a:t>
            </a:r>
            <a:r>
              <a:rPr lang="ru-RU" sz="1200" dirty="0"/>
              <a:t>, на многих предприятиях, в частной практике. Психологическая культура становится важной составляющей повседневной жизни. Она необходима в любой области, в воспитании детей, в семейных и деловых взаимоотношениях.</a:t>
            </a:r>
          </a:p>
        </p:txBody>
      </p:sp>
      <p:pic>
        <p:nvPicPr>
          <p:cNvPr id="4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345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Актуальность учреждения</a:t>
            </a:r>
            <a:br>
              <a:rPr lang="ru-RU" sz="4000" b="1" dirty="0" smtClean="0">
                <a:solidFill>
                  <a:srgbClr val="715EC2"/>
                </a:solidFill>
                <a:latin typeface="+mn-lt"/>
              </a:rPr>
            </a:br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Дня психолога</a:t>
            </a:r>
            <a:endParaRPr lang="ru-RU" sz="4000" b="1" dirty="0">
              <a:solidFill>
                <a:srgbClr val="715EC2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C00000"/>
                </a:solidFill>
              </a:rPr>
              <a:t>Согласно данным ВЦИОМ </a:t>
            </a:r>
            <a:r>
              <a:rPr lang="ru-RU" sz="1700" dirty="0"/>
              <a:t>за 2022 год, за психологической помощью обращаются только 12% россиян. Несмотря на столь скромный процент, услуга сессии со специалистом среди жителей нашей страны </a:t>
            </a:r>
            <a:r>
              <a:rPr lang="ru-RU" sz="1700" dirty="0" smtClean="0"/>
              <a:t>с каждым годом становится </a:t>
            </a:r>
            <a:r>
              <a:rPr lang="ru-RU" sz="1700" dirty="0"/>
              <a:t>все более популярна: </a:t>
            </a:r>
            <a:r>
              <a:rPr lang="ru-RU" sz="1700" dirty="0" smtClean="0"/>
              <a:t>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700" b="1" dirty="0" smtClean="0">
                <a:solidFill>
                  <a:srgbClr val="C00000"/>
                </a:solidFill>
              </a:rPr>
              <a:t>2024 год </a:t>
            </a:r>
            <a:r>
              <a:rPr lang="ru-RU" sz="1700" dirty="0" smtClean="0"/>
              <a:t>- по данным аналитиков </a:t>
            </a:r>
            <a:r>
              <a:rPr lang="ru-RU" sz="1700" dirty="0"/>
              <a:t>Страхового Дома ВСК на основе обращений клиентов их службы психологической </a:t>
            </a:r>
            <a:r>
              <a:rPr lang="ru-RU" sz="1700" dirty="0" smtClean="0"/>
              <a:t>поддержки, в </a:t>
            </a:r>
            <a:r>
              <a:rPr lang="ru-RU" sz="1700" dirty="0"/>
              <a:t>2024 году россияне стали на четверть чаще обращаться к психологам и психотерапевтам, по сравнению с предыдущим годом. </a:t>
            </a:r>
            <a:r>
              <a:rPr lang="ru-RU" sz="1700" dirty="0" smtClean="0"/>
              <a:t>Наиболее интенсивным периодом  </a:t>
            </a:r>
            <a:r>
              <a:rPr lang="ru-RU" sz="1700" dirty="0"/>
              <a:t>для специалистов </a:t>
            </a:r>
            <a:r>
              <a:rPr lang="ru-RU" sz="1700" dirty="0" smtClean="0"/>
              <a:t>традиционно стал декабрь</a:t>
            </a:r>
            <a:r>
              <a:rPr lang="ru-RU" sz="1700" dirty="0"/>
              <a:t>, а основными клиентами оказались женщины (78%). Чаще всего помощь потребовалась пациентам в возрасте от 32 до 38 лет. </a:t>
            </a:r>
            <a:endParaRPr lang="ru-RU" sz="17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700" b="1" dirty="0" smtClean="0">
                <a:solidFill>
                  <a:srgbClr val="C00000"/>
                </a:solidFill>
              </a:rPr>
              <a:t>2025 год</a:t>
            </a:r>
            <a:r>
              <a:rPr lang="ru-RU" sz="1700" dirty="0" smtClean="0"/>
              <a:t> - к </a:t>
            </a:r>
            <a:r>
              <a:rPr lang="ru-RU" sz="1700" dirty="0"/>
              <a:t>сентябрю 2025 года в России зафиксирован почти четырехкратный скачок интереса к консультациям психологов. Эксперты связывают это с необычно прохладным летом, которое, возможно, спровоцировало более раннее наступление сезонной тоски. Обычно подобный всплеск наблюдается в октябре-ноябре</a:t>
            </a:r>
            <a:r>
              <a:rPr lang="ru-RU" sz="1700" dirty="0" smtClean="0"/>
              <a:t>. Согласно </a:t>
            </a:r>
            <a:r>
              <a:rPr lang="ru-RU" sz="1700" dirty="0"/>
              <a:t>данным, опубликованным «Известиями», с начала текущего года в стране реализовано около 13 миллионов упаковок антидепрессантов на общую сумму свыше 10 миллиардов рублей</a:t>
            </a:r>
            <a:r>
              <a:rPr lang="ru-RU" sz="1700" dirty="0" smtClean="0"/>
              <a:t>. Этот </a:t>
            </a:r>
            <a:r>
              <a:rPr lang="ru-RU" sz="1700" dirty="0"/>
              <a:t>показатель на 36% превышает аналогичный период предыдущего года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C00000"/>
                </a:solidFill>
              </a:rPr>
              <a:t>Современный ритм жизни</a:t>
            </a:r>
            <a:r>
              <a:rPr lang="ru-RU" sz="1700" dirty="0"/>
              <a:t> все чаще приводит к стрессу, выгоранию и тревожным состояниям. Психологи помогают людям справляться с этими вызовами, находить ресурсы для восстановления и личностного роста. </a:t>
            </a:r>
            <a:r>
              <a:rPr lang="ru-RU" sz="1700" dirty="0" smtClean="0"/>
              <a:t>По мнению экспертов, рост </a:t>
            </a:r>
            <a:r>
              <a:rPr lang="ru-RU" sz="1700" dirty="0"/>
              <a:t>спроса на психологическую помощь связан с увеличением общей осведомлённости о важности заботы о ментальном здоровье. Теперь психологическая поддержка постепенно становится таким же обязательным элементом здорового образа жизни, как спорт и правильное питание</a:t>
            </a:r>
            <a:r>
              <a:rPr lang="ru-RU" sz="1700" dirty="0" smtClean="0"/>
              <a:t>. </a:t>
            </a:r>
            <a:r>
              <a:rPr lang="ru-RU" sz="1700" dirty="0"/>
              <a:t>День психолога напоминает нам, что забота о ментальном здоровье так же важна, как и физическое самочувствие.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7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C00000"/>
                </a:solidFill>
              </a:rPr>
              <a:t>Основная </a:t>
            </a:r>
            <a:r>
              <a:rPr lang="ru-RU" sz="1700" b="1" dirty="0">
                <a:solidFill>
                  <a:srgbClr val="C00000"/>
                </a:solidFill>
              </a:rPr>
              <a:t>цель учреждения Дня психолога </a:t>
            </a:r>
            <a:r>
              <a:rPr lang="ru-RU" sz="1700" dirty="0"/>
              <a:t>- повысить статус этой профессии, обратить внимание общества на важность психологической помощи для человека.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263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2480" y="296545"/>
            <a:ext cx="10515600" cy="1325563"/>
          </a:xfrm>
        </p:spPr>
        <p:txBody>
          <a:bodyPr/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Традиции праздника</a:t>
            </a:r>
            <a:r>
              <a:rPr lang="ru-RU" b="1" dirty="0" smtClean="0"/>
              <a:t>             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endParaRPr lang="ru-RU" sz="1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</a:rPr>
              <a:t>Празднование </a:t>
            </a:r>
            <a:r>
              <a:rPr lang="ru-RU" sz="2000" b="1" dirty="0">
                <a:solidFill>
                  <a:srgbClr val="C00000"/>
                </a:solidFill>
              </a:rPr>
              <a:t>Дня психолога включает мероприятия различного формата: </a:t>
            </a:r>
            <a:endParaRPr lang="ru-RU" sz="2000" b="1" dirty="0" smtClean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Во </a:t>
            </a:r>
            <a:r>
              <a:rPr lang="ru-RU" sz="2000" b="1" dirty="0">
                <a:solidFill>
                  <a:srgbClr val="715EC2"/>
                </a:solidFill>
              </a:rPr>
              <a:t>многих учебных заведениях</a:t>
            </a:r>
            <a:r>
              <a:rPr lang="ru-RU" sz="2000" dirty="0"/>
              <a:t>, где есть психологические факультеты, организуют студенческие мероприятия, творческие вечера и конкурсы. </a:t>
            </a: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Практикующие </a:t>
            </a:r>
            <a:r>
              <a:rPr lang="ru-RU" sz="2000" b="1" dirty="0">
                <a:solidFill>
                  <a:srgbClr val="715EC2"/>
                </a:solidFill>
              </a:rPr>
              <a:t>психологи </a:t>
            </a:r>
            <a:r>
              <a:rPr lang="ru-RU" sz="2000" dirty="0"/>
              <a:t>участвуют конференциях и мастер-классах, посвященных различным аспектам этой науки. В рамках научно-практических конференций и симпозиумов специалисты обмениваются опытом и обсуждают новые </a:t>
            </a:r>
            <a:r>
              <a:rPr lang="ru-RU" sz="2000" dirty="0" smtClean="0"/>
              <a:t>методики и результаты исследований.</a:t>
            </a:r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Проводят открытые лекции, семинары </a:t>
            </a:r>
            <a:r>
              <a:rPr lang="ru-RU" sz="2000" dirty="0" smtClean="0"/>
              <a:t>и мастер-классы </a:t>
            </a:r>
            <a:r>
              <a:rPr lang="ru-RU" sz="2000" dirty="0"/>
              <a:t>о психическом здоровье и саморазвитии</a:t>
            </a:r>
            <a:r>
              <a:rPr lang="ru-RU" sz="2000" dirty="0" smtClean="0"/>
              <a:t>. Такие </a:t>
            </a:r>
            <a:r>
              <a:rPr lang="ru-RU" sz="2000" dirty="0"/>
              <a:t>мероприятия помогают популяризовать психологию и ее возможности среди широкой аудитории.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Проводят праздничные </a:t>
            </a:r>
            <a:r>
              <a:rPr lang="ru-RU" sz="2000" b="1" dirty="0">
                <a:solidFill>
                  <a:srgbClr val="715EC2"/>
                </a:solidFill>
              </a:rPr>
              <a:t>встречи. </a:t>
            </a:r>
            <a:r>
              <a:rPr lang="ru-RU" sz="2000" dirty="0"/>
              <a:t>Коллеги организуют неформальные встречи, чтобы отметить свои достижения, обсудить профессиональные вызовы и обменяться идеями.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Организуют просветительские </a:t>
            </a:r>
            <a:r>
              <a:rPr lang="ru-RU" sz="2000" b="1" dirty="0">
                <a:solidFill>
                  <a:srgbClr val="715EC2"/>
                </a:solidFill>
              </a:rPr>
              <a:t>акции. </a:t>
            </a:r>
            <a:r>
              <a:rPr lang="ru-RU" sz="2000" dirty="0"/>
              <a:t>В ряде городов в этот день работают бесплатные консультации психологов, где каждый желающий может получить помощь</a:t>
            </a:r>
            <a:r>
              <a:rPr lang="ru-RU" sz="20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C00000"/>
                </a:solidFill>
              </a:rPr>
              <a:t>В 2025 году: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>
                <a:solidFill>
                  <a:srgbClr val="715EC2"/>
                </a:solidFill>
              </a:rPr>
              <a:t>17 ноября </a:t>
            </a:r>
            <a:r>
              <a:rPr lang="ru-RU" sz="2000" dirty="0"/>
              <a:t>темой классного часа из цикла «Разговоры о важном» </a:t>
            </a:r>
            <a:r>
              <a:rPr lang="ru-RU" sz="2000" dirty="0" smtClean="0"/>
              <a:t>стала тема </a:t>
            </a:r>
            <a:r>
              <a:rPr lang="ru-RU" sz="2000" b="1" dirty="0">
                <a:solidFill>
                  <a:srgbClr val="715EC2"/>
                </a:solidFill>
              </a:rPr>
              <a:t>«Как решать конфликты и справляться с трудностями. Ко Дню психолога».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715EC2"/>
                </a:solidFill>
              </a:rPr>
              <a:t>14 </a:t>
            </a:r>
            <a:r>
              <a:rPr lang="ru-RU" sz="2000" b="1" dirty="0">
                <a:solidFill>
                  <a:srgbClr val="715EC2"/>
                </a:solidFill>
              </a:rPr>
              <a:t>и 15 ноября </a:t>
            </a:r>
            <a:r>
              <a:rPr lang="ru-RU" sz="2000" dirty="0" smtClean="0"/>
              <a:t>в </a:t>
            </a:r>
            <a:r>
              <a:rPr lang="ru-RU" sz="2000" dirty="0"/>
              <a:t>Ростове-на-Дону </a:t>
            </a:r>
            <a:r>
              <a:rPr lang="ru-RU" sz="2000" dirty="0" smtClean="0"/>
              <a:t>состоялся </a:t>
            </a:r>
            <a:r>
              <a:rPr lang="ru-RU" sz="2000" b="1" dirty="0">
                <a:solidFill>
                  <a:srgbClr val="715EC2"/>
                </a:solidFill>
              </a:rPr>
              <a:t>Первый ежегодный форум психологов, приуроченный </a:t>
            </a:r>
            <a:r>
              <a:rPr lang="ru-RU" sz="2000" b="1" dirty="0" smtClean="0">
                <a:solidFill>
                  <a:srgbClr val="715EC2"/>
                </a:solidFill>
              </a:rPr>
              <a:t>ко Дню </a:t>
            </a:r>
            <a:r>
              <a:rPr lang="ru-RU" sz="2000" b="1" dirty="0">
                <a:solidFill>
                  <a:srgbClr val="715EC2"/>
                </a:solidFill>
              </a:rPr>
              <a:t>психолога.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/>
          </a:p>
        </p:txBody>
      </p:sp>
      <p:pic>
        <p:nvPicPr>
          <p:cNvPr id="4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Профессия - психолог    </a:t>
            </a:r>
            <a:r>
              <a:rPr lang="ru-RU" b="1" dirty="0" smtClean="0">
                <a:solidFill>
                  <a:srgbClr val="FF0000"/>
                </a:solidFill>
              </a:rPr>
              <a:t>                            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985" y="1825624"/>
            <a:ext cx="11207261" cy="4727575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C00000"/>
                </a:solidFill>
              </a:rPr>
              <a:t>Психолог – это специалист</a:t>
            </a:r>
            <a:r>
              <a:rPr lang="ru-RU" sz="1200" dirty="0"/>
              <a:t>, который изучает поведение человека в различных ситуациях, занимается коррекцией его действий в жизни, на работе, в обществе. Помогает преодолеть страхи, комплексы, разобраться в себе, своих поступках, выяснить первопричину тех или иных ошибочных решений. Все это нацелено на достижение гармонии в жизни человека. Иными словами, психологи – это «врачеватели душ</a:t>
            </a:r>
            <a:r>
              <a:rPr lang="ru-RU" sz="1200" dirty="0" smtClean="0"/>
              <a:t>».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rgbClr val="C00000"/>
                </a:solidFill>
              </a:rPr>
              <a:t>Психолог должен обладать такими качествами, как:</a:t>
            </a:r>
            <a:r>
              <a:rPr lang="ru-RU" sz="1200" dirty="0"/>
              <a:t> умение слушать, сопереживать, но при этом не принимать близко к сердцу историю клиента, чтобы иметь возможность здраво мыслить и оказать качественную помощь, быть терпеливым, наблюдательным, обладать способностью анализировать и делать выводы. В данной профессии обязательна стрессоустойчивость и уравновешенность</a:t>
            </a:r>
            <a:r>
              <a:rPr lang="ru-RU" sz="12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Среди </a:t>
            </a:r>
            <a:r>
              <a:rPr lang="ru-RU" sz="1200" b="1" dirty="0">
                <a:solidFill>
                  <a:srgbClr val="C00000"/>
                </a:solidFill>
              </a:rPr>
              <a:t>великих имен,</a:t>
            </a:r>
            <a:r>
              <a:rPr lang="ru-RU" sz="1200" dirty="0"/>
              <a:t> внесших значительный вклад в развитие психологии, выделяются такие личности, как </a:t>
            </a:r>
            <a:r>
              <a:rPr lang="ru-RU" sz="1200" b="1" dirty="0">
                <a:solidFill>
                  <a:srgbClr val="715EC2"/>
                </a:solidFill>
              </a:rPr>
              <a:t>Зигмунд Фрейд, Карл Густав Юнг, Иван Павлов, Лев Выготский и Жан Пиаже.</a:t>
            </a:r>
            <a:r>
              <a:rPr lang="ru-RU" sz="1200" dirty="0"/>
              <a:t> Каждый из них предложил уникальные теории и подходы, которые до сих пор используются в практической психологии.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00" b="1" dirty="0" smtClean="0">
                <a:solidFill>
                  <a:srgbClr val="C00000"/>
                </a:solidFill>
              </a:rPr>
              <a:t>Интересные </a:t>
            </a:r>
            <a:r>
              <a:rPr lang="ru-RU" sz="1200" b="1" dirty="0">
                <a:solidFill>
                  <a:srgbClr val="C00000"/>
                </a:solidFill>
              </a:rPr>
              <a:t>факты о профессии психолога</a:t>
            </a:r>
            <a:endParaRPr lang="ru-RU" sz="1200" b="1" dirty="0" smtClean="0">
              <a:solidFill>
                <a:srgbClr val="C0000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Психолог </a:t>
            </a:r>
            <a:r>
              <a:rPr lang="ru-RU" sz="1200" b="1" dirty="0">
                <a:solidFill>
                  <a:srgbClr val="715EC2"/>
                </a:solidFill>
              </a:rPr>
              <a:t>не ставит </a:t>
            </a:r>
            <a:r>
              <a:rPr lang="ru-RU" sz="1200" b="1" dirty="0" smtClean="0">
                <a:solidFill>
                  <a:srgbClr val="715EC2"/>
                </a:solidFill>
              </a:rPr>
              <a:t>диагнозов. </a:t>
            </a:r>
            <a:r>
              <a:rPr lang="ru-RU" sz="1200" dirty="0" smtClean="0"/>
              <a:t>Это </a:t>
            </a:r>
            <a:r>
              <a:rPr lang="ru-RU" sz="1200" dirty="0"/>
              <a:t>специалист с высшим профильным образованием, но не обязательно медицинским. Психолог не может выписывать лекарства и ставить медицинские диагнозы.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Основной </a:t>
            </a:r>
            <a:r>
              <a:rPr lang="ru-RU" sz="1200" b="1" dirty="0">
                <a:solidFill>
                  <a:srgbClr val="715EC2"/>
                </a:solidFill>
              </a:rPr>
              <a:t>метод специалистов — беседа. </a:t>
            </a:r>
            <a:r>
              <a:rPr lang="ru-RU" sz="1200" dirty="0" smtClean="0"/>
              <a:t>Специалист </a:t>
            </a:r>
            <a:r>
              <a:rPr lang="ru-RU" sz="1200" dirty="0"/>
              <a:t>активно слушает, задает вопросы, помогая этим клиенту понять, что с ним происходит. Затем психолог подбирает индивидуальный способ решения проблемы. Также могут использоваться другие методы: рисование, расстановки и т. д.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В </a:t>
            </a:r>
            <a:r>
              <a:rPr lang="ru-RU" sz="1200" b="1" dirty="0">
                <a:solidFill>
                  <a:srgbClr val="715EC2"/>
                </a:solidFill>
              </a:rPr>
              <a:t>психологии насчитывается более 60 </a:t>
            </a:r>
            <a:r>
              <a:rPr lang="ru-RU" sz="1200" b="1" dirty="0" smtClean="0">
                <a:solidFill>
                  <a:srgbClr val="715EC2"/>
                </a:solidFill>
              </a:rPr>
              <a:t>отраслей. </a:t>
            </a:r>
            <a:r>
              <a:rPr lang="ru-RU" sz="1200" dirty="0" smtClean="0"/>
              <a:t>Например</a:t>
            </a:r>
            <a:r>
              <a:rPr lang="ru-RU" sz="1200" dirty="0"/>
              <a:t>, общая, клиническая, судебная, социальная, детская, управления, труда, сексология и т. д.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По </a:t>
            </a:r>
            <a:r>
              <a:rPr lang="ru-RU" sz="1200" b="1" dirty="0">
                <a:solidFill>
                  <a:srgbClr val="715EC2"/>
                </a:solidFill>
              </a:rPr>
              <a:t>данным Правительства России</a:t>
            </a:r>
            <a:r>
              <a:rPr lang="ru-RU" sz="1200" dirty="0"/>
              <a:t>, в сфере оказания психологической помощи в нашей стране работает более семи миллионов человек.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В </a:t>
            </a:r>
            <a:r>
              <a:rPr lang="ru-RU" sz="1200" b="1" dirty="0">
                <a:solidFill>
                  <a:srgbClr val="715EC2"/>
                </a:solidFill>
              </a:rPr>
              <a:t>последние годы </a:t>
            </a:r>
            <a:r>
              <a:rPr lang="ru-RU" sz="1200" dirty="0"/>
              <a:t>набирает популярность работа с психологами на интернет-платформах </a:t>
            </a:r>
            <a:r>
              <a:rPr lang="ru-RU" sz="1200" dirty="0" smtClean="0"/>
              <a:t>, в режиме онлайн.</a:t>
            </a:r>
            <a:endParaRPr lang="ru-RU" sz="1200" dirty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Дня </a:t>
            </a:r>
            <a:r>
              <a:rPr lang="ru-RU" sz="1200" b="1" dirty="0">
                <a:solidFill>
                  <a:srgbClr val="715EC2"/>
                </a:solidFill>
              </a:rPr>
              <a:t>психолога нигде в мире, кроме России</a:t>
            </a:r>
            <a:r>
              <a:rPr lang="ru-RU" sz="1200" dirty="0"/>
              <a:t>, не существует. По инициативе ООН с 1992 года 10 октября проводят Всемирный день психического здоровья (World Mental Health Day), однако его цель — не чествование психологов как специалистов, а повышение осведомлённости о проблемах психического здоровья.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ru-RU" sz="1200" b="1" dirty="0" smtClean="0">
                <a:solidFill>
                  <a:srgbClr val="715EC2"/>
                </a:solidFill>
              </a:rPr>
              <a:t>Психолог </a:t>
            </a:r>
            <a:r>
              <a:rPr lang="ru-RU" sz="1200" b="1" dirty="0">
                <a:solidFill>
                  <a:srgbClr val="715EC2"/>
                </a:solidFill>
              </a:rPr>
              <a:t>— одна из самых востребованных профессий </a:t>
            </a:r>
            <a:r>
              <a:rPr lang="ru-RU" sz="1200" dirty="0"/>
              <a:t>в больших городах России. Большинство работодателей готовы принять этих специалистов на полную занятость и полный рабочий день.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 smtClean="0"/>
          </a:p>
        </p:txBody>
      </p:sp>
      <p:pic>
        <p:nvPicPr>
          <p:cNvPr id="5" name="Рисунок 4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715EC2"/>
                </a:solidFill>
                <a:latin typeface="+mn-lt"/>
              </a:rPr>
              <a:t>Интересные факты   </a:t>
            </a:r>
            <a:br>
              <a:rPr lang="ru-RU" sz="4000" b="1" dirty="0">
                <a:solidFill>
                  <a:srgbClr val="715EC2"/>
                </a:solidFill>
                <a:latin typeface="+mn-lt"/>
              </a:rPr>
            </a:br>
            <a:r>
              <a:rPr lang="ru-RU" sz="4000" b="1" dirty="0">
                <a:solidFill>
                  <a:srgbClr val="715EC2"/>
                </a:solidFill>
                <a:latin typeface="+mn-lt"/>
              </a:rPr>
              <a:t>о </a:t>
            </a:r>
            <a:r>
              <a:rPr lang="ru-RU" sz="4000" b="1" dirty="0" smtClean="0">
                <a:solidFill>
                  <a:srgbClr val="715EC2"/>
                </a:solidFill>
                <a:latin typeface="+mn-lt"/>
              </a:rPr>
              <a:t>психологии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0405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C00000"/>
                </a:solidFill>
              </a:rPr>
              <a:t>Термин «психология» </a:t>
            </a:r>
            <a:r>
              <a:rPr lang="ru-RU" sz="2200" dirty="0"/>
              <a:t>происходит от греческих слов </a:t>
            </a:r>
            <a:r>
              <a:rPr lang="ru-RU" sz="2200" dirty="0" smtClean="0"/>
              <a:t>«психе» </a:t>
            </a:r>
            <a:r>
              <a:rPr lang="ru-RU" sz="2200" dirty="0"/>
              <a:t>(душа) и </a:t>
            </a:r>
            <a:r>
              <a:rPr lang="ru-RU" sz="2200" dirty="0" smtClean="0"/>
              <a:t>«логос» </a:t>
            </a:r>
            <a:r>
              <a:rPr lang="ru-RU" sz="2200" dirty="0"/>
              <a:t>(учение) и буквально означает </a:t>
            </a:r>
            <a:r>
              <a:rPr lang="ru-RU" sz="2200" dirty="0" smtClean="0"/>
              <a:t>«наука </a:t>
            </a:r>
            <a:r>
              <a:rPr lang="ru-RU" sz="2200" dirty="0"/>
              <a:t>о </a:t>
            </a:r>
            <a:r>
              <a:rPr lang="ru-RU" sz="2200" dirty="0" smtClean="0"/>
              <a:t>душе».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C00000"/>
                </a:solidFill>
              </a:rPr>
              <a:t>Интересные факты о психологии: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>
                <a:solidFill>
                  <a:srgbClr val="715EC2"/>
                </a:solidFill>
              </a:rPr>
              <a:t>90 секунд для эмоций. </a:t>
            </a:r>
            <a:r>
              <a:rPr lang="ru-RU" sz="2200" dirty="0"/>
              <a:t>Ученые утверждают, что любая эмоция длится всего 90 секунд. Если чувство сохраняется дольше, это связано с тем, что человек продолжает о нем думать.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Эффект </a:t>
            </a:r>
            <a:r>
              <a:rPr lang="ru-RU" sz="2200" b="1" dirty="0">
                <a:solidFill>
                  <a:srgbClr val="715EC2"/>
                </a:solidFill>
              </a:rPr>
              <a:t>зеркала. </a:t>
            </a:r>
            <a:r>
              <a:rPr lang="ru-RU" sz="2200" dirty="0"/>
              <a:t>Люди склонны больше доверять тем, кто копирует их мимику и жесты. Этот феномен называется эффектом хамелеона и используется в психологии для построения доверительных отношений.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Парадокс </a:t>
            </a:r>
            <a:r>
              <a:rPr lang="ru-RU" sz="2200" b="1" dirty="0">
                <a:solidFill>
                  <a:srgbClr val="715EC2"/>
                </a:solidFill>
              </a:rPr>
              <a:t>выбора. </a:t>
            </a:r>
            <a:r>
              <a:rPr lang="ru-RU" sz="2200" dirty="0"/>
              <a:t>Чем больше вариантов у человека, тем сложнее ему сделать выбор. Исследования показывают, что избыток альтернатив может привести к тревоге и даже отказу от выбора.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Мозг </a:t>
            </a:r>
            <a:r>
              <a:rPr lang="ru-RU" sz="2200" b="1" dirty="0">
                <a:solidFill>
                  <a:srgbClr val="715EC2"/>
                </a:solidFill>
              </a:rPr>
              <a:t>— главный обманщик. </a:t>
            </a:r>
            <a:r>
              <a:rPr lang="ru-RU" sz="2200" dirty="0"/>
              <a:t>Память не всегда точна: мы часто «достраиваем» воспоминания, добавляя детали, которых не было. Это объясняет, почему очевидцы одного события дают разные показания.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Сила </a:t>
            </a:r>
            <a:r>
              <a:rPr lang="ru-RU" sz="2200" b="1" dirty="0">
                <a:solidFill>
                  <a:srgbClr val="715EC2"/>
                </a:solidFill>
              </a:rPr>
              <a:t>улыбки. </a:t>
            </a:r>
            <a:r>
              <a:rPr lang="ru-RU" sz="2200" dirty="0"/>
              <a:t>Искренняя улыбка активирует мозговые зоны, отвечающие за чувство счастья. Даже если улыбнуться «насильно», настроение постепенно улучшится.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Цвета </a:t>
            </a:r>
            <a:r>
              <a:rPr lang="ru-RU" sz="2200" b="1" dirty="0">
                <a:solidFill>
                  <a:srgbClr val="715EC2"/>
                </a:solidFill>
              </a:rPr>
              <a:t>и эмоции. </a:t>
            </a:r>
            <a:r>
              <a:rPr lang="ru-RU" sz="2200" dirty="0"/>
              <a:t>Разные цвета по-разному влияют на психику: синий успокаивает, красный вызывает возбуждение, а зеленый ассоциируется с гармонией.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200" b="1" dirty="0" smtClean="0">
                <a:solidFill>
                  <a:srgbClr val="715EC2"/>
                </a:solidFill>
              </a:rPr>
              <a:t>Закон </a:t>
            </a:r>
            <a:r>
              <a:rPr lang="ru-RU" sz="2200" b="1" dirty="0">
                <a:solidFill>
                  <a:srgbClr val="715EC2"/>
                </a:solidFill>
              </a:rPr>
              <a:t>7+2. </a:t>
            </a:r>
            <a:r>
              <a:rPr lang="ru-RU" sz="2200" dirty="0"/>
              <a:t>Человеческий мозг способен удерживать в краткосрочной памяти одновременно 7 ± 2 элемента информации. Это одна из причин, почему телефонные номера разбиты на короткие группы.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5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https://avatars.mds.yandex.net/i?id=3c37924d153cdcd53af567e083007913-2469813-images-thumbs&amp;n=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664" y="185422"/>
            <a:ext cx="191973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психологии,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4400" dirty="0" smtClean="0"/>
              <a:t>Собольников В., Костенко Н. Этика и психология делового общения. М</a:t>
            </a:r>
            <a:r>
              <a:rPr lang="ru-RU" sz="4400" dirty="0"/>
              <a:t>.: Юрайт, </a:t>
            </a:r>
            <a:r>
              <a:rPr lang="ru-RU" sz="4400" dirty="0" smtClean="0"/>
              <a:t>2025. </a:t>
            </a:r>
            <a:r>
              <a:rPr lang="ru-RU" sz="44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Кашаков</a:t>
            </a:r>
            <a:r>
              <a:rPr lang="ru-RU" sz="4400" dirty="0"/>
              <a:t> </a:t>
            </a:r>
            <a:r>
              <a:rPr lang="ru-RU" sz="4400" dirty="0" smtClean="0"/>
              <a:t>Р. </a:t>
            </a:r>
            <a:r>
              <a:rPr lang="ru-RU" sz="4400" dirty="0"/>
              <a:t>Курс практической психологии или как научиться работать и добиваться </a:t>
            </a:r>
            <a:r>
              <a:rPr lang="ru-RU" sz="4400" dirty="0" smtClean="0"/>
              <a:t>успеха. </a:t>
            </a:r>
            <a:r>
              <a:rPr lang="ru-RU" sz="4400" dirty="0"/>
              <a:t>– Ижевск.: Изд-во </a:t>
            </a:r>
            <a:r>
              <a:rPr lang="ru-RU" sz="4400" dirty="0" smtClean="0"/>
              <a:t>Удм.ун-та</a:t>
            </a:r>
            <a:r>
              <a:rPr lang="ru-RU" sz="4400" dirty="0" smtClean="0"/>
              <a:t>, 1996.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Фрейд З. Психология бессознательного. Сборник </a:t>
            </a:r>
            <a:r>
              <a:rPr lang="ru-RU" sz="4400" dirty="0" smtClean="0"/>
              <a:t>произведений. </a:t>
            </a:r>
            <a:r>
              <a:rPr lang="ru-RU" sz="4400" dirty="0"/>
              <a:t>– </a:t>
            </a:r>
            <a:r>
              <a:rPr lang="ru-RU" sz="4400" dirty="0" smtClean="0"/>
              <a:t>М.: Просвещение, 1990. </a:t>
            </a:r>
            <a:endParaRPr lang="ru-RU" sz="44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Карл Гюстав </a:t>
            </a:r>
            <a:r>
              <a:rPr lang="ru-RU" sz="4400" dirty="0" smtClean="0"/>
              <a:t>Юнг.  </a:t>
            </a:r>
            <a:r>
              <a:rPr lang="ru-RU" sz="4400" dirty="0"/>
              <a:t>Аналитическая </a:t>
            </a:r>
            <a:r>
              <a:rPr lang="ru-RU" sz="4400" dirty="0" smtClean="0"/>
              <a:t>психология. </a:t>
            </a:r>
            <a:r>
              <a:rPr lang="ru-RU" sz="4400" dirty="0"/>
              <a:t>– </a:t>
            </a:r>
            <a:r>
              <a:rPr lang="ru-RU" sz="4400" dirty="0" smtClean="0"/>
              <a:t>СПб</a:t>
            </a:r>
            <a:r>
              <a:rPr lang="ru-RU" sz="4400" dirty="0"/>
              <a:t>.: </a:t>
            </a:r>
            <a:r>
              <a:rPr lang="ru-RU" sz="4400" dirty="0" smtClean="0"/>
              <a:t>Кентавр,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Фокина А. Как оказывать психолого-педагогическую помощь по новым правилам // Медицинское обслуживание и организация питания в ДОУ . – 2025 - № 4.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Николаева </a:t>
            </a:r>
            <a:r>
              <a:rPr lang="ru-RU" sz="4400" dirty="0"/>
              <a:t>Н. Эгоцентризм, использование личностных ценностей и манипуляции. Как мотивировать пациента пройти диспансеризацию – советы и речевые модули от психолога //  Управление качеством в здравоохранении. – 2025 - № 1. – электронная </a:t>
            </a:r>
            <a:r>
              <a:rPr lang="ru-RU" sz="44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Фокина А. У воспитанника острая психологическая реакция на стресс: как оказать первую помощь // Медицинское обслуживание и организация питания в ДОУ . – 2024 - № 8. – электронная </a:t>
            </a:r>
            <a:r>
              <a:rPr lang="ru-RU" sz="44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Фомичева Е. Подчиненные «горят» на работе: как не пропустить симптомы психологического неблагополучия и помочь сотрудникам //  Управление качеством в здравоохранении. – 2024 - № 7.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Константинова </a:t>
            </a:r>
            <a:r>
              <a:rPr lang="ru-RU" sz="4400" dirty="0"/>
              <a:t>И. Психологические проблемы в работе медицинской сестры // В помощь практикующей медицинской сестре– 2024 - № 4.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Петрова </a:t>
            </a:r>
            <a:r>
              <a:rPr lang="ru-RU" sz="4400" dirty="0" smtClean="0"/>
              <a:t>Н.Г. </a:t>
            </a:r>
            <a:r>
              <a:rPr lang="ru-RU" sz="4400" dirty="0" smtClean="0"/>
              <a:t>Соловьева </a:t>
            </a:r>
            <a:r>
              <a:rPr lang="ru-RU" sz="4400" dirty="0"/>
              <a:t>С. Психологические ресурсы детей при преодолении психической </a:t>
            </a:r>
            <a:r>
              <a:rPr lang="ru-RU" sz="4400" dirty="0" smtClean="0"/>
              <a:t>травмы // </a:t>
            </a:r>
            <a:r>
              <a:rPr lang="ru-RU" sz="4400" dirty="0" smtClean="0"/>
              <a:t>Медицинская сестра. – </a:t>
            </a:r>
            <a:r>
              <a:rPr lang="ru-RU" sz="4400" dirty="0" smtClean="0"/>
              <a:t>2024 </a:t>
            </a:r>
            <a:r>
              <a:rPr lang="ru-RU" sz="4400" dirty="0" smtClean="0"/>
              <a:t>- № </a:t>
            </a:r>
            <a:r>
              <a:rPr lang="ru-RU" sz="4400" dirty="0" smtClean="0"/>
              <a:t>1.</a:t>
            </a:r>
            <a:r>
              <a:rPr lang="ru-RU" sz="4400" dirty="0"/>
              <a:t>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Спивак И</a:t>
            </a:r>
            <a:r>
              <a:rPr lang="ru-RU" sz="4400" dirty="0"/>
              <a:t>. Как повысить приверженность пациентов лечению: пять советов от психолога и комплект </a:t>
            </a:r>
            <a:r>
              <a:rPr lang="ru-RU" sz="4400" dirty="0" smtClean="0"/>
              <a:t>чек-листов  //  </a:t>
            </a:r>
            <a:r>
              <a:rPr lang="ru-RU" sz="4400" dirty="0"/>
              <a:t>Управление качеством в здравоохранении. – </a:t>
            </a:r>
            <a:r>
              <a:rPr lang="ru-RU" sz="4400" dirty="0" smtClean="0"/>
              <a:t>2023 </a:t>
            </a:r>
            <a:r>
              <a:rPr lang="ru-RU" sz="4400" dirty="0"/>
              <a:t>- № </a:t>
            </a:r>
            <a:r>
              <a:rPr lang="ru-RU" sz="4400" dirty="0" smtClean="0"/>
              <a:t>9. </a:t>
            </a:r>
            <a:r>
              <a:rPr lang="ru-RU" sz="4400" dirty="0"/>
              <a:t>– электронная </a:t>
            </a:r>
            <a:r>
              <a:rPr lang="ru-RU" sz="44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/>
              <a:t>Вохмянина Т. Как оказать психологическую поддержку медсестрам в кризисное время. Рекомендации психолога // Главная медицинская сестра. – 2023 - № 7.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Вайс </a:t>
            </a:r>
            <a:r>
              <a:rPr lang="ru-RU" sz="4400" dirty="0"/>
              <a:t>А. Как врачу справиться с тревогой – рекомендации </a:t>
            </a:r>
            <a:r>
              <a:rPr lang="ru-RU" sz="4400" dirty="0" smtClean="0"/>
              <a:t>психолога  // </a:t>
            </a:r>
            <a:r>
              <a:rPr lang="ru-RU" sz="4400" dirty="0"/>
              <a:t>Управление качеством в здравоохранении. – 2023 - № </a:t>
            </a:r>
            <a:r>
              <a:rPr lang="ru-RU" sz="4400" dirty="0" smtClean="0"/>
              <a:t>5. </a:t>
            </a:r>
            <a:r>
              <a:rPr lang="ru-RU" sz="44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Николаева </a:t>
            </a:r>
            <a:r>
              <a:rPr lang="ru-RU" sz="4400" dirty="0"/>
              <a:t>Н. </a:t>
            </a:r>
            <a:r>
              <a:rPr lang="ru-RU" sz="4400" dirty="0" smtClean="0"/>
              <a:t>Чувство </a:t>
            </a:r>
            <a:r>
              <a:rPr lang="ru-RU" sz="4400" dirty="0"/>
              <a:t>долга в жизни врача — советы и упражнения от психолога, как не попасть в манипулятивную </a:t>
            </a:r>
            <a:r>
              <a:rPr lang="ru-RU" sz="4400" dirty="0" smtClean="0"/>
              <a:t>ловушку/ / </a:t>
            </a:r>
            <a:r>
              <a:rPr lang="ru-RU" sz="4400" dirty="0"/>
              <a:t>Управление качеством в здравоохранении. – 2023 - № 4. – электронная версия</a:t>
            </a:r>
            <a:endParaRPr lang="ru-RU" sz="4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Назарян </a:t>
            </a:r>
            <a:r>
              <a:rPr lang="ru-RU" sz="4400" dirty="0"/>
              <a:t>С., </a:t>
            </a:r>
            <a:r>
              <a:rPr lang="ru-RU" sz="4400" dirty="0" smtClean="0"/>
              <a:t>Петров </a:t>
            </a:r>
            <a:r>
              <a:rPr lang="ru-RU" sz="4400" dirty="0"/>
              <a:t>В</a:t>
            </a:r>
            <a:r>
              <a:rPr lang="ru-RU" sz="4400" dirty="0" smtClean="0"/>
              <a:t>., </a:t>
            </a:r>
            <a:r>
              <a:rPr lang="ru-RU" sz="4400" dirty="0"/>
              <a:t>и др. Модель психологического сопровождения медицинских работников в условиях COVID </a:t>
            </a:r>
            <a:r>
              <a:rPr lang="ru-RU" sz="4400" dirty="0" smtClean="0"/>
              <a:t>– стационара </a:t>
            </a:r>
            <a:r>
              <a:rPr lang="ru-RU" sz="4400" dirty="0"/>
              <a:t>// Медицинская сестра. – </a:t>
            </a:r>
            <a:r>
              <a:rPr lang="ru-RU" sz="4400" dirty="0" smtClean="0"/>
              <a:t>2023 </a:t>
            </a:r>
            <a:r>
              <a:rPr lang="ru-RU" sz="4400" dirty="0"/>
              <a:t>- № 2. – электронная версия</a:t>
            </a:r>
            <a:endParaRPr lang="ru-RU" sz="4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Фетищева </a:t>
            </a:r>
            <a:r>
              <a:rPr lang="ru-RU" sz="4400" dirty="0"/>
              <a:t>И. Медицинская и психологическая помощь пострадавшим  в чрезвычайных </a:t>
            </a:r>
            <a:r>
              <a:rPr lang="ru-RU" sz="4400" dirty="0" smtClean="0"/>
              <a:t>ситуациях </a:t>
            </a:r>
            <a:r>
              <a:rPr lang="ru-RU" sz="4400" dirty="0"/>
              <a:t>// Сестринское дело. – </a:t>
            </a:r>
            <a:r>
              <a:rPr lang="ru-RU" sz="4400" dirty="0" smtClean="0"/>
              <a:t>2023. </a:t>
            </a:r>
            <a:r>
              <a:rPr lang="ru-RU" sz="4400" dirty="0"/>
              <a:t>- № </a:t>
            </a:r>
            <a:r>
              <a:rPr lang="ru-RU" sz="4400" dirty="0" smtClean="0"/>
              <a:t>1</a:t>
            </a:r>
            <a:r>
              <a:rPr lang="ru-RU" sz="4400" dirty="0"/>
              <a:t>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/>
              <a:t>Дергунова </a:t>
            </a:r>
            <a:r>
              <a:rPr lang="ru-RU" sz="4400" dirty="0"/>
              <a:t>И., </a:t>
            </a:r>
            <a:r>
              <a:rPr lang="ru-RU" sz="4400" dirty="0" smtClean="0"/>
              <a:t>Руженкова И., Сафончик </a:t>
            </a:r>
            <a:r>
              <a:rPr lang="ru-RU" sz="4400" dirty="0"/>
              <a:t>Е.  Как работать с истерикой у ребенка: совместные решения медицинского работника, психолога и </a:t>
            </a:r>
            <a:r>
              <a:rPr lang="ru-RU" sz="4400" dirty="0" smtClean="0"/>
              <a:t>воспитателя </a:t>
            </a:r>
            <a:r>
              <a:rPr lang="ru-RU" sz="4400" dirty="0"/>
              <a:t>// Медицинское обслуживание и организация питания в ДОУ . – </a:t>
            </a:r>
            <a:r>
              <a:rPr lang="ru-RU" sz="4400" dirty="0" smtClean="0"/>
              <a:t>2022 </a:t>
            </a:r>
            <a:r>
              <a:rPr lang="ru-RU" sz="4400" dirty="0"/>
              <a:t>- № 12. – электронная версия</a:t>
            </a:r>
          </a:p>
          <a:p>
            <a:endParaRPr lang="ru-RU" sz="3100" dirty="0"/>
          </a:p>
          <a:p>
            <a:endParaRPr lang="ru-RU" sz="1500" dirty="0"/>
          </a:p>
          <a:p>
            <a:endParaRPr lang="ru-RU" sz="1500" dirty="0"/>
          </a:p>
          <a:p>
            <a:endParaRPr lang="ru-RU" sz="1500" dirty="0"/>
          </a:p>
          <a:p>
            <a:endParaRPr lang="ru-RU" sz="1500" dirty="0" smtClean="0"/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</TotalTime>
  <Words>2181</Words>
  <Application>Microsoft Office PowerPoint</Application>
  <PresentationFormat>Произвольный</PresentationFormat>
  <Paragraphs>127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День психолога</vt:lpstr>
      <vt:lpstr>История развития психологии                                                                                        </vt:lpstr>
      <vt:lpstr>История развития психологии в России</vt:lpstr>
      <vt:lpstr>Актуальность учреждения Дня психолога</vt:lpstr>
      <vt:lpstr>Традиции праздника                                                   </vt:lpstr>
      <vt:lpstr>Профессия - психолог                                 </vt:lpstr>
      <vt:lpstr>Интересные факты    о психологии</vt:lpstr>
      <vt:lpstr>Список литературы по психологии,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169</cp:revision>
  <dcterms:created xsi:type="dcterms:W3CDTF">2019-04-11T10:45:24Z</dcterms:created>
  <dcterms:modified xsi:type="dcterms:W3CDTF">2025-11-13T10:50:17Z</dcterms:modified>
</cp:coreProperties>
</file>