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80" r:id="rId2"/>
    <p:sldId id="257" r:id="rId3"/>
    <p:sldId id="266" r:id="rId4"/>
    <p:sldId id="273" r:id="rId5"/>
    <p:sldId id="276" r:id="rId6"/>
    <p:sldId id="282" r:id="rId7"/>
    <p:sldId id="281" r:id="rId8"/>
    <p:sldId id="279" r:id="rId9"/>
    <p:sldId id="283" r:id="rId10"/>
    <p:sldId id="284" r:id="rId11"/>
    <p:sldId id="27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 descr="28 июля ежегодно отмечается Всемирный день борьбы с гепатитом | 25.07.2023  | Кунгур - БезФорма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12" y="535184"/>
            <a:ext cx="10288074" cy="5420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995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 и участие во Всемирном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дне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борьбы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с гепатитом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Традиции проведения Всемирного дня 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</a:rPr>
              <a:t>борьбы с </a:t>
            </a: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гепатитом: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Всемирный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день борьбы с гепатитом ежегодно получает заранее определённую тему</a:t>
            </a:r>
            <a:r>
              <a:rPr lang="ru-RU" sz="1400" dirty="0"/>
              <a:t>. Она обсуждается на конференциях, симпозиумах, там же рассматриваются возникшие проблемы и пути их решения. Проводятся беседы со специалистами, чтобы изучить все вопросы, связанные с заболеванием, организацией помощи больным гепатитом, способы профилактики и лечения.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Проводятся информационные кампании: </a:t>
            </a:r>
            <a:r>
              <a:rPr lang="ru-RU" sz="1400" dirty="0" smtClean="0"/>
              <a:t>в </a:t>
            </a:r>
            <a:r>
              <a:rPr lang="ru-RU" sz="1400" dirty="0"/>
              <a:t>средствах массовой информации публикуются материалы, рассказывающие о гепатите,  его признаках, а также о возможных путях заражения и методах защиты и профилактики. Общественные организации при поддержке государства печатают и раздают агитационную продукцию.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Проходят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просветительские мероприятия: </a:t>
            </a:r>
            <a:r>
              <a:rPr lang="ru-RU" sz="1400" dirty="0"/>
              <a:t>семинары, публичные лекции, конференции. </a:t>
            </a:r>
            <a:endParaRPr lang="ru-RU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Есть 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</a:rPr>
              <a:t>несколько способов принять участие во Всемирном дне борьбы с гепатитом и поддержать глобальные усилия по ликвидации вирусного гепатита: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Просвещать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себя и других: </a:t>
            </a:r>
            <a:r>
              <a:rPr lang="ru-RU" sz="1400" dirty="0"/>
              <a:t>узнайте о гепатите, его типах, передаче, профилактике и лечении. Поделитесь этой информацией с друзьями, семьей и сообществом, чтобы повысить осведомленность.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Пройти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тестирование и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вакцинацию: </a:t>
            </a:r>
            <a:r>
              <a:rPr lang="ru-RU" sz="1400" dirty="0" smtClean="0"/>
              <a:t>поощряйте </a:t>
            </a:r>
            <a:r>
              <a:rPr lang="ru-RU" sz="1400" dirty="0"/>
              <a:t>окружающих проходить тестирование на гепатит, особенно если они находятся в группе риска. Вакцинация от гепатита А и В имеет решающее значение для профилактики, а раннее выявление и лечение гепатита С может привести к излечению.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Поддержать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организации: </a:t>
            </a:r>
            <a:r>
              <a:rPr lang="ru-RU" sz="1400" dirty="0"/>
              <a:t>сделайте пожертвование или станьте волонтером в организациях, работающих над ликвидацией гепатита, таких как Всемирный альянс по борьбе с гепатитом, Фонд по борьбе с гепатитом В или местные благотворительные организации в вашем регионе.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Повышать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осведомленность в социальных сетях:</a:t>
            </a:r>
            <a:r>
              <a:rPr lang="ru-RU" sz="1400" dirty="0"/>
              <a:t> используйте свои платформы социальных сетей для распространения информации о Всемирном дне борьбы с гепатитом. Делитесь фактами, инфографикой и историями людей, пострадавших от гепатита. Используйте официальные хэштеги и материалы кампании для усиления вашего сообщения.</a:t>
            </a:r>
          </a:p>
        </p:txBody>
      </p:sp>
      <p:pic>
        <p:nvPicPr>
          <p:cNvPr id="4" name="Рисунок 4" descr="28 июля - Всемирный день борьбы с гепатитами - 15-я городская детская  поликлини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336" y="106063"/>
            <a:ext cx="1413762" cy="152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1196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лечению и профилактике гепатита,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Внутренние болезни. </a:t>
            </a:r>
            <a:r>
              <a:rPr lang="ru-RU" sz="1400" b="1" dirty="0"/>
              <a:t>Избранные </a:t>
            </a:r>
            <a:r>
              <a:rPr lang="ru-RU" sz="1400" b="1" dirty="0" smtClean="0"/>
              <a:t>лекции</a:t>
            </a:r>
            <a:r>
              <a:rPr lang="ru-RU" sz="1400" dirty="0" smtClean="0"/>
              <a:t>: </a:t>
            </a:r>
            <a:r>
              <a:rPr lang="ru-RU" sz="1400" dirty="0"/>
              <a:t>учебник / под общей редакцией М. П. Кончаловского. — М.: Юрайт, </a:t>
            </a:r>
            <a:r>
              <a:rPr lang="ru-RU" sz="1400" dirty="0" smtClean="0"/>
              <a:t>2025.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</a:t>
            </a:r>
            <a:r>
              <a:rPr lang="ru-RU" sz="1400" dirty="0" smtClean="0"/>
              <a:t>[</a:t>
            </a:r>
            <a:r>
              <a:rPr lang="ru-RU" sz="1400" dirty="0"/>
              <a:t>и др.]. </a:t>
            </a:r>
            <a:r>
              <a:rPr lang="ru-RU" sz="1400" b="1" dirty="0"/>
              <a:t>Пропедевтика внутренних болезней</a:t>
            </a:r>
            <a:r>
              <a:rPr lang="ru-RU" sz="1400" dirty="0"/>
              <a:t>. В 2 ч. Часть </a:t>
            </a:r>
            <a:r>
              <a:rPr lang="ru-RU" sz="1400" dirty="0" smtClean="0"/>
              <a:t>2</a:t>
            </a:r>
            <a:r>
              <a:rPr lang="ru-RU" sz="1400" dirty="0"/>
              <a:t> : учебник и практикум для </a:t>
            </a:r>
            <a:r>
              <a:rPr lang="ru-RU" sz="1400" dirty="0" smtClean="0"/>
              <a:t>вузов. </a:t>
            </a:r>
            <a:r>
              <a:rPr lang="ru-RU" sz="1400" dirty="0"/>
              <a:t>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</a:t>
            </a:r>
            <a:r>
              <a:rPr lang="ru-RU" sz="1400" dirty="0" smtClean="0"/>
              <a:t>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Чуваков Г.И. </a:t>
            </a:r>
            <a:r>
              <a:rPr lang="ru-RU" sz="1400" b="1" dirty="0"/>
              <a:t>Основы сестринского дела</a:t>
            </a:r>
            <a:r>
              <a:rPr lang="ru-RU" sz="1400" dirty="0"/>
              <a:t>: учебник и практикум для среднего профессионального образования. – М.: Юрайт, </a:t>
            </a:r>
            <a:r>
              <a:rPr lang="ru-RU" sz="1400" dirty="0" smtClean="0"/>
              <a:t>2025.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Шкатова, Е. Ю.  </a:t>
            </a:r>
            <a:r>
              <a:rPr lang="ru-RU" sz="1400" b="1" dirty="0"/>
              <a:t>Безопасная среда для пациента и </a:t>
            </a:r>
            <a:r>
              <a:rPr lang="ru-RU" sz="1400" b="1" dirty="0" smtClean="0"/>
              <a:t>персонала</a:t>
            </a:r>
            <a:r>
              <a:rPr lang="ru-RU" sz="1400" dirty="0" smtClean="0"/>
              <a:t>: </a:t>
            </a:r>
            <a:r>
              <a:rPr lang="ru-RU" sz="1400" dirty="0"/>
              <a:t>учебник для среднего профессионального образования / Е. Ю. Шкатова, Н. В. Хетагури, О. А. Морозкова</a:t>
            </a:r>
            <a:r>
              <a:rPr lang="ru-RU" sz="1400" dirty="0" smtClean="0"/>
              <a:t>.</a:t>
            </a:r>
            <a:r>
              <a:rPr lang="ru-RU" sz="1400" dirty="0"/>
              <a:t> — М.: Юрайт, 2025.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Петров В.,  Лапотников В., Эмануэль В., Петрова Н</a:t>
            </a:r>
            <a:r>
              <a:rPr lang="ru-RU" sz="1400" b="1" dirty="0" smtClean="0"/>
              <a:t>. Сестринское дело в терапии </a:t>
            </a:r>
            <a:r>
              <a:rPr lang="ru-RU" sz="1400" dirty="0" smtClean="0"/>
              <a:t>: учебник для среднего </a:t>
            </a:r>
            <a:r>
              <a:rPr lang="ru-RU" sz="1400" dirty="0"/>
              <a:t>профессионального </a:t>
            </a:r>
            <a:r>
              <a:rPr lang="ru-RU" sz="1400" dirty="0" smtClean="0"/>
              <a:t>образования. - </a:t>
            </a:r>
            <a:r>
              <a:rPr lang="ru-RU" sz="1400" dirty="0"/>
              <a:t>2-е изд., испр. и доп. </a:t>
            </a:r>
            <a:r>
              <a:rPr lang="ru-RU" sz="1400" dirty="0" smtClean="0"/>
              <a:t> – М.: Юрайт, 2025.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Скворцов </a:t>
            </a:r>
            <a:r>
              <a:rPr lang="ru-RU" sz="1400" dirty="0"/>
              <a:t>В</a:t>
            </a:r>
            <a:r>
              <a:rPr lang="ru-RU" sz="1400" dirty="0" smtClean="0"/>
              <a:t>., </a:t>
            </a:r>
            <a:r>
              <a:rPr lang="ru-RU" sz="1400" dirty="0"/>
              <a:t>Тумаренко А</a:t>
            </a:r>
            <a:r>
              <a:rPr lang="ru-RU" sz="1400" b="1" dirty="0" smtClean="0"/>
              <a:t>. </a:t>
            </a:r>
            <a:r>
              <a:rPr lang="ru-RU" sz="1400" b="1" dirty="0"/>
              <a:t>Актуальные вопросы неотложной медицинской помощи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</a:t>
            </a:r>
            <a:r>
              <a:rPr lang="ru-RU" sz="1400" dirty="0"/>
              <a:t>СПб.: </a:t>
            </a:r>
            <a:r>
              <a:rPr lang="ru-RU" sz="1400" dirty="0" smtClean="0"/>
              <a:t>СпецЛит, 2015.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Лычев В</a:t>
            </a:r>
            <a:r>
              <a:rPr lang="ru-RU" sz="1400" dirty="0" smtClean="0"/>
              <a:t>., </a:t>
            </a:r>
            <a:r>
              <a:rPr lang="ru-RU" sz="1400" dirty="0"/>
              <a:t>Карманова В</a:t>
            </a:r>
            <a:r>
              <a:rPr lang="ru-RU" sz="1400" dirty="0" smtClean="0"/>
              <a:t>. </a:t>
            </a:r>
            <a:r>
              <a:rPr lang="ru-RU" sz="1400" b="1" dirty="0"/>
              <a:t>Сестринское дело в терапии. </a:t>
            </a:r>
            <a:r>
              <a:rPr lang="ru-RU" sz="1400" dirty="0"/>
              <a:t>С курсом первичной медицинской помощи. Учебное </a:t>
            </a:r>
            <a:r>
              <a:rPr lang="ru-RU" sz="1400" dirty="0" smtClean="0"/>
              <a:t>пособие. </a:t>
            </a:r>
            <a:r>
              <a:rPr lang="ru-RU" sz="1400" dirty="0"/>
              <a:t>– </a:t>
            </a:r>
            <a:r>
              <a:rPr lang="ru-RU" sz="1400" dirty="0" smtClean="0"/>
              <a:t> </a:t>
            </a:r>
            <a:r>
              <a:rPr lang="ru-RU" sz="1400" dirty="0"/>
              <a:t>М.: </a:t>
            </a:r>
            <a:r>
              <a:rPr lang="ru-RU" sz="1400" dirty="0" smtClean="0"/>
              <a:t>ФОРУМ, 2014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Смолева Э</a:t>
            </a:r>
            <a:r>
              <a:rPr lang="ru-RU" sz="1400" dirty="0" smtClean="0"/>
              <a:t>., </a:t>
            </a:r>
            <a:r>
              <a:rPr lang="ru-RU" sz="1400" dirty="0"/>
              <a:t>Аподиакос Е</a:t>
            </a:r>
            <a:r>
              <a:rPr lang="ru-RU" sz="1400" dirty="0" smtClean="0"/>
              <a:t>. </a:t>
            </a:r>
            <a:r>
              <a:rPr lang="ru-RU" sz="1400" b="1" dirty="0"/>
              <a:t>Терапия с курсом первичной медико-санитарной </a:t>
            </a:r>
            <a:r>
              <a:rPr lang="ru-RU" sz="1400" b="1" dirty="0" smtClean="0"/>
              <a:t>помощи</a:t>
            </a:r>
            <a:r>
              <a:rPr lang="ru-RU" sz="1400" dirty="0" smtClean="0"/>
              <a:t>. – </a:t>
            </a:r>
            <a:r>
              <a:rPr lang="ru-RU" sz="1400" dirty="0"/>
              <a:t>Ростов н/Д.: </a:t>
            </a:r>
            <a:r>
              <a:rPr lang="ru-RU" sz="1400" dirty="0" smtClean="0"/>
              <a:t>Феникс, 2013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Оганов </a:t>
            </a:r>
            <a:r>
              <a:rPr lang="ru-RU" sz="1400" dirty="0" smtClean="0"/>
              <a:t>Р., </a:t>
            </a:r>
            <a:r>
              <a:rPr lang="ru-RU" sz="1400" dirty="0"/>
              <a:t>Хальфин Р</a:t>
            </a:r>
            <a:r>
              <a:rPr lang="ru-RU" sz="1400" dirty="0" smtClean="0"/>
              <a:t>. </a:t>
            </a:r>
            <a:r>
              <a:rPr lang="ru-RU" sz="1400" b="1" dirty="0"/>
              <a:t>Руководство по медицинской </a:t>
            </a:r>
            <a:r>
              <a:rPr lang="ru-RU" sz="1400" b="1" dirty="0" smtClean="0"/>
              <a:t>профилактике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М</a:t>
            </a:r>
            <a:r>
              <a:rPr lang="ru-RU" sz="1400" dirty="0"/>
              <a:t>.: </a:t>
            </a:r>
            <a:r>
              <a:rPr lang="ru-RU" sz="1400" dirty="0" smtClean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Никитин Ю</a:t>
            </a:r>
            <a:r>
              <a:rPr lang="ru-RU" sz="1400" dirty="0" smtClean="0"/>
              <a:t>., </a:t>
            </a:r>
            <a:r>
              <a:rPr lang="ru-RU" sz="1400" dirty="0"/>
              <a:t>Чернышов </a:t>
            </a:r>
            <a:r>
              <a:rPr lang="ru-RU" sz="1400" dirty="0" smtClean="0"/>
              <a:t>В. </a:t>
            </a:r>
            <a:r>
              <a:rPr lang="ru-RU" sz="1400" b="1" dirty="0"/>
              <a:t>Руководство для средних медицинских </a:t>
            </a:r>
            <a:r>
              <a:rPr lang="ru-RU" sz="1400" b="1" dirty="0" smtClean="0"/>
              <a:t>работников.</a:t>
            </a:r>
            <a:r>
              <a:rPr lang="ru-RU" sz="1400" dirty="0" smtClean="0"/>
              <a:t> – М.: </a:t>
            </a:r>
            <a:r>
              <a:rPr lang="ru-RU" sz="1400" dirty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Маколкин В., </a:t>
            </a:r>
            <a:r>
              <a:rPr lang="ru-RU" sz="1400" dirty="0"/>
              <a:t>Овчаренко </a:t>
            </a:r>
            <a:r>
              <a:rPr lang="ru-RU" sz="1400" dirty="0" smtClean="0"/>
              <a:t>С. </a:t>
            </a:r>
            <a:r>
              <a:rPr lang="ru-RU" sz="1400" b="1" dirty="0"/>
              <a:t>Сестринское дело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- М</a:t>
            </a:r>
            <a:r>
              <a:rPr lang="ru-RU" sz="1400" dirty="0"/>
              <a:t>.: </a:t>
            </a:r>
            <a:r>
              <a:rPr lang="ru-RU" sz="1400" dirty="0" smtClean="0"/>
              <a:t>АНМИ, 2002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Бершадская М</a:t>
            </a:r>
            <a:r>
              <a:rPr lang="ru-RU" sz="1400" dirty="0"/>
              <a:t>. </a:t>
            </a:r>
            <a:r>
              <a:rPr lang="ru-RU" sz="1400" b="1" dirty="0"/>
              <a:t>Сестринские ошибки, которые приведут к массовому заражению гепатитами. Разъяснения, как </a:t>
            </a:r>
            <a:r>
              <a:rPr lang="ru-RU" sz="1400" b="1" dirty="0" smtClean="0"/>
              <a:t>избежать </a:t>
            </a:r>
            <a:r>
              <a:rPr lang="ru-RU" sz="1400" dirty="0" smtClean="0"/>
              <a:t>// Главная медсестра. – 2025 - № 2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Дуданова </a:t>
            </a:r>
            <a:r>
              <a:rPr lang="ru-RU" sz="1400" dirty="0"/>
              <a:t>О.   </a:t>
            </a:r>
            <a:r>
              <a:rPr lang="ru-RU" sz="1400" b="1" dirty="0"/>
              <a:t>Тяжелый алкогольный гепатит: современные представления и перспективы лечения </a:t>
            </a:r>
            <a:r>
              <a:rPr lang="ru-RU" sz="1400" dirty="0"/>
              <a:t>// </a:t>
            </a:r>
            <a:r>
              <a:rPr lang="ru-RU" sz="1400" dirty="0" smtClean="0"/>
              <a:t>Медицинская сестра</a:t>
            </a:r>
            <a:r>
              <a:rPr lang="ru-RU" sz="1400" dirty="0"/>
              <a:t>. – </a:t>
            </a:r>
            <a:r>
              <a:rPr lang="ru-RU" sz="1400" dirty="0" smtClean="0"/>
              <a:t>2024 - № 5.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</a:t>
            </a:r>
            <a:r>
              <a:rPr lang="ru-RU" sz="1400" dirty="0"/>
              <a:t>Е. </a:t>
            </a:r>
            <a:r>
              <a:rPr lang="ru-RU" sz="1400" b="1" dirty="0"/>
              <a:t>Профилактика вирусного гепатита C по последним методрекомендациям: чек-лист для главной </a:t>
            </a:r>
            <a:r>
              <a:rPr lang="ru-RU" sz="1400" b="1" dirty="0" smtClean="0"/>
              <a:t>медсестры</a:t>
            </a:r>
            <a:r>
              <a:rPr lang="ru-RU" sz="1400" dirty="0"/>
              <a:t>// Главная медсестра. – </a:t>
            </a:r>
            <a:r>
              <a:rPr lang="ru-RU" sz="1400" dirty="0" smtClean="0"/>
              <a:t>2023 </a:t>
            </a:r>
            <a:r>
              <a:rPr lang="ru-RU" sz="1400" dirty="0"/>
              <a:t>- № </a:t>
            </a:r>
            <a:r>
              <a:rPr lang="ru-RU" sz="1400" dirty="0" smtClean="0"/>
              <a:t>6– </a:t>
            </a:r>
            <a:r>
              <a:rPr lang="ru-RU" sz="1400" dirty="0"/>
              <a:t>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И. </a:t>
            </a:r>
            <a:r>
              <a:rPr lang="ru-RU" sz="1400" b="1" dirty="0"/>
              <a:t>Современные возможности диагностики и лечения вирусных гепатитов</a:t>
            </a:r>
            <a:r>
              <a:rPr lang="ru-RU" sz="1400" dirty="0"/>
              <a:t>// </a:t>
            </a:r>
            <a:r>
              <a:rPr lang="ru-RU" sz="1400" dirty="0" smtClean="0"/>
              <a:t>Сестринское дело. </a:t>
            </a:r>
            <a:r>
              <a:rPr lang="ru-RU" sz="1400" dirty="0"/>
              <a:t>– </a:t>
            </a:r>
            <a:r>
              <a:rPr lang="ru-RU" sz="1400" dirty="0" smtClean="0"/>
              <a:t>2023 </a:t>
            </a:r>
            <a:r>
              <a:rPr lang="ru-RU" sz="1400" dirty="0"/>
              <a:t>- </a:t>
            </a:r>
            <a:r>
              <a:rPr lang="ru-RU" sz="1400" dirty="0" smtClean="0"/>
              <a:t>№ 1.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борьбы с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гепатитом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</a:rPr>
              <a:t>Всемирный </a:t>
            </a: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</a:rPr>
              <a:t>день борьбы с гепатитом отмечается ежегодно 28 июля. </a:t>
            </a:r>
            <a:r>
              <a:rPr lang="ru-RU" sz="1700" dirty="0"/>
              <a:t>Праздник учрежден </a:t>
            </a:r>
            <a:r>
              <a:rPr lang="ru-RU" sz="1700" dirty="0" smtClean="0"/>
              <a:t>Всемирной Организацией Здравоохранения (ВОЗ) </a:t>
            </a:r>
            <a:r>
              <a:rPr lang="ru-RU" sz="1700" dirty="0"/>
              <a:t>по инициативе Всемирного альянса по борьбе с гепатитом.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</a:rPr>
              <a:t>Проведение Всемирного дня </a:t>
            </a: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</a:rPr>
              <a:t>борьбы с </a:t>
            </a: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</a:rPr>
              <a:t>гепатитом </a:t>
            </a:r>
            <a:r>
              <a:rPr lang="ru-RU" sz="1700" dirty="0" smtClean="0"/>
              <a:t>направлено </a:t>
            </a:r>
            <a:r>
              <a:rPr lang="ru-RU" sz="1700" dirty="0"/>
              <a:t>на повышение осведомленности о вирусном гепатите и его влиянии на здоровье, а также на активизацию глобальных усилий по борьбе с этой </a:t>
            </a:r>
            <a:r>
              <a:rPr lang="ru-RU" sz="1700" dirty="0" smtClean="0"/>
              <a:t>болезнью: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</a:rPr>
              <a:t>основная </a:t>
            </a: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</a:rPr>
              <a:t>цель </a:t>
            </a:r>
            <a:r>
              <a:rPr lang="ru-RU" sz="1700" dirty="0"/>
              <a:t>- увеличить информированность населения о гепатите, его различных формах, методах профилактики, диагностики и лечения, а также о необходимости вакцинации.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</a:rPr>
              <a:t>в</a:t>
            </a: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</a:rPr>
              <a:t>ажной </a:t>
            </a: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</a:rPr>
              <a:t>задачей </a:t>
            </a:r>
            <a:r>
              <a:rPr lang="ru-RU" sz="1700" dirty="0"/>
              <a:t>является привлечение внимания к проблеме гепатита со стороны политиков и общества в целом, а также мобилизация ресурсов для борьбы с этой болезнью.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</a:rPr>
              <a:t>Тема Всемирного дня борьбы с гепатитом </a:t>
            </a: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</a:rPr>
              <a:t>2025 года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1700" dirty="0" smtClean="0"/>
              <a:t>согласно </a:t>
            </a:r>
            <a:r>
              <a:rPr lang="ru-RU" sz="1700" dirty="0"/>
              <a:t>информации ВОЗ, 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</a:rPr>
              <a:t>«Гепатит: давайте его разберем</a:t>
            </a: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</a:rPr>
              <a:t>» </a:t>
            </a:r>
            <a:r>
              <a:rPr lang="ru-RU" sz="1700" dirty="0" smtClean="0"/>
              <a:t>- «призывает </a:t>
            </a:r>
            <a:r>
              <a:rPr lang="ru-RU" sz="1700" dirty="0"/>
              <a:t>к срочным действиям по устранению финансовых, социальных и системных барьеров, включая стигму, которые мешают искоренению гепатита и профилактике рака </a:t>
            </a:r>
            <a:r>
              <a:rPr lang="ru-RU" sz="1700" dirty="0" smtClean="0"/>
              <a:t>печени».</a:t>
            </a:r>
          </a:p>
          <a:p>
            <a:pPr algn="just">
              <a:buFontTx/>
              <a:buChar char="-"/>
            </a:pPr>
            <a:endParaRPr lang="ru-RU" sz="23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Рисунок 4" descr="28 июля - Всемирный день борьбы с гепатитами - 15-я городская детская  поликлини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336" y="106063"/>
            <a:ext cx="1413762" cy="152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507525"/>
            <a:ext cx="10720754" cy="514825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Всемирный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день борьбы с гепатитом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(World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Hepatitis Day) </a:t>
            </a:r>
            <a:r>
              <a:rPr lang="ru-RU" sz="5600" dirty="0"/>
              <a:t>проводится ежегодно 28 июля под эгидой </a:t>
            </a:r>
            <a:r>
              <a:rPr lang="ru-RU" sz="5600" dirty="0" smtClean="0"/>
              <a:t>Всемирного альянса </a:t>
            </a:r>
            <a:r>
              <a:rPr lang="ru-RU" sz="5600" dirty="0"/>
              <a:t>по борьбе с </a:t>
            </a:r>
            <a:r>
              <a:rPr lang="ru-RU" sz="5600" dirty="0" smtClean="0"/>
              <a:t>гепатитом </a:t>
            </a:r>
            <a:r>
              <a:rPr lang="en-US" sz="5600" dirty="0"/>
              <a:t>(World Hepatitis Alliance</a:t>
            </a:r>
            <a:r>
              <a:rPr lang="en-US" sz="5600" dirty="0" smtClean="0"/>
              <a:t>)</a:t>
            </a:r>
            <a:r>
              <a:rPr lang="ru-RU" sz="5600" dirty="0" smtClean="0"/>
              <a:t>.</a:t>
            </a:r>
            <a:r>
              <a:rPr lang="en-US" sz="5600" dirty="0"/>
              <a:t>	</a:t>
            </a:r>
            <a:endParaRPr lang="ru-RU" sz="56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5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Впервые</a:t>
            </a:r>
            <a:r>
              <a:rPr lang="ru-RU" sz="5600" dirty="0" smtClean="0"/>
              <a:t> </a:t>
            </a:r>
            <a:r>
              <a:rPr lang="ru-RU" sz="5600" dirty="0"/>
              <a:t>мероприятия, направленные на привлечение внимания всего человечества к проблемам </a:t>
            </a:r>
            <a:r>
              <a:rPr lang="ru-RU" sz="5600" dirty="0" smtClean="0"/>
              <a:t>гепатита, были </a:t>
            </a:r>
            <a:r>
              <a:rPr lang="ru-RU" sz="5600" dirty="0"/>
              <a:t>проведены Всемирным альянсом по борьбе с гепатитом</a:t>
            </a: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19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мая 2008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года.</a:t>
            </a: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2011 году </a:t>
            </a:r>
            <a:r>
              <a:rPr lang="ru-RU" sz="5600" dirty="0" smtClean="0"/>
              <a:t>представители ВОЗ изменила дату проведения Всемирного дня  </a:t>
            </a:r>
            <a:r>
              <a:rPr lang="ru-RU" sz="5600" dirty="0"/>
              <a:t>борьбы с гепатитом</a:t>
            </a:r>
            <a:r>
              <a:rPr lang="ru-RU" sz="5600" dirty="0" smtClean="0"/>
              <a:t>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на 28 июля</a:t>
            </a:r>
            <a:r>
              <a:rPr lang="ru-RU" sz="5600" dirty="0"/>
              <a:t>, </a:t>
            </a:r>
            <a:r>
              <a:rPr lang="ru-RU" sz="5600" dirty="0" smtClean="0"/>
              <a:t>приурочив </a:t>
            </a:r>
            <a:r>
              <a:rPr lang="ru-RU" sz="5600" dirty="0"/>
              <a:t>ее </a:t>
            </a:r>
            <a:r>
              <a:rPr lang="ru-RU" sz="5600" dirty="0" smtClean="0"/>
              <a:t>ко дню рождения </a:t>
            </a:r>
            <a:r>
              <a:rPr lang="ru-RU" sz="5600" dirty="0"/>
              <a:t>известного </a:t>
            </a:r>
            <a:r>
              <a:rPr lang="ru-RU" sz="5600" dirty="0" smtClean="0"/>
              <a:t>американского ученого и врача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Баруха Самуэля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Бламберга</a:t>
            </a:r>
            <a:r>
              <a:rPr lang="ru-RU" sz="5600" dirty="0" smtClean="0"/>
              <a:t>. ВОЗ </a:t>
            </a:r>
            <a:r>
              <a:rPr lang="ru-RU" sz="5600" dirty="0"/>
              <a:t>в 2011 году внесла эту дату в свой календарь, таким образом, Всемирный день борьбы с гепатитом получил официальный статус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Барух Самуэль Бламберг  в 1965 году открыл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вирус гепатита В </a:t>
            </a:r>
            <a:r>
              <a:rPr lang="ru-RU" sz="5600" dirty="0"/>
              <a:t>и изучил его патологическое воздействие на </a:t>
            </a:r>
            <a:r>
              <a:rPr lang="ru-RU" sz="5600" dirty="0" smtClean="0"/>
              <a:t>печень, разработал диагностический </a:t>
            </a:r>
            <a:r>
              <a:rPr lang="ru-RU" sz="5600" dirty="0"/>
              <a:t>тест на вирус и вакцину против </a:t>
            </a:r>
            <a:r>
              <a:rPr lang="ru-RU" sz="5600" dirty="0" smtClean="0"/>
              <a:t>него. В 1976 году  Бламберг за свои научные достижения, совместно с американским ученым Карлтоном Гайдузеком, стал лауреат </a:t>
            </a:r>
            <a:r>
              <a:rPr lang="ru-RU" sz="5600" dirty="0"/>
              <a:t>Нобелевской премии по физиологии и </a:t>
            </a:r>
            <a:r>
              <a:rPr lang="ru-RU" sz="5600" dirty="0" smtClean="0"/>
              <a:t>медицине.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Первым девизом Всемирного дня борьбы с гепатитом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5600" dirty="0"/>
              <a:t>в 2008 году стала фраза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«Я 12-й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?»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 («Am I number 12?»)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ru-RU" sz="5600" dirty="0" smtClean="0"/>
              <a:t> </a:t>
            </a:r>
            <a:r>
              <a:rPr lang="ru-RU" sz="5600" dirty="0"/>
              <a:t>подчёркивавшая невероятную распространённость заболевания, им заражён каждый 12-й житель Земли. Кроме того, под этим девизом были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сформулированы «12 требований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»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(«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12 asks»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</a:rPr>
              <a:t>)</a:t>
            </a: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5600" dirty="0"/>
              <a:t>к правительствам стран, развивавших усилия по борьбе с гепатитом. </a:t>
            </a: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Всемирный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день борьбы с гепатитом имеет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свой символ</a:t>
            </a:r>
            <a:r>
              <a:rPr lang="ru-RU" sz="56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5600" dirty="0"/>
              <a:t>в виде </a:t>
            </a:r>
            <a:r>
              <a:rPr lang="ru-RU" sz="5600" dirty="0" smtClean="0"/>
              <a:t>композиции </a:t>
            </a:r>
            <a:r>
              <a:rPr lang="ru-RU" sz="5600" dirty="0"/>
              <a:t>из трёх фигур обезьян, закрывающих лапами глаза, уши и рот 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</a:rPr>
              <a:t>—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«Три мудрые обезьяны» и девиз «ничего не вижу, ничего не слышу, ничего не скажу»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ru-RU" sz="5600" dirty="0"/>
              <a:t> Именно так многие врачи объясняют поведение больных, которые игнорируют вакцинацию и не реагируют на появление симптомов заболевания. Именно поэтому цель учреждения Всемирного дня борьбы с гепатитом – широкое информирование людей о необходимости профилактики этого грозного </a:t>
            </a:r>
            <a:r>
              <a:rPr lang="ru-RU" sz="5600" dirty="0" smtClean="0"/>
              <a:t>заболевания. Относится </a:t>
            </a:r>
            <a:r>
              <a:rPr lang="ru-RU" sz="5600" dirty="0"/>
              <a:t>этот лозунг и к обществу, которое не желает реагировать на рост инфицированных больных</a:t>
            </a:r>
            <a:r>
              <a:rPr lang="ru-RU" sz="5600" dirty="0" smtClean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Каждый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год  Всемирный день борьбы с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гепатитом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посвящен определенной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теме</a:t>
            </a:r>
            <a:r>
              <a:rPr lang="ru-RU" sz="5600" dirty="0" smtClean="0"/>
              <a:t>, которая «направляет» компанию. В последние годы темами стали :</a:t>
            </a:r>
            <a:endParaRPr lang="ru-RU" sz="5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2025 год</a:t>
            </a: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</a:rPr>
              <a:t> - </a:t>
            </a:r>
            <a:r>
              <a:rPr lang="ru-RU" sz="5600" dirty="0" smtClean="0"/>
              <a:t>«Гепатит</a:t>
            </a:r>
            <a:r>
              <a:rPr lang="ru-RU" sz="5600" dirty="0"/>
              <a:t>: давайте его разберем»</a:t>
            </a: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2024 год  - </a:t>
            </a:r>
            <a:r>
              <a:rPr lang="ru-RU" sz="5600" dirty="0" smtClean="0"/>
              <a:t>«Пришло </a:t>
            </a:r>
            <a:r>
              <a:rPr lang="ru-RU" sz="5600" dirty="0"/>
              <a:t>время </a:t>
            </a:r>
            <a:r>
              <a:rPr lang="ru-RU" sz="5600" dirty="0" smtClean="0"/>
              <a:t>действовать»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2023 год -</a:t>
            </a:r>
            <a:r>
              <a:rPr lang="ru-RU" sz="5600" dirty="0" smtClean="0"/>
              <a:t>  </a:t>
            </a:r>
            <a:r>
              <a:rPr lang="ru-RU" sz="5600" dirty="0"/>
              <a:t>«Одна жизнь. Одна печень» </a:t>
            </a: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2022 год - </a:t>
            </a:r>
            <a:r>
              <a:rPr lang="ru-RU" sz="5600" dirty="0"/>
              <a:t>«Помощь при гепатите должна стать доступнее</a:t>
            </a:r>
            <a:r>
              <a:rPr lang="ru-RU" sz="5600" dirty="0" smtClean="0"/>
              <a:t>»</a:t>
            </a:r>
            <a:endParaRPr lang="ru-RU" sz="56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 smtClean="0"/>
          </a:p>
        </p:txBody>
      </p:sp>
      <p:pic>
        <p:nvPicPr>
          <p:cNvPr id="4" name="Рисунок 4" descr="28 июля - Всемирный день борьбы с гепатитами - 15-я городская детская  поликлини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9185" y="0"/>
            <a:ext cx="1413762" cy="152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Актуальность проведения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дня борьбы с гепатитом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Вирусные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гепатиты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на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современном этапе </a:t>
            </a:r>
            <a:r>
              <a:rPr lang="ru-RU" sz="5600" dirty="0" smtClean="0"/>
              <a:t>человека </a:t>
            </a:r>
            <a:r>
              <a:rPr lang="ru-RU" sz="5600" dirty="0"/>
              <a:t>представляют собой глобальную проблему, все еще далекую от своего решения, а эпидемический потенциал всех известных вирусных гепатитов сегодня остается чрезвычайно высоким</a:t>
            </a:r>
            <a:r>
              <a:rPr lang="ru-RU" sz="5600" dirty="0" smtClean="0"/>
              <a:t>. По </a:t>
            </a:r>
            <a:r>
              <a:rPr lang="ru-RU" sz="5600" dirty="0"/>
              <a:t>данным Всемирной организации здравоохранения </a:t>
            </a:r>
            <a:r>
              <a:rPr lang="ru-RU" sz="5600" dirty="0" smtClean="0"/>
              <a:t>в </a:t>
            </a:r>
            <a:r>
              <a:rPr lang="ru-RU" sz="5600" dirty="0"/>
              <a:t>мире ежегодно выявляется более 1,4 млн случаев гепатита А, более 20 млн случаев гепатита Е, около 4 млн случаев гепатита В и около 3-4 млн случаев гепатита С. Наибольшую опасность представляют гепатиты В и С, которые могут переходить в хроническую форму с последующим развитием таких неблагоприятных исходов как цирроз печени и первичный рак </a:t>
            </a:r>
            <a:r>
              <a:rPr lang="ru-RU" sz="5600" dirty="0" smtClean="0"/>
              <a:t>печени. </a:t>
            </a:r>
            <a:endParaRPr lang="ru-RU" sz="5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Согласно обновленным оценкам ВОЗ</a:t>
            </a:r>
            <a:r>
              <a:rPr lang="ru-RU" sz="5600" dirty="0"/>
              <a:t>, в 2022 </a:t>
            </a:r>
            <a:r>
              <a:rPr lang="ru-RU" sz="5600" dirty="0" smtClean="0"/>
              <a:t>году </a:t>
            </a:r>
            <a:r>
              <a:rPr lang="ru-RU" sz="5600" dirty="0"/>
              <a:t>число больных гепатитом В составляло 254 миллиона, а больных гепатитом С – 50 миллионов. Половина бремени хронических инфекций гепатита В и С приходится на лиц в возрасте 30-54 лет, а 12% – на детей младше 18 лет. На долю мужчин приходится 58% всех случаев</a:t>
            </a:r>
            <a:r>
              <a:rPr lang="ru-RU" sz="5600" dirty="0" smtClean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Гепатит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занимает </a:t>
            </a:r>
            <a:r>
              <a:rPr lang="ru-RU" sz="5600" dirty="0" smtClean="0"/>
              <a:t>второе </a:t>
            </a:r>
            <a:r>
              <a:rPr lang="ru-RU" sz="5600" dirty="0"/>
              <a:t>место по уровню смертности среди инфекционных заболеваний в мире, уступая только туберкулезу. Ежегодно от гепатита умирает около 1,3 миллиона человек, что сопоставимо с туберкулезом. Основными причинами смертности от гепатита являются осложнения в виде цирроза печени и гепатоцеллюлярной карциномы (рака печени). </a:t>
            </a: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В Российской Федерации одной из актуальных проблем здравоохранения является вирусный гепатит С. </a:t>
            </a:r>
            <a:r>
              <a:rPr lang="ru-RU" sz="5600" dirty="0"/>
              <a:t>Общее количество больных с хроническим вирусным гепатитом С (ХВГС) в РФ по показателям 2023 года составило 688 307 человек, около 5 миллионов человек являются носителями вируса гепатита B.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«Подавляющее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большинство людей, инфицированных гепатитом, не знают об этом</a:t>
            </a:r>
            <a:r>
              <a:rPr lang="ru-RU" sz="5600" dirty="0"/>
              <a:t>, инфекция остается невыявленной и </a:t>
            </a:r>
            <a:r>
              <a:rPr lang="ru-RU" sz="5600" dirty="0" smtClean="0"/>
              <a:t>нелеченной», </a:t>
            </a:r>
            <a:r>
              <a:rPr lang="ru-RU" sz="5600" dirty="0"/>
              <a:t>– заявила доктор Сильви Бриан, </a:t>
            </a:r>
            <a:r>
              <a:rPr lang="ru-RU" sz="5600" dirty="0" smtClean="0"/>
              <a:t>представитель Департамента ВОЗ </a:t>
            </a:r>
            <a:r>
              <a:rPr lang="ru-RU" sz="5600" dirty="0"/>
              <a:t>по пандемическим и эпидемиологическим заболеваниям. – </a:t>
            </a:r>
            <a:r>
              <a:rPr lang="ru-RU" sz="5600" dirty="0" smtClean="0"/>
              <a:t>«Лишь </a:t>
            </a:r>
            <a:r>
              <a:rPr lang="ru-RU" sz="5600" dirty="0"/>
              <a:t>повысив осведомленность в отношении разных форм гепатита, способов их профилактики и лечения, мы сможем сделать первый шаг на пути установления полного контроля над болезнью и спасти тысячи человеческих жизней».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Учитывая масштабы эпидемии </a:t>
            </a:r>
            <a:r>
              <a:rPr lang="ru-RU" sz="5600" dirty="0"/>
              <a:t>– каждый двенадцатый человек хронически инфицирован гепатитом – и последние достижения в области профилактики и лечения, Всемирная </a:t>
            </a:r>
            <a:r>
              <a:rPr lang="ru-RU" sz="5600" dirty="0" smtClean="0"/>
              <a:t>организация здравоохранения  и  учредила </a:t>
            </a:r>
            <a:r>
              <a:rPr lang="ru-RU" sz="5600" dirty="0"/>
              <a:t>в 2010 году Всемирный день борьбы с </a:t>
            </a:r>
            <a:r>
              <a:rPr lang="ru-RU" sz="5600" dirty="0" smtClean="0"/>
              <a:t>гепатитом. Этот </a:t>
            </a:r>
            <a:r>
              <a:rPr lang="ru-RU" sz="5600" dirty="0"/>
              <a:t>день способствует улучшению понимания гепатита в качестве глобальной проблемы общественного здравоохранения и стимулирует укрепление мер по профилактике и борьбе с инфекцией в странах всего мира.</a:t>
            </a:r>
          </a:p>
          <a:p>
            <a:endParaRPr lang="ru-RU" sz="5600" dirty="0"/>
          </a:p>
        </p:txBody>
      </p:sp>
      <p:pic>
        <p:nvPicPr>
          <p:cNvPr id="4" name="Рисунок 4" descr="28 июля - Всемирный день борьбы с гепатитами - 15-я городская детская  поликлини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336" y="106063"/>
            <a:ext cx="1413762" cy="152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Основные сведения о заболевании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726" y="1371600"/>
            <a:ext cx="11271739" cy="515276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Гепатит - это воспаление печени, вызванное различными вирусами или другими факторами. </a:t>
            </a:r>
            <a:r>
              <a:rPr lang="ru-RU" sz="5600" dirty="0" smtClean="0"/>
              <a:t>Официальная медицина классифицирует гепатиты как по форме течения, так и по причинам, которыми вызвано заболевание. Каждый </a:t>
            </a:r>
            <a:r>
              <a:rPr lang="ru-RU" sz="5600" dirty="0"/>
              <a:t>тип имеет свои особенности передачи, течения болезни и лечения.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зависимости от причины возникновения выделяют разные виды гепатита: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вирусный – </a:t>
            </a:r>
            <a:r>
              <a:rPr lang="ru-RU" sz="5600" dirty="0" smtClean="0"/>
              <a:t>основные штаммы вируса гепатита - A</a:t>
            </a:r>
            <a:r>
              <a:rPr lang="ru-RU" sz="5600" dirty="0"/>
              <a:t>, B, C, D, E, G;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т</a:t>
            </a:r>
            <a:r>
              <a:rPr lang="ru-RU" sz="5600" dirty="0"/>
              <a:t>оксический – </a:t>
            </a:r>
            <a:r>
              <a:rPr lang="ru-RU" sz="5600" dirty="0" smtClean="0"/>
              <a:t>алкогольный</a:t>
            </a:r>
            <a:r>
              <a:rPr lang="ru-RU" sz="5600" dirty="0"/>
              <a:t>, лекарственный, гепатит при отравлениях химическими веществами;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лучевой </a:t>
            </a:r>
            <a:r>
              <a:rPr lang="ru-RU" sz="5600" dirty="0"/>
              <a:t>– </a:t>
            </a:r>
            <a:r>
              <a:rPr lang="ru-RU" sz="5600" dirty="0" smtClean="0"/>
              <a:t>вызывается </a:t>
            </a:r>
            <a:r>
              <a:rPr lang="ru-RU" sz="5600" dirty="0"/>
              <a:t>воздействием радиации;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аутоиммунный </a:t>
            </a:r>
            <a:r>
              <a:rPr lang="ru-RU" sz="5600" dirty="0"/>
              <a:t>–</a:t>
            </a:r>
            <a:r>
              <a:rPr lang="ru-RU" sz="5600" dirty="0" smtClean="0"/>
              <a:t> возникает</a:t>
            </a:r>
            <a:r>
              <a:rPr lang="ru-RU" sz="5600" dirty="0"/>
              <a:t>, когда иммунная система организма атакует печень;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стеатогепатит </a:t>
            </a:r>
            <a:r>
              <a:rPr lang="ru-RU" sz="5600" dirty="0"/>
              <a:t>–</a:t>
            </a:r>
            <a:r>
              <a:rPr lang="ru-RU" sz="5600" dirty="0" smtClean="0"/>
              <a:t> связан </a:t>
            </a:r>
            <a:r>
              <a:rPr lang="ru-RU" sz="5600" dirty="0"/>
              <a:t>с накоплением жира в </a:t>
            </a:r>
            <a:r>
              <a:rPr lang="ru-RU" sz="5600" dirty="0" smtClean="0"/>
              <a:t>печени;</a:t>
            </a: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ишемический </a:t>
            </a:r>
            <a:r>
              <a:rPr lang="ru-RU" sz="5600" dirty="0"/>
              <a:t>– </a:t>
            </a:r>
            <a:r>
              <a:rPr lang="ru-RU" sz="5600" dirty="0" smtClean="0"/>
              <a:t>вызван </a:t>
            </a:r>
            <a:r>
              <a:rPr lang="ru-RU" sz="5600" dirty="0"/>
              <a:t>недостаточным кровоснабжением </a:t>
            </a:r>
            <a:r>
              <a:rPr lang="ru-RU" sz="5600" dirty="0" smtClean="0"/>
              <a:t>печени;</a:t>
            </a: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р</a:t>
            </a:r>
            <a:r>
              <a:rPr lang="ru-RU" sz="5600" dirty="0" smtClean="0"/>
              <a:t>еактивный – возникает как </a:t>
            </a:r>
            <a:r>
              <a:rPr lang="ru-RU" sz="5600" dirty="0"/>
              <a:t>реакция на другие заболевания или </a:t>
            </a:r>
            <a:r>
              <a:rPr lang="ru-RU" sz="5600" dirty="0" smtClean="0"/>
              <a:t>состояния.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По течению гепатиты классифицируют на острый и хронический. </a:t>
            </a:r>
            <a:r>
              <a:rPr lang="ru-RU" sz="5600" dirty="0"/>
              <a:t>Острая форма, как правило, заканчивается полным выздоровлением или переходит в хроническую форму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Заболевание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протекает в разных клинических вариантах</a:t>
            </a:r>
            <a:r>
              <a:rPr lang="ru-RU" sz="5600" dirty="0"/>
              <a:t> – от бессимптомного носительства до развития цирроза печени, гепатоцеллюлярного рака. 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Гепатит, в зависимости от его формы и тяжести</a:t>
            </a:r>
            <a:r>
              <a:rPr lang="ru-RU" sz="5600" dirty="0"/>
              <a:t>, может представлять серьезную опасность для здоровья, вплоть до летального исхода. Наиболее распространенными и наиболее опасными являются гепатиты B и C, которые могут переходить в хроническую форму и приводить к циррозу и раку печени. На их долю приходится более 90% смертей, связанных с гепатитом. 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Инкубационный период гепатита </a:t>
            </a:r>
            <a:r>
              <a:rPr lang="ru-RU" sz="5600" dirty="0"/>
              <a:t>в среднем длится от 2 до 12 недель в зависимости от типа вируса.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Опасность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заболевания заключается в развитии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осложнений и со стороны других органов </a:t>
            </a:r>
            <a:r>
              <a:rPr lang="ru-RU" sz="5600" b="1" dirty="0" smtClean="0">
                <a:solidFill>
                  <a:srgbClr val="7030A0"/>
                </a:solidFill>
              </a:rPr>
              <a:t>– х</a:t>
            </a:r>
            <a:r>
              <a:rPr lang="ru-RU" sz="5600" dirty="0" smtClean="0"/>
              <a:t>ронический </a:t>
            </a:r>
            <a:r>
              <a:rPr lang="ru-RU" sz="5600" dirty="0"/>
              <a:t>гепатит B может вызывать осложнения со </a:t>
            </a:r>
            <a:r>
              <a:rPr lang="ru-RU" sz="5600" dirty="0" smtClean="0"/>
              <a:t>стороны почек и кровеносных сосудов.</a:t>
            </a:r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" name="Рисунок 4" descr="28 июля - Всемирный день борьбы с гепатитами - 15-я городская детская  поликлини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6811" y="106063"/>
            <a:ext cx="1144286" cy="126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Симптомы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гепатита. Пути заражения 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 smtClean="0">
                <a:solidFill>
                  <a:schemeClr val="accent6">
                    <a:lumMod val="50000"/>
                  </a:schemeClr>
                </a:solidFill>
              </a:rPr>
              <a:t>Симптомы </a:t>
            </a:r>
            <a:r>
              <a:rPr lang="ru-RU" sz="2200" b="1" dirty="0">
                <a:solidFill>
                  <a:schemeClr val="accent6">
                    <a:lumMod val="50000"/>
                  </a:schemeClr>
                </a:solidFill>
              </a:rPr>
              <a:t>гепатита: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smtClean="0"/>
              <a:t>общее недомогание, слабость, сонливость, вялость, затяжная апатия;</a:t>
            </a:r>
            <a:endParaRPr lang="ru-RU" sz="2000" dirty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/>
              <a:t>л</a:t>
            </a:r>
            <a:r>
              <a:rPr lang="ru-RU" sz="2000" dirty="0" smtClean="0"/>
              <a:t>ихорадка, </a:t>
            </a:r>
            <a:r>
              <a:rPr lang="ru-RU" sz="2000" dirty="0"/>
              <a:t>повышение </a:t>
            </a:r>
            <a:r>
              <a:rPr lang="ru-RU" sz="2000" dirty="0" smtClean="0"/>
              <a:t>температуры, головная боль, головокружение;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/>
              <a:t>возможна желтушная окраска кожи;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smtClean="0"/>
              <a:t>расстройство пищеварения: потеря аппетита, горечь во рту, тошнота, рвота;</a:t>
            </a:r>
            <a:endParaRPr lang="ru-RU" sz="2000" dirty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/>
              <a:t>б</a:t>
            </a:r>
            <a:r>
              <a:rPr lang="ru-RU" sz="2000" dirty="0" smtClean="0"/>
              <a:t>оль в суставах;</a:t>
            </a:r>
            <a:endParaRPr lang="ru-RU" sz="2000" dirty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smtClean="0"/>
              <a:t>боль </a:t>
            </a:r>
            <a:r>
              <a:rPr lang="ru-RU" sz="2000" dirty="0"/>
              <a:t>в правом подреберье — печень увеличивается в размерах, растягивает капсулу, в которой находится, возникает боль, различной интенсивности и </a:t>
            </a:r>
            <a:r>
              <a:rPr lang="ru-RU" sz="2000" dirty="0" smtClean="0"/>
              <a:t>длительности;</a:t>
            </a:r>
            <a:endParaRPr lang="ru-RU" sz="2000" dirty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/>
              <a:t>п</a:t>
            </a:r>
            <a:r>
              <a:rPr lang="ru-RU" sz="2000" dirty="0" smtClean="0"/>
              <a:t>отемнение мочи и обесцвечивание кала;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/>
              <a:t>частые </a:t>
            </a:r>
            <a:r>
              <a:rPr lang="ru-RU" sz="2000" dirty="0" smtClean="0"/>
              <a:t>синяки, кровотечения </a:t>
            </a:r>
            <a:r>
              <a:rPr lang="ru-RU" sz="2000" dirty="0"/>
              <a:t>из носа, кровоточивость десен</a:t>
            </a:r>
            <a:r>
              <a:rPr lang="ru-RU" sz="2000" dirty="0" smtClean="0"/>
              <a:t>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/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>
                <a:solidFill>
                  <a:schemeClr val="accent6">
                    <a:lumMod val="50000"/>
                  </a:schemeClr>
                </a:solidFill>
              </a:rPr>
              <a:t>Пути заражения гепатитом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Все виды заболевания</a:t>
            </a:r>
            <a:r>
              <a:rPr lang="ru-RU" sz="2000" dirty="0"/>
              <a:t> передаются от заражённого человека, болеют взрослые и дети</a:t>
            </a:r>
            <a:r>
              <a:rPr lang="ru-RU" sz="2000" dirty="0" smtClean="0"/>
              <a:t>.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Когда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идет речь о том, как можно заразиться гепатитом</a:t>
            </a:r>
            <a:r>
              <a:rPr lang="ru-RU" sz="2000" dirty="0"/>
              <a:t>, подразумеваются вирусные виды этого заболевания. Гепатиты другой этиологии (токсические, аутоиммунные) не передаются здоровым людям от больного, поскольку их появление связано с воздействием ряда веществ на организм или его индивидуальными реакциями. 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Инфекция в зависимости от типа вируса распространяется двумя способами: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smtClean="0"/>
              <a:t>фекально-оральным</a:t>
            </a:r>
            <a:r>
              <a:rPr lang="ru-RU" sz="2000" dirty="0"/>
              <a:t>: употребление заражённой питьевой воды, несоблюдение правил личной гигиены (грязные руки), использование бытовых предметов заболевшего, совместное с больным принятие пищи (овощи, фрукты, ягоды и др.)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smtClean="0"/>
              <a:t>парентеральным </a:t>
            </a:r>
            <a:r>
              <a:rPr lang="ru-RU" sz="2000" dirty="0"/>
              <a:t>(через любые биологические жидкости заражённого человека): переливание крови, все виды оперативных вмешательств </a:t>
            </a:r>
            <a:r>
              <a:rPr lang="ru-RU" sz="2000" dirty="0" smtClean="0"/>
              <a:t>(при плохо простерилизованных медицинских инструментах), использование </a:t>
            </a:r>
            <a:r>
              <a:rPr lang="ru-RU" sz="2000" dirty="0"/>
              <a:t>одноразовых шприцев группой людей, непосредственный контакт с носителем вируса при наличии повреждённых кожных покровов, беспорядочные половые контакты без использования средств защиты проведение. Опасность представляют и такие процедуры, как маникюр, нанесение татуировки и </a:t>
            </a:r>
            <a:r>
              <a:rPr lang="ru-RU" sz="2000" dirty="0" smtClean="0"/>
              <a:t>пирсинг.</a:t>
            </a:r>
            <a:endParaRPr lang="ru-RU" sz="2000" dirty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500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1400" dirty="0"/>
          </a:p>
          <a:p>
            <a:endParaRPr lang="ru-RU" dirty="0"/>
          </a:p>
        </p:txBody>
      </p:sp>
      <p:pic>
        <p:nvPicPr>
          <p:cNvPr id="4" name="Рисунок 4" descr="28 июля - Всемирный день борьбы с гепатитами - 15-я городская детская  поликлини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336" y="106063"/>
            <a:ext cx="1413762" cy="152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9235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Профилактика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гепатита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Предупредить заболевания вирусными гепатитами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позволят следующие правила безопасности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своевременная вакцинация, современные вакцины обеспечивают надёжную и длительную защиту от </a:t>
            </a:r>
            <a:r>
              <a:rPr lang="ru-RU" sz="5600" dirty="0" smtClean="0"/>
              <a:t>гепатита. Вакцины доступны для гепатитов А и В; </a:t>
            </a: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употребление только чистой питьевой воды, не пейте некипяченую воду из открытого водоема (реки, пруда, озера);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тщательное мытье овощей и фруктов, не используйте для мытья воду из открытого водоема;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соблюдение правил личной гигиены, тщательно мойте руки после посещения туалета и перед едой;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соблюдение чистоты жилища и мест общего пользования;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не </a:t>
            </a:r>
            <a:r>
              <a:rPr lang="ru-RU" sz="5600" dirty="0"/>
              <a:t>используйте бытовые предметы, которые контактировали с кожными покровами других людей;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используйте </a:t>
            </a:r>
            <a:r>
              <a:rPr lang="ru-RU" sz="5600" dirty="0"/>
              <a:t>только индивидуальные маникюрные, бритвенные приборы, эпиляторы и средства ухода за кожей и полостью </a:t>
            </a:r>
            <a:r>
              <a:rPr lang="ru-RU" sz="5600" dirty="0" smtClean="0"/>
              <a:t>рта;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делайте </a:t>
            </a:r>
            <a:r>
              <a:rPr lang="ru-RU" sz="5600" dirty="0"/>
              <a:t>пирсинг, татуировку маникюр, педикюр, косметологические процедуры только в специализированных </a:t>
            </a:r>
            <a:r>
              <a:rPr lang="ru-RU" sz="5600" dirty="0" smtClean="0"/>
              <a:t>салонах;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избегайте </a:t>
            </a:r>
            <a:r>
              <a:rPr lang="ru-RU" sz="5600" dirty="0"/>
              <a:t>случайных половых связей, пользуйтесь презервативом;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откажитесь от употребления наркотиков.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Немалое </a:t>
            </a:r>
            <a:r>
              <a:rPr lang="ru-RU" sz="5600" b="1" dirty="0">
                <a:solidFill>
                  <a:schemeClr val="accent6">
                    <a:lumMod val="50000"/>
                  </a:schemeClr>
                </a:solidFill>
              </a:rPr>
              <a:t>значение в профилактике </a:t>
            </a: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гепатита </a:t>
            </a:r>
            <a:r>
              <a:rPr lang="ru-RU" sz="5600" dirty="0" smtClean="0"/>
              <a:t>имеет </a:t>
            </a:r>
            <a:r>
              <a:rPr lang="ru-RU" sz="5600" dirty="0"/>
              <a:t>распространение информации о путях заболевания, необходимости иммунизации, соблюдения правил гигиены и прохождение диспансеризации.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4" descr="28 июля - Всемирный день борьбы с гепатитами - 15-я городская детская  поликлини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5044" y="123568"/>
            <a:ext cx="1413762" cy="152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Некоторые факты о печени и о гепатите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230924"/>
            <a:ext cx="11324492" cy="539229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6">
                    <a:lumMod val="50000"/>
                  </a:schemeClr>
                </a:solidFill>
              </a:rPr>
              <a:t>Печень – это главные очистные сооружения организма! Число функций, которые выполняет печень, равно 500.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Печень – второй по массе орган нашего тела. </a:t>
            </a:r>
            <a:r>
              <a:rPr lang="ru-RU" sz="5200" dirty="0" smtClean="0"/>
              <a:t>Масса ее – в среднем 1,5 кг (на 1-ом месте – кожа – 11 кг, на 3-ем –мозг – 1,100 - 1,300 кг.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Печень </a:t>
            </a:r>
            <a:r>
              <a:rPr lang="ru-RU" sz="5200" dirty="0" smtClean="0"/>
              <a:t>на 70% состоит из воды.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За 1 час через печень проходит </a:t>
            </a:r>
            <a:r>
              <a:rPr lang="ru-RU" sz="5200" dirty="0" smtClean="0"/>
              <a:t>100 литров крови, за сутки – 2000 литров.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Клетки печени </a:t>
            </a:r>
            <a:r>
              <a:rPr lang="ru-RU" sz="5200" dirty="0" smtClean="0"/>
              <a:t>способны самовосстанавливаться.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В сутки печень </a:t>
            </a:r>
            <a:r>
              <a:rPr lang="ru-RU" sz="5200" dirty="0" smtClean="0"/>
              <a:t>вырабатывает 1 литр желчи.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Каждый второй человек </a:t>
            </a:r>
            <a:r>
              <a:rPr lang="ru-RU" sz="5200" dirty="0" smtClean="0"/>
              <a:t>имеет какое-либо заболевание печени, каждый четвертый страдает жировой дистрофией.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25% заболеваний печени</a:t>
            </a:r>
            <a:r>
              <a:rPr lang="ru-RU" sz="5200" dirty="0" smtClean="0"/>
              <a:t> связано со злоупотреблением алкоголя.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В мире ежегодно происходит</a:t>
            </a:r>
            <a:r>
              <a:rPr lang="ru-RU" sz="5200" dirty="0" smtClean="0"/>
              <a:t> свыше 8000 трансплантаций печени. И число людей, ожидающих ее, неумолимо растет.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5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Вирусный 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гепатит распространен неодинаково по миру. </a:t>
            </a:r>
            <a:r>
              <a:rPr lang="ru-RU" sz="5200" dirty="0"/>
              <a:t>Чаще всего он встречается в Азии и Африке: в Китае, Вьетнаме, Камбодже и Афганистане 10–12 процентов людей имеют гепатит B. В Гвинее и Либерии этот показатель достигает 16 процентов. В странах Восточной Европы (включая Россию) больны 1–2 процента населения, а в Западной Европе и Северной Америке гепатитом В заражены менее 1 процента населения. </a:t>
            </a:r>
            <a:endParaRPr lang="ru-RU" sz="5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ru-RU" sz="5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Вирусный 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гепатит нередко сопровождается депрессией. </a:t>
            </a:r>
            <a:r>
              <a:rPr lang="ru-RU" sz="5200" dirty="0"/>
              <a:t>Проблема не только в том, что его не всегда удается вылечить, но и в том, что существующие лекарственные препараты </a:t>
            </a:r>
            <a:r>
              <a:rPr lang="ru-RU" sz="5200" dirty="0" smtClean="0"/>
              <a:t>(инъекции интерферона, применяемые при лечении гепатита С) часто </a:t>
            </a:r>
            <a:r>
              <a:rPr lang="ru-RU" sz="5200" dirty="0"/>
              <a:t>приводят к серьезным побочным эффектам, таким как </a:t>
            </a:r>
            <a:r>
              <a:rPr lang="ru-RU" sz="5200" dirty="0" smtClean="0"/>
              <a:t>депрессия: </a:t>
            </a:r>
            <a:r>
              <a:rPr lang="ru-RU" sz="5200" dirty="0"/>
              <a:t>ею страдают от 20 до 35 процентов людей, получающих интерферон.</a:t>
            </a:r>
            <a:endParaRPr lang="ru-RU" sz="5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Гепатит B и C часто называют «бесшумными убийцами», </a:t>
            </a:r>
            <a:r>
              <a:rPr lang="ru-RU" sz="5200" dirty="0"/>
              <a:t>потому что большинство инфицированных людей долгое время не имеют симптомов и не подозревают о своем заболевании, пока оно не достигает стадии серьезного повреждения печени.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Гепатит 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E смертельно опасен для беременных женщин </a:t>
            </a:r>
            <a:r>
              <a:rPr lang="ru-RU" sz="5200" dirty="0"/>
              <a:t>(особенно в третьем триместре). В таких случаях инфекция может приводить к более тяжелому течению заболевания и развитию острой печеночной недостаточности. Высок риск летального исхода как для матери, так и для плода.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настоящее время не существует вакцины против гепатита C. </a:t>
            </a:r>
            <a:r>
              <a:rPr lang="ru-RU" sz="5200" dirty="0"/>
              <a:t>Однако, имеются эффективные противовирусные препараты, которые могут полностью вылечить инфекцию у большинства пациентов.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Тяжелый 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хронический гепатит C является одной из основных причин пересадки печени. </a:t>
            </a:r>
            <a:r>
              <a:rPr lang="ru-RU" sz="5200" dirty="0"/>
              <a:t>Продолжительная инфекция может привести к циррозу и раку этого важного органа, что часто делает пересадку необходимой для выживания пациента.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Всемирная 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организация здравоохранения поставила цель </a:t>
            </a:r>
            <a:r>
              <a:rPr lang="ru-RU" sz="5200" dirty="0"/>
              <a:t>устранить гепатит как угрозу общественному здоровью к 2030 году. Это включает снижение новых случаев инфицирования на 90% и сокращение смертности на 65%.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5200" b="1" dirty="0">
                <a:solidFill>
                  <a:schemeClr val="accent6">
                    <a:lumMod val="50000"/>
                  </a:schemeClr>
                </a:solidFill>
              </a:rPr>
              <a:t>мире появилась новая опасность, связанная с болезнью.</a:t>
            </a:r>
            <a:r>
              <a:rPr lang="ru-RU" sz="5200" dirty="0"/>
              <a:t> Фиксируется все больше новых вспышек острого гепатита неясной этиологии у детей. Инфекция не может быть отнесена ни к одному из 5 известных типов. Принимаются активные меры для установления возбудителя инфекции и поиска решения проблемы.</a:t>
            </a:r>
          </a:p>
          <a:p>
            <a:endParaRPr lang="ru-RU" sz="2400" dirty="0"/>
          </a:p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4" name="Рисунок 4" descr="28 июля - Всемирный день борьбы с гепатитами - 15-я городская детская  поликлин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6255" y="106063"/>
            <a:ext cx="1413762" cy="152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Движение «</a:t>
            </a:r>
            <a:r>
              <a:rPr lang="en-US" sz="4000" b="1" dirty="0">
                <a:solidFill>
                  <a:srgbClr val="C00000"/>
                </a:solidFill>
                <a:latin typeface="+mn-lt"/>
              </a:rPr>
              <a:t>NOhep</a:t>
            </a:r>
            <a:r>
              <a:rPr lang="en-US" sz="4000" b="1" dirty="0" smtClean="0">
                <a:solidFill>
                  <a:srgbClr val="C00000"/>
                </a:solidFill>
                <a:latin typeface="+mn-lt"/>
              </a:rPr>
              <a:t>»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NOhep - это глобальное движение</a:t>
            </a:r>
            <a:r>
              <a:rPr lang="ru-RU" sz="1400" dirty="0"/>
              <a:t>, </a:t>
            </a:r>
            <a:r>
              <a:rPr lang="ru-RU" sz="1400" dirty="0" smtClean="0"/>
              <a:t>созданное для объединения </a:t>
            </a:r>
            <a:r>
              <a:rPr lang="ru-RU" sz="1400" dirty="0"/>
              <a:t>тех, кто работает в области гепатита, и других специалистов по всему миру вокруг одной общей цели: ликвидации вирусного гепатита к 2030 году. </a:t>
            </a:r>
            <a:endParaRPr lang="ru-RU" sz="1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Движение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основано на Глобальной стратегии </a:t>
            </a:r>
            <a:r>
              <a:rPr lang="ru-RU" sz="1400" dirty="0"/>
              <a:t>сектора здравоохранения ВОЗ по вирусному гепатиту (GHSS), в которой 194 государства-члена согласились с целью ликвидации гепатита В и гепатита С как угрозы общественному здоровью к 2030 году. Масштаб такого решения потребовал от участников договора слаженных научных и активных медико-социальных действий, а, главное, привлечения общественного внимания к этой проблеме. И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28 июля 2016 года был дан старт первому глобальному общественному движению против гепатита – NOhep</a:t>
            </a:r>
            <a:r>
              <a:rPr lang="ru-RU" sz="1400" dirty="0" smtClean="0"/>
              <a:t>.</a:t>
            </a:r>
            <a:endParaRPr lang="ru-RU" sz="1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Цель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NOhep — </a:t>
            </a:r>
            <a:r>
              <a:rPr lang="ru-RU" sz="1400" dirty="0"/>
              <a:t>создать глобальную зонтичную платформу, на которой люди смогут высказываться, участвовать и принимать меры для обеспечения выполнения глобальных обязательств и ликвидации вирусного гепатита к 2030 году.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NOhep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ставит перед собой ряд задач</a:t>
            </a:r>
            <a:r>
              <a:rPr lang="ru-RU" sz="1400" dirty="0"/>
              <a:t>, включая обеспечение доступа к лечению для людей, живущих с вирусным гепатитом, и реализации мер по снижению вреда для людей, употребляющих инъекционные наркотики.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Движение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призывает к активному участию </a:t>
            </a:r>
            <a:r>
              <a:rPr lang="ru-RU" sz="1400" dirty="0"/>
              <a:t>всех заинтересованных сторон, включая медицинских работников, пациентов, организации гражданского общества и правительства, для достижения поставленной цели.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NOhep также проводит различные программы</a:t>
            </a:r>
            <a:r>
              <a:rPr lang="ru-RU" sz="1400" dirty="0"/>
              <a:t>, такие как NOhep Medical Visionaries, направленные на обучение медицинских </a:t>
            </a:r>
            <a:r>
              <a:rPr lang="ru-RU" sz="1400" dirty="0" smtClean="0"/>
              <a:t>специалистов </a:t>
            </a:r>
            <a:r>
              <a:rPr lang="ru-RU" sz="1400" dirty="0"/>
              <a:t>борьбе с вирусным гепатитом</a:t>
            </a:r>
            <a:r>
              <a:rPr lang="ru-RU" sz="14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Движение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O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hep  использует зеленый цвет </a:t>
            </a:r>
            <a:r>
              <a:rPr lang="ru-RU" sz="1400" dirty="0" smtClean="0"/>
              <a:t>– это цвет жизни, жизненной силы и прогресса.</a:t>
            </a:r>
            <a:endParaRPr lang="ru-RU" sz="1400" dirty="0"/>
          </a:p>
          <a:p>
            <a:endParaRPr lang="ru-RU" sz="1400" dirty="0"/>
          </a:p>
        </p:txBody>
      </p:sp>
      <p:pic>
        <p:nvPicPr>
          <p:cNvPr id="4" name="Рисунок 4" descr="28 июля - Всемирный день борьбы с гепатитами - 15-я городская детская  поликлини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336" y="106063"/>
            <a:ext cx="1413762" cy="152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30950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3371</TotalTime>
  <Words>2361</Words>
  <Application>Microsoft Office PowerPoint</Application>
  <PresentationFormat>Произвольный</PresentationFormat>
  <Paragraphs>157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Всемирный день борьбы с  гепатитом</vt:lpstr>
      <vt:lpstr>История праздника    </vt:lpstr>
      <vt:lpstr>Актуальность проведения Всемирного  дня борьбы с гепатитом</vt:lpstr>
      <vt:lpstr>Основные сведения о заболевании</vt:lpstr>
      <vt:lpstr>Симптомы гепатита. Пути заражения </vt:lpstr>
      <vt:lpstr>Профилактика гепатита</vt:lpstr>
      <vt:lpstr>Некоторые факты о печени и о гепатите</vt:lpstr>
      <vt:lpstr>Движение «NOhep» </vt:lpstr>
      <vt:lpstr>Традиции и участие во Всемирном дне  борьбы с гепатитом</vt:lpstr>
      <vt:lpstr>Список литературы по лечению и профилактике гепатита,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216</cp:revision>
  <dcterms:created xsi:type="dcterms:W3CDTF">2019-04-11T10:45:24Z</dcterms:created>
  <dcterms:modified xsi:type="dcterms:W3CDTF">2025-07-01T08:29:38Z</dcterms:modified>
</cp:coreProperties>
</file>