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78" r:id="rId2"/>
    <p:sldId id="257" r:id="rId3"/>
    <p:sldId id="266" r:id="rId4"/>
    <p:sldId id="276" r:id="rId5"/>
    <p:sldId id="273" r:id="rId6"/>
    <p:sldId id="281" r:id="rId7"/>
    <p:sldId id="279" r:id="rId8"/>
    <p:sldId id="280" r:id="rId9"/>
    <p:sldId id="27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07.05.2025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51" y="542622"/>
            <a:ext cx="9959546" cy="5951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814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Международный День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медицинской сестры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9411" y="2050912"/>
            <a:ext cx="10515600" cy="403955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endParaRPr lang="ru-RU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70C0"/>
                </a:solidFill>
              </a:rPr>
              <a:t>Международный </a:t>
            </a:r>
            <a:r>
              <a:rPr lang="ru-RU" sz="1900" b="1" dirty="0">
                <a:solidFill>
                  <a:srgbClr val="0070C0"/>
                </a:solidFill>
              </a:rPr>
              <a:t>День медицинской сестры </a:t>
            </a:r>
            <a:r>
              <a:rPr lang="ru-RU" sz="1900" dirty="0"/>
              <a:t>отмечается </a:t>
            </a:r>
            <a:r>
              <a:rPr lang="ru-RU" sz="1900" b="1" dirty="0">
                <a:solidFill>
                  <a:srgbClr val="0070C0"/>
                </a:solidFill>
              </a:rPr>
              <a:t>12 мая </a:t>
            </a:r>
            <a:r>
              <a:rPr lang="ru-RU" sz="1900" dirty="0"/>
              <a:t>– в день рождения </a:t>
            </a:r>
            <a:r>
              <a:rPr lang="ru-RU" sz="1900" b="1" dirty="0">
                <a:solidFill>
                  <a:srgbClr val="0070C0"/>
                </a:solidFill>
              </a:rPr>
              <a:t>Флоренс Найтингейл</a:t>
            </a:r>
            <a:r>
              <a:rPr lang="ru-RU" sz="1900" dirty="0"/>
              <a:t>, знаменитой английской медсестры, создавшей первую в истории организацию </a:t>
            </a:r>
            <a:r>
              <a:rPr lang="ru-RU" sz="1900" dirty="0" smtClean="0"/>
              <a:t>сестер милосердия.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0070C0"/>
                </a:solidFill>
              </a:rPr>
              <a:t>Фактически</a:t>
            </a:r>
            <a:r>
              <a:rPr lang="ru-RU" sz="1900" dirty="0" smtClean="0"/>
              <a:t> </a:t>
            </a:r>
            <a:r>
              <a:rPr lang="ru-RU" sz="1900" dirty="0"/>
              <a:t>празднику уже более ста шестидесяти лет, </a:t>
            </a:r>
            <a:r>
              <a:rPr lang="ru-RU" sz="1900" dirty="0" smtClean="0"/>
              <a:t>однако только </a:t>
            </a:r>
            <a:r>
              <a:rPr lang="ru-RU" sz="1900" b="1" dirty="0">
                <a:solidFill>
                  <a:srgbClr val="0070C0"/>
                </a:solidFill>
              </a:rPr>
              <a:t>в январе 1974 года </a:t>
            </a:r>
            <a:r>
              <a:rPr lang="ru-RU" sz="1900" dirty="0"/>
              <a:t>было принято официальное решение отмечать этот день 12 </a:t>
            </a:r>
            <a:r>
              <a:rPr lang="ru-RU" sz="1900" dirty="0" smtClean="0"/>
              <a:t>мая.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70C0"/>
                </a:solidFill>
              </a:rPr>
              <a:t>Решение об учреждении </a:t>
            </a:r>
            <a:r>
              <a:rPr lang="ru-RU" sz="1900" dirty="0"/>
              <a:t>Международного дня медсестер принадлежит </a:t>
            </a:r>
            <a:r>
              <a:rPr lang="ru-RU" sz="1900" b="1" dirty="0">
                <a:solidFill>
                  <a:srgbClr val="0070C0"/>
                </a:solidFill>
              </a:rPr>
              <a:t>Международному совету медицинских сестер</a:t>
            </a:r>
            <a:r>
              <a:rPr lang="ru-RU" sz="1900" dirty="0"/>
              <a:t>, созданному в 1899 году. Это была первая в мире профессиональная организация женщин, в которой активно работали медсестры Австралии, Канады, Дании, Великобритании, США и </a:t>
            </a:r>
            <a:r>
              <a:rPr lang="ru-RU" sz="1900" dirty="0" smtClean="0"/>
              <a:t>других стран.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0070C0"/>
                </a:solidFill>
              </a:rPr>
              <a:t>В России </a:t>
            </a:r>
            <a:r>
              <a:rPr lang="ru-RU" sz="1900" dirty="0"/>
              <a:t>Международный день медицинских сестер официально стали отмечать </a:t>
            </a:r>
            <a:r>
              <a:rPr lang="ru-RU" sz="1900" b="1" dirty="0">
                <a:solidFill>
                  <a:srgbClr val="0070C0"/>
                </a:solidFill>
              </a:rPr>
              <a:t>с 1993 </a:t>
            </a:r>
            <a:r>
              <a:rPr lang="ru-RU" sz="1900" b="1" dirty="0" smtClean="0">
                <a:solidFill>
                  <a:srgbClr val="0070C0"/>
                </a:solidFill>
              </a:rPr>
              <a:t>года.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172" y="191272"/>
            <a:ext cx="19716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+mn-lt"/>
              </a:rPr>
              <a:t>История 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3322"/>
            <a:ext cx="10515600" cy="5319327"/>
          </a:xfrm>
        </p:spPr>
        <p:txBody>
          <a:bodyPr>
            <a:no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70C0"/>
                </a:solidFill>
              </a:rPr>
              <a:t>Женский уход за больными </a:t>
            </a:r>
            <a:r>
              <a:rPr lang="ru-RU" sz="1350" dirty="0" smtClean="0"/>
              <a:t>существовал во все времена и во всех странах мира. </a:t>
            </a:r>
            <a:r>
              <a:rPr lang="ru-RU" sz="1350" dirty="0"/>
              <a:t>Женщины выполняли гигиенические мероприятия и создавали комфортабельные условия для больных, чаще родственников</a:t>
            </a:r>
            <a:r>
              <a:rPr lang="ru-RU" sz="1350" dirty="0" smtClean="0"/>
              <a:t>. В монастырях сестры ухаживали за больными бескорыстно. Однако массово для ухода за больными женщины не привлекались.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70C0"/>
                </a:solidFill>
              </a:rPr>
              <a:t>В 1617 году </a:t>
            </a:r>
            <a:r>
              <a:rPr lang="ru-RU" sz="1350" dirty="0" smtClean="0"/>
              <a:t>во Франции священник </a:t>
            </a:r>
            <a:r>
              <a:rPr lang="ru-RU" sz="1350" b="1" dirty="0" smtClean="0">
                <a:solidFill>
                  <a:srgbClr val="0070C0"/>
                </a:solidFill>
              </a:rPr>
              <a:t>Викентий Поль </a:t>
            </a:r>
            <a:r>
              <a:rPr lang="ru-RU" sz="1350" dirty="0" smtClean="0"/>
              <a:t>организовал первую общину сестер милосердия (Дочери милосердия) и поставил во главе ее Луизу де Марийак, которая организовала  семинары для сестер милосердия и сиделок, а в 1641 г. создала специальную школу по их обучению.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70C0"/>
                </a:solidFill>
              </a:rPr>
              <a:t>Викентий Поль </a:t>
            </a:r>
            <a:r>
              <a:rPr lang="ru-RU" sz="1350" dirty="0" smtClean="0"/>
              <a:t>впервые предложил словосочетания «сестра милосердия», «старшая сестра» и указал, что община должна состоять из вдов и девиц, которые не должны быть монахинями и не должны давать никаких обетов.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70C0"/>
                </a:solidFill>
              </a:rPr>
              <a:t>Впервые служба </a:t>
            </a:r>
            <a:r>
              <a:rPr lang="ru-RU" sz="1350" b="1" dirty="0" smtClean="0">
                <a:solidFill>
                  <a:srgbClr val="0070C0"/>
                </a:solidFill>
              </a:rPr>
              <a:t>профессиональных сестёр </a:t>
            </a:r>
            <a:r>
              <a:rPr lang="ru-RU" sz="1350" b="1" dirty="0">
                <a:solidFill>
                  <a:srgbClr val="0070C0"/>
                </a:solidFill>
              </a:rPr>
              <a:t>милосердия </a:t>
            </a:r>
            <a:r>
              <a:rPr lang="ru-RU" sz="1350" dirty="0"/>
              <a:t>была создана </a:t>
            </a:r>
            <a:r>
              <a:rPr lang="ru-RU" sz="1350" dirty="0" smtClean="0"/>
              <a:t>во время </a:t>
            </a:r>
            <a:r>
              <a:rPr lang="ru-RU" sz="1350" dirty="0"/>
              <a:t>Крымской </a:t>
            </a:r>
            <a:r>
              <a:rPr lang="ru-RU" sz="1350" dirty="0" smtClean="0"/>
              <a:t>войны (1853 – 1856 г</a:t>
            </a:r>
            <a:r>
              <a:rPr lang="ru-RU" sz="1350" dirty="0" smtClean="0"/>
              <a:t>. г</a:t>
            </a:r>
            <a:r>
              <a:rPr lang="ru-RU" sz="1350" dirty="0" smtClean="0"/>
              <a:t>.) </a:t>
            </a:r>
            <a:r>
              <a:rPr lang="ru-RU" sz="1350" dirty="0"/>
              <a:t>англичанкой </a:t>
            </a:r>
            <a:r>
              <a:rPr lang="ru-RU" sz="1350" b="1" dirty="0"/>
              <a:t>Флоренс </a:t>
            </a:r>
            <a:r>
              <a:rPr lang="ru-RU" sz="1350" b="1" dirty="0" smtClean="0"/>
              <a:t>Найтингейл</a:t>
            </a:r>
            <a:r>
              <a:rPr lang="ru-RU" sz="1350" dirty="0"/>
              <a:t>, которая организовала в Турции уход за ранеными солдатами союзников, а также занялась устройством бань, прачечных, больничных кухонь, </a:t>
            </a:r>
            <a:r>
              <a:rPr lang="ru-RU" sz="1350" dirty="0" smtClean="0"/>
              <a:t>последовательно </a:t>
            </a:r>
            <a:r>
              <a:rPr lang="ru-RU" sz="1350" dirty="0"/>
              <a:t>проводила в жизнь принципы </a:t>
            </a:r>
            <a:r>
              <a:rPr lang="ru-RU" sz="1350" dirty="0" smtClean="0"/>
              <a:t>санитарии. </a:t>
            </a:r>
            <a:r>
              <a:rPr lang="ru-RU" sz="1350" dirty="0"/>
              <a:t>В результате менее чем за шесть месяцев смертность в лазаретах снизилась с 42% до 2,2%.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70C0"/>
                </a:solidFill>
              </a:rPr>
              <a:t>В конце 1855 года </a:t>
            </a:r>
            <a:r>
              <a:rPr lang="ru-RU" sz="1350" dirty="0"/>
              <a:t>Флоренс Найтингейл организовала сбор пожертвований с целью создания школы для подготовки сестёр милосердия, которая и была открыта в госпитале Сент-Томас в Лондоне 26 июня 1860 года</a:t>
            </a:r>
            <a:r>
              <a:rPr lang="ru-RU" sz="135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>
                <a:solidFill>
                  <a:srgbClr val="0070C0"/>
                </a:solidFill>
              </a:rPr>
              <a:t>Начало развития</a:t>
            </a:r>
            <a:r>
              <a:rPr lang="ru-RU" sz="1350" dirty="0"/>
              <a:t> профессиональных взглядов на понятие и теорию сестринского дела </a:t>
            </a:r>
            <a:r>
              <a:rPr lang="ru-RU" sz="1350" dirty="0" smtClean="0"/>
              <a:t> также связано </a:t>
            </a:r>
            <a:r>
              <a:rPr lang="ru-RU" sz="1350" dirty="0"/>
              <a:t>с именем </a:t>
            </a:r>
            <a:r>
              <a:rPr lang="ru-RU" sz="1350" dirty="0" smtClean="0"/>
              <a:t>Флоренс Найтингейл. </a:t>
            </a:r>
            <a:r>
              <a:rPr lang="ru-RU" sz="1350" dirty="0"/>
              <a:t>Первое определение сестринского дела она сформулировала в своей знаменитой книге </a:t>
            </a:r>
            <a:r>
              <a:rPr lang="ru-RU" sz="1350" b="1" dirty="0">
                <a:solidFill>
                  <a:srgbClr val="0070C0"/>
                </a:solidFill>
              </a:rPr>
              <a:t>«Записки об уходе: каков он есть и каким не должен быть»</a:t>
            </a:r>
            <a:r>
              <a:rPr lang="ru-RU" sz="1350" dirty="0">
                <a:solidFill>
                  <a:srgbClr val="0070C0"/>
                </a:solidFill>
              </a:rPr>
              <a:t> </a:t>
            </a:r>
            <a:r>
              <a:rPr lang="ru-RU" sz="1350" dirty="0"/>
              <a:t>(1860). </a:t>
            </a:r>
            <a:r>
              <a:rPr lang="ru-RU" sz="1350" dirty="0" smtClean="0"/>
              <a:t>Позднее </a:t>
            </a:r>
            <a:r>
              <a:rPr lang="ru-RU" sz="1350" dirty="0"/>
              <a:t>изложенные Найтингейл принципы станут общим местом в системе ухода за </a:t>
            </a:r>
            <a:r>
              <a:rPr lang="ru-RU" sz="1350" dirty="0" smtClean="0"/>
              <a:t>больными. </a:t>
            </a:r>
            <a:r>
              <a:rPr lang="ru-RU" sz="1350" dirty="0"/>
              <a:t>Н</a:t>
            </a:r>
            <a:r>
              <a:rPr lang="ru-RU" sz="1350" dirty="0" smtClean="0"/>
              <a:t>апример</a:t>
            </a:r>
            <a:r>
              <a:rPr lang="ru-RU" sz="1350" dirty="0"/>
              <a:t>, аналогичная и столь же знаменитая книга хирурга Т. Бильрота во многом основывается на том, что говорила Флоренс. Обязанности сестры, по мнению Ф. Найтингейл не сводились лишь к применению лекарств и проведению лечебных процедур. Важнейшей задачей она считала создание для пациента таких условий, при которых сама природа оказывала бы свое целительное действие и обеспечивала восстановительные процессы в организме.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rgbClr val="0070C0"/>
                </a:solidFill>
              </a:rPr>
              <a:t>Сестринская </a:t>
            </a:r>
            <a:r>
              <a:rPr lang="ru-RU" sz="1350" b="1" dirty="0">
                <a:solidFill>
                  <a:srgbClr val="0070C0"/>
                </a:solidFill>
              </a:rPr>
              <a:t>служба в Британии </a:t>
            </a:r>
            <a:r>
              <a:rPr lang="ru-RU" sz="1350" dirty="0"/>
              <a:t>и по сей день пользуется особым почетом, а Флоренс Найтингейл является национальным </a:t>
            </a:r>
            <a:r>
              <a:rPr lang="ru-RU" sz="1350" dirty="0" smtClean="0"/>
              <a:t>героем:</a:t>
            </a:r>
            <a:r>
              <a:rPr lang="ru-RU" sz="1350" dirty="0"/>
              <a:t> </a:t>
            </a:r>
            <a:r>
              <a:rPr lang="ru-RU" sz="1350" dirty="0" smtClean="0"/>
              <a:t>в </a:t>
            </a:r>
            <a:r>
              <a:rPr lang="ru-RU" sz="1350" dirty="0"/>
              <a:t>1883 году Найтингейл была </a:t>
            </a:r>
            <a:r>
              <a:rPr lang="ru-RU" sz="1350" dirty="0" smtClean="0"/>
              <a:t>награждена Королевским Красным крестом, </a:t>
            </a:r>
            <a:r>
              <a:rPr lang="ru-RU" sz="1350" dirty="0"/>
              <a:t> </a:t>
            </a:r>
            <a:r>
              <a:rPr lang="ru-RU" sz="1350" dirty="0" smtClean="0"/>
              <a:t>в </a:t>
            </a:r>
            <a:r>
              <a:rPr lang="ru-RU" sz="1350" dirty="0"/>
              <a:t>1904 стала дамой </a:t>
            </a:r>
            <a:r>
              <a:rPr lang="ru-RU" sz="1350" dirty="0" smtClean="0"/>
              <a:t>милосердия ордена Св. Иоанна, </a:t>
            </a:r>
            <a:r>
              <a:rPr lang="ru-RU" sz="1350" dirty="0"/>
              <a:t> </a:t>
            </a:r>
            <a:r>
              <a:rPr lang="ru-RU" sz="1350" dirty="0" smtClean="0"/>
              <a:t>а </a:t>
            </a:r>
            <a:r>
              <a:rPr lang="ru-RU" sz="1350" dirty="0"/>
              <a:t>в 1907 </a:t>
            </a:r>
            <a:r>
              <a:rPr lang="ru-RU" sz="1350" dirty="0" smtClean="0"/>
              <a:t>награждена орденом Заслуг;  в 1910 году в </a:t>
            </a:r>
            <a:r>
              <a:rPr lang="ru-RU" sz="1350" dirty="0"/>
              <a:t>её честь создали Фонд последипломного образования, позволяющий медсёстрам из разных стран совершенствовать своё профессиональное </a:t>
            </a:r>
            <a:r>
              <a:rPr lang="ru-RU" sz="1350" dirty="0" smtClean="0"/>
              <a:t>мастерство; в 1912 году была учреждена Медаль </a:t>
            </a:r>
            <a:r>
              <a:rPr lang="ru-RU" sz="1350" dirty="0"/>
              <a:t>имени Флоренс </a:t>
            </a:r>
            <a:r>
              <a:rPr lang="ru-RU" sz="1350" dirty="0" smtClean="0"/>
              <a:t>Найтингейл.</a:t>
            </a:r>
          </a:p>
          <a:p>
            <a:pPr marL="0" indent="0" algn="just">
              <a:buNone/>
            </a:pPr>
            <a:r>
              <a:rPr lang="ru-RU" sz="1350" dirty="0" smtClean="0"/>
              <a:t> </a:t>
            </a:r>
            <a:endParaRPr lang="ru-RU" sz="135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172" y="191272"/>
            <a:ext cx="19716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Вехи организации сестринского дела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России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70C0"/>
                </a:solidFill>
              </a:rPr>
              <a:t>В </a:t>
            </a:r>
            <a:r>
              <a:rPr lang="ru-RU" sz="2900" b="1" dirty="0" smtClean="0">
                <a:solidFill>
                  <a:srgbClr val="0070C0"/>
                </a:solidFill>
              </a:rPr>
              <a:t>России </a:t>
            </a:r>
            <a:r>
              <a:rPr lang="ru-RU" sz="2900" dirty="0" smtClean="0"/>
              <a:t>женская медицинская помощь больным и раненым в госпиталях была организована еще при Петре</a:t>
            </a:r>
            <a:r>
              <a:rPr lang="en-US" sz="2900" dirty="0" smtClean="0"/>
              <a:t> I</a:t>
            </a:r>
            <a:r>
              <a:rPr lang="ru-RU" sz="2900" dirty="0" smtClean="0"/>
              <a:t> в 1716 году, </a:t>
            </a:r>
            <a:r>
              <a:rPr lang="ru-RU" sz="2900" dirty="0" smtClean="0"/>
              <a:t>однако после </a:t>
            </a:r>
            <a:r>
              <a:rPr lang="ru-RU" sz="2900" dirty="0" smtClean="0"/>
              <a:t>его смерти эти начинания были прерваны более чем на 100 лет. И только в начале 19 века, в 1818 году, в Москве появилась служба «сердобольных вдов», которая просуществовала до 1892 года. Институт «сердобольных вдов» явился прототипом общин сестер милосер­дия, которые в России начали создаваться с 1854 г.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70C0"/>
                </a:solidFill>
              </a:rPr>
              <a:t>В 1854 году, </a:t>
            </a:r>
            <a:r>
              <a:rPr lang="ru-RU" sz="2900" dirty="0" smtClean="0"/>
              <a:t>во время Крымской войны,  в России Великой Княгиней Еленой Павловной в Санкт-Петербурге  была организована община Сестер милосердия, которая призвала женщин, «не связанных семейными обязанностями», помочь больным и раненным. В этой общине было организовано специальное обучение сестер милосердия. В службе сестер милосердия России были простолюдинки, аристократки, монахини из московской Никольской обители. Они отравлялись на фронт и, проявляя необычайную отвагу и храбрость, спасали раненных русских солдат.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70C0"/>
                </a:solidFill>
              </a:rPr>
              <a:t>В 1863 году </a:t>
            </a:r>
            <a:r>
              <a:rPr lang="ru-RU" sz="2900" dirty="0" smtClean="0"/>
              <a:t>был издан приказ   военного министра Российской империи о введении по договоренности с Крестовоздвиженской общиной постоянного сестринского ухода за больными в военных госпиталях. Этот год можно считать годом рождения профес­сии медицинской сестры в России.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70C0"/>
                </a:solidFill>
              </a:rPr>
              <a:t>В 1877 - 1878 годах</a:t>
            </a:r>
            <a:r>
              <a:rPr lang="ru-RU" sz="2900" dirty="0" smtClean="0"/>
              <a:t> во время русско-японской войны при Российском обществе Красного Креста был образован Комитет «Христианская помощь». В 1882 году этот Комитет создал первую во всей всемирной системе Красного Креста общину сестёр милосердия, а через два года — курсы для их подготовки.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70C0"/>
                </a:solidFill>
              </a:rPr>
              <a:t>Всего к началу 1913 </a:t>
            </a:r>
            <a:r>
              <a:rPr lang="ru-RU" sz="2900" b="1" dirty="0" smtClean="0">
                <a:solidFill>
                  <a:srgbClr val="0070C0"/>
                </a:solidFill>
              </a:rPr>
              <a:t>года </a:t>
            </a:r>
            <a:r>
              <a:rPr lang="ru-RU" sz="2900" dirty="0"/>
              <a:t>в</a:t>
            </a:r>
            <a:r>
              <a:rPr lang="ru-RU" sz="2900" dirty="0" smtClean="0"/>
              <a:t> </a:t>
            </a:r>
            <a:r>
              <a:rPr lang="ru-RU" sz="2900" dirty="0" smtClean="0"/>
              <a:t>России в 109 общинах работали 3442 сестры милосердия, а уже через год, к началу Первой мировой войны, только в госпиталях их насчитывалось около 20 тысяч, к концу войны их было уже до 30 тысяч.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70C0"/>
                </a:solidFill>
              </a:rPr>
              <a:t>Ассоциация медицинских сестер России была основана в 1992 году </a:t>
            </a:r>
            <a:r>
              <a:rPr lang="ru-RU" sz="2900" dirty="0" smtClean="0"/>
              <a:t>по инициативе медицинских сестер и Министерства здравоохранения Российской Федерации. С 2005 года Ассоциация медицинских сестер России входит в состав Международного совета медсестер, которая в настоящее время объединяет более 20 миллионов медсестер по всему миру.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900" b="1" dirty="0" smtClean="0">
                <a:solidFill>
                  <a:srgbClr val="0070C0"/>
                </a:solidFill>
              </a:rPr>
              <a:t>В настоящее время </a:t>
            </a:r>
            <a:r>
              <a:rPr lang="ru-RU" sz="2900" dirty="0" smtClean="0"/>
              <a:t>медицинские сестры составляют самую многочисленную категорию работников здравоохранения, так как во врачебной практике большая доля медицинских услуг оказывается исключительно средним медицинским персоналом. По мнению лечащих врачей, в настоящее время 80% опеки над больными возложено на плечи медицинских сестер.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172" y="191272"/>
            <a:ext cx="19716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875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 праздника   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Международный день медицинской сестры </a:t>
            </a:r>
            <a:r>
              <a:rPr lang="ru-RU" sz="1600" dirty="0"/>
              <a:t>каждый год проходит под новым девизом, который провозглашает Международный Совет медсестер (</a:t>
            </a:r>
            <a:r>
              <a:rPr lang="ru-RU" sz="1600" dirty="0" smtClean="0"/>
              <a:t>ICN). </a:t>
            </a:r>
            <a:r>
              <a:rPr lang="ru-RU" sz="1600" dirty="0"/>
              <a:t>Так, например, в разные годы темами Дня были: «Медицинские сёстры за безопасность пациента — против поддельных медикаментов», «Достаточное кадровое обеспечение — условие безопасности пациента», «Обеспечивать качество на службе обществу: медицинские сёстры в авангарде инноваций», «Сокращая разрыв: повышение доступности и равенства», «Преодоление разрыва: от научных данных к доказательной сестринской практике», «Медицинские сестры: движущая сила перемен — жизненно важный ресурс в поддержку здоровья», «Наши медсестры. Наше </a:t>
            </a:r>
            <a:r>
              <a:rPr lang="ru-RU" sz="1600" dirty="0" smtClean="0"/>
              <a:t>будущее: влияние медпомощи на экономику» </a:t>
            </a:r>
            <a:r>
              <a:rPr lang="ru-RU" sz="1600" dirty="0"/>
              <a:t>и другие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C00000"/>
                </a:solidFill>
              </a:rPr>
              <a:t>«Забота </a:t>
            </a:r>
            <a:r>
              <a:rPr lang="ru-RU" sz="1600" b="1" dirty="0">
                <a:solidFill>
                  <a:srgbClr val="C00000"/>
                </a:solidFill>
              </a:rPr>
              <a:t>о медсестрах укрепляет </a:t>
            </a:r>
            <a:r>
              <a:rPr lang="ru-RU" sz="1600" b="1" dirty="0" smtClean="0">
                <a:solidFill>
                  <a:srgbClr val="C00000"/>
                </a:solidFill>
              </a:rPr>
              <a:t>экономику»</a:t>
            </a:r>
            <a:r>
              <a:rPr lang="ru-RU" sz="1600" dirty="0" smtClean="0"/>
              <a:t> </a:t>
            </a:r>
            <a:r>
              <a:rPr lang="ru-RU" sz="1600" b="1" dirty="0">
                <a:solidFill>
                  <a:srgbClr val="0070C0"/>
                </a:solidFill>
              </a:rPr>
              <a:t>— такова тема, выбранная ICN для Международного дня медсестер</a:t>
            </a:r>
            <a:r>
              <a:rPr lang="ru-RU" sz="1600" dirty="0"/>
              <a:t> </a:t>
            </a:r>
            <a:r>
              <a:rPr lang="ru-RU" sz="1600" b="1" dirty="0">
                <a:solidFill>
                  <a:srgbClr val="0070C0"/>
                </a:solidFill>
              </a:rPr>
              <a:t>2025 года.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В </a:t>
            </a:r>
            <a:r>
              <a:rPr lang="ru-RU" sz="1600" b="1" dirty="0">
                <a:solidFill>
                  <a:srgbClr val="0070C0"/>
                </a:solidFill>
              </a:rPr>
              <a:t>каждой стране традиции праздника </a:t>
            </a:r>
            <a:r>
              <a:rPr lang="ru-RU" sz="1600" dirty="0"/>
              <a:t>своеобразны, но везде, в соответствии с выбранным девизом, </a:t>
            </a:r>
            <a:r>
              <a:rPr lang="ru-RU" sz="1600" dirty="0" smtClean="0"/>
              <a:t>проводятся тематические Дни здоровья, семинары, круглые столы, мастер-классы </a:t>
            </a:r>
            <a:r>
              <a:rPr lang="ru-RU" sz="1600" dirty="0"/>
              <a:t>по профессиональному мастерству. Их проводят наиболее заслуженные и опытные представители профессии</a:t>
            </a:r>
            <a:r>
              <a:rPr lang="ru-RU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>
                <a:solidFill>
                  <a:srgbClr val="0070C0"/>
                </a:solidFill>
              </a:rPr>
              <a:t>В России традиционно к этому дню </a:t>
            </a:r>
            <a:r>
              <a:rPr lang="ru-RU" sz="1600" dirty="0"/>
              <a:t>в ряде медицинских учреждений проходят различные мероприятия как научно-практического направления (конференции, семинары и круглые столы, посвященные пропаганде здорового образа жизни, совершенствованию профессиональной компетентности и развитию личностного и творческого потенциала сестринского персонала), так и развлекательного характера — профессиональные конкурсы и смотры, КВН, концерты и т.п.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600" b="1" dirty="0" smtClean="0">
                <a:solidFill>
                  <a:srgbClr val="0070C0"/>
                </a:solidFill>
              </a:rPr>
              <a:t>В </a:t>
            </a:r>
            <a:r>
              <a:rPr lang="ru-RU" sz="1600" b="1" dirty="0">
                <a:solidFill>
                  <a:srgbClr val="0070C0"/>
                </a:solidFill>
              </a:rPr>
              <a:t>этот праздник</a:t>
            </a:r>
            <a:r>
              <a:rPr lang="ru-RU" sz="1600" dirty="0"/>
              <a:t> руководство лечебных учреждений поощряет медсестер премиями и памятными </a:t>
            </a:r>
            <a:r>
              <a:rPr lang="ru-RU" sz="1600" dirty="0" smtClean="0"/>
              <a:t>подарками, награждает </a:t>
            </a:r>
            <a:r>
              <a:rPr lang="ru-RU" sz="1600" dirty="0"/>
              <a:t>Почетными грамотами и благодарностями Министерства здравоохранения Российской Федерации и областных </a:t>
            </a:r>
            <a:r>
              <a:rPr lang="ru-RU" sz="1600" dirty="0" smtClean="0"/>
              <a:t>департаментов здравоохранения. В </a:t>
            </a:r>
            <a:r>
              <a:rPr lang="ru-RU" sz="1600" dirty="0"/>
              <a:t>учреждениях культуры организуются праздничные концерты.</a:t>
            </a:r>
          </a:p>
          <a:p>
            <a:pPr fontAlgn="base"/>
            <a:endParaRPr lang="ru-RU" sz="1600" dirty="0" smtClean="0"/>
          </a:p>
          <a:p>
            <a:pPr fontAlgn="base"/>
            <a:endParaRPr lang="ru-RU" sz="1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172" y="191272"/>
            <a:ext cx="19716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Некоторые факты о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медицинских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сестрах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463964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Сестринское дело </a:t>
            </a:r>
            <a:r>
              <a:rPr lang="ru-RU" sz="5600" dirty="0"/>
              <a:t>является крупнейшей профессией в сфере здравоохранения в стране, с текущей оценкой в ​​4,3 миллиона активно лицензированных зарегистрированных медсестер (RN). Примерно 3,5 миллиона всех активно лицензированных RN работают в качестве RN. 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Белое сердце </a:t>
            </a:r>
            <a:r>
              <a:rPr lang="ru-RU" sz="5600" dirty="0"/>
              <a:t>было официально принято как символ медицинских сестер в 1999 году, по случаю 100-летия Международного совета медицинских сестер. Символ означает заботу, знания и человечность, которые присущи сестринскому персоналу. Белое сердце также является объединяющим символом для медсестер во всем мире.  Белый цвет был выбран потому, что он объединяет все цвета. Белый цвет также ассоциируется с заботой, гигиеной и комфортом.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В Финляндии </a:t>
            </a:r>
            <a:r>
              <a:rPr lang="ru-RU" sz="5600" dirty="0" smtClean="0"/>
              <a:t>самое большое количество практикующих медсестер на душу населения, в 2021 году на 1000 человек населения приходилось 19 практикующих медсестер. Далее следуют Швейцария и Норвегия. В </a:t>
            </a:r>
            <a:r>
              <a:rPr lang="ru-RU" sz="5600" dirty="0"/>
              <a:t>Соединенных Штатах </a:t>
            </a:r>
            <a:r>
              <a:rPr lang="ru-RU" sz="5600" dirty="0" smtClean="0"/>
              <a:t>в </a:t>
            </a:r>
            <a:r>
              <a:rPr lang="ru-RU" sz="5600" dirty="0"/>
              <a:t>2022 году численность медсестер и акушерок </a:t>
            </a:r>
            <a:r>
              <a:rPr lang="ru-RU" sz="5600" dirty="0" smtClean="0"/>
              <a:t>на </a:t>
            </a:r>
            <a:r>
              <a:rPr lang="ru-RU" sz="5600" dirty="0"/>
              <a:t>1000 </a:t>
            </a:r>
            <a:r>
              <a:rPr lang="ru-RU" sz="5600" dirty="0" smtClean="0"/>
              <a:t>человек составляла 11,88.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Дефицит </a:t>
            </a:r>
            <a:r>
              <a:rPr lang="ru-RU" sz="5600" b="1" dirty="0">
                <a:solidFill>
                  <a:srgbClr val="0070C0"/>
                </a:solidFill>
              </a:rPr>
              <a:t>сестринского персонала в мире </a:t>
            </a:r>
            <a:r>
              <a:rPr lang="ru-RU" sz="5600" b="1" dirty="0" smtClean="0">
                <a:solidFill>
                  <a:srgbClr val="0070C0"/>
                </a:solidFill>
              </a:rPr>
              <a:t>в</a:t>
            </a:r>
            <a:r>
              <a:rPr lang="ru-RU" sz="5600" b="1" dirty="0" smtClean="0">
                <a:solidFill>
                  <a:srgbClr val="0070C0"/>
                </a:solidFill>
              </a:rPr>
              <a:t> </a:t>
            </a:r>
            <a:r>
              <a:rPr lang="ru-RU" sz="5600" b="1" dirty="0">
                <a:solidFill>
                  <a:srgbClr val="0070C0"/>
                </a:solidFill>
              </a:rPr>
              <a:t>2020 году</a:t>
            </a:r>
            <a:r>
              <a:rPr lang="ru-RU" sz="5600" dirty="0"/>
              <a:t> </a:t>
            </a:r>
            <a:r>
              <a:rPr lang="ru-RU" sz="5600" dirty="0" smtClean="0"/>
              <a:t>составлял </a:t>
            </a:r>
            <a:r>
              <a:rPr lang="ru-RU" sz="5600" dirty="0"/>
              <a:t>около 5,9 млн человек, и пандемия COVID-19 только ухудшила ситуацию. 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Согласно данным Министерства здравоохранения России</a:t>
            </a:r>
            <a:r>
              <a:rPr lang="ru-RU" sz="5600" dirty="0"/>
              <a:t>, дефицит </a:t>
            </a:r>
            <a:r>
              <a:rPr lang="ru-RU" sz="5600" dirty="0" smtClean="0"/>
              <a:t>среднего медицинского персонала в </a:t>
            </a:r>
            <a:r>
              <a:rPr lang="ru-RU" sz="5600" dirty="0" smtClean="0"/>
              <a:t>России </a:t>
            </a:r>
            <a:r>
              <a:rPr lang="ru-RU" sz="5600" dirty="0" smtClean="0"/>
              <a:t>в 2024 году составлял </a:t>
            </a:r>
            <a:r>
              <a:rPr lang="ru-RU" sz="5600" dirty="0"/>
              <a:t>63 550 человек. </a:t>
            </a:r>
            <a:endParaRPr lang="ru-RU" sz="56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Хотя среди населения США</a:t>
            </a:r>
            <a:r>
              <a:rPr lang="ru-RU" sz="5600" dirty="0" smtClean="0"/>
              <a:t> филиппинцев  </a:t>
            </a:r>
            <a:r>
              <a:rPr lang="ru-RU" sz="5600" dirty="0"/>
              <a:t>всего 1</a:t>
            </a:r>
            <a:r>
              <a:rPr lang="ru-RU" sz="5600" dirty="0" smtClean="0"/>
              <a:t>%, они составляют </a:t>
            </a:r>
            <a:r>
              <a:rPr lang="ru-RU" sz="5600" dirty="0"/>
              <a:t>4% медсестер. Их рост в этой специальности восходит к концу 19 века, когда из-за колонизации Филиппин США филиппинцам было разрешено стать гражданами США и пройти обучение в армии США в качестве </a:t>
            </a:r>
            <a:r>
              <a:rPr lang="ru-RU" sz="5600" dirty="0" smtClean="0"/>
              <a:t>медсестер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Число </a:t>
            </a:r>
            <a:r>
              <a:rPr lang="ru-RU" sz="5600" b="1" dirty="0">
                <a:solidFill>
                  <a:srgbClr val="0070C0"/>
                </a:solidFill>
              </a:rPr>
              <a:t>мужчин среди медсестер (медбратьев</a:t>
            </a:r>
            <a:r>
              <a:rPr lang="ru-RU" sz="5600" dirty="0"/>
              <a:t>) крайне невелико. Оно варьируется от страны к стране. Например, в США это 6%, в Казахстане - 3,5</a:t>
            </a:r>
            <a:r>
              <a:rPr lang="ru-RU" sz="5600" dirty="0" smtClean="0"/>
              <a:t>%.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Самый </a:t>
            </a:r>
            <a:r>
              <a:rPr lang="ru-RU" sz="5600" b="1" dirty="0">
                <a:solidFill>
                  <a:srgbClr val="0070C0"/>
                </a:solidFill>
              </a:rPr>
              <a:t>известный в мире памятник медсестре </a:t>
            </a:r>
            <a:r>
              <a:rPr lang="ru-RU" sz="5600" dirty="0"/>
              <a:t>- мемориал Флорэнс Найнтингейл во Флоренции (Италия).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«</a:t>
            </a:r>
            <a:r>
              <a:rPr lang="ru-RU" sz="5600" b="1" dirty="0">
                <a:solidFill>
                  <a:srgbClr val="0070C0"/>
                </a:solidFill>
              </a:rPr>
              <a:t>Подвиг медсестры»</a:t>
            </a:r>
            <a:r>
              <a:rPr lang="ru-RU" sz="5600" dirty="0"/>
              <a:t> - так называется один из памятников Великой Отечественной войны, установленный на Мамаевом кургане. Он посвящен женщинам, которые порой ценой собственной жизни выносили с поля боя раненных бойцов. Существуют так же памятники, посвященные медицинским сестрам времен ВОВ во многих городах России (Химки, Калуга, Ростов, Курск).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172" y="191272"/>
            <a:ext cx="19716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4561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Медаль имени Флоренс Найтингейл 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838200" y="1569719"/>
            <a:ext cx="10515600" cy="510293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3400" b="1" dirty="0" smtClean="0">
                <a:solidFill>
                  <a:srgbClr val="0070C0"/>
                </a:solidFill>
              </a:rPr>
              <a:t> </a:t>
            </a:r>
            <a:r>
              <a:rPr lang="ru-RU" sz="5200" b="1" dirty="0" smtClean="0">
                <a:solidFill>
                  <a:srgbClr val="0070C0"/>
                </a:solidFill>
              </a:rPr>
              <a:t>Медаль </a:t>
            </a:r>
            <a:r>
              <a:rPr lang="ru-RU" sz="5200" b="1" dirty="0">
                <a:solidFill>
                  <a:srgbClr val="C00000"/>
                </a:solidFill>
              </a:rPr>
              <a:t>имени Флоренс Найтингейл </a:t>
            </a:r>
            <a:r>
              <a:rPr lang="ru-RU" sz="5200" dirty="0"/>
              <a:t>является высшим знаком отличия Международного Комитета Красного Креста. Она присуждается медицинским сёстрам и </a:t>
            </a:r>
            <a:r>
              <a:rPr lang="ru-RU" sz="5200" dirty="0" smtClean="0"/>
              <a:t>братьям </a:t>
            </a:r>
            <a:r>
              <a:rPr lang="ru-RU" sz="5200" dirty="0"/>
              <a:t>«за исключительное мужество и самоотверженность в заботе о жертвах вооружённых конфликтов и природных катастроф, либо за образцовую службу, находчивость и дух новаторства в сфере общественного здравоохранения или сестринского образования</a:t>
            </a:r>
            <a:r>
              <a:rPr lang="ru-RU" sz="5200" dirty="0" smtClean="0"/>
              <a:t>».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 Медаль учреждена в 1912 году </a:t>
            </a:r>
            <a:r>
              <a:rPr lang="ru-RU" sz="5200" dirty="0" smtClean="0"/>
              <a:t>Лигой Международного Красного Креста и Красного Полумесяца в </a:t>
            </a:r>
            <a:r>
              <a:rPr lang="ru-RU" sz="5200" dirty="0"/>
              <a:t>честь Флоренс </a:t>
            </a:r>
            <a:r>
              <a:rPr lang="ru-RU" sz="5200" dirty="0" smtClean="0"/>
              <a:t>Найтингейл - английской сестры милосердия, зачинательницы преобразования медицинского обслуживания больных и раненых во многих странах, добровольно посвятившей свою жизнь улучшению санитарных условий в больницах.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 smtClean="0">
                <a:solidFill>
                  <a:srgbClr val="0070C0"/>
                </a:solidFill>
              </a:rPr>
              <a:t>Медаль изготовлена </a:t>
            </a:r>
            <a:r>
              <a:rPr lang="ru-RU" sz="5200" dirty="0"/>
              <a:t>из позолоченного </a:t>
            </a:r>
            <a:r>
              <a:rPr lang="ru-RU" sz="5200" dirty="0" smtClean="0"/>
              <a:t>серебра </a:t>
            </a:r>
            <a:r>
              <a:rPr lang="ru-RU" sz="5200" dirty="0"/>
              <a:t>в форме заострённого </a:t>
            </a:r>
            <a:r>
              <a:rPr lang="ru-RU" sz="5200" dirty="0" smtClean="0"/>
              <a:t>овала. </a:t>
            </a:r>
            <a:r>
              <a:rPr lang="ru-RU" sz="5200" dirty="0"/>
              <a:t>На лицевой стороне медали на ободке надпись на латинском языке: «Ad memoriam Florence Nightingale 1820—1910» </a:t>
            </a:r>
            <a:r>
              <a:rPr lang="ru-RU" sz="5200" b="1" dirty="0">
                <a:solidFill>
                  <a:srgbClr val="0070C0"/>
                </a:solidFill>
              </a:rPr>
              <a:t>(«В память Флоренс Найтингейл 1820—1910»</a:t>
            </a:r>
            <a:r>
              <a:rPr lang="ru-RU" sz="5200" dirty="0">
                <a:solidFill>
                  <a:srgbClr val="0070C0"/>
                </a:solidFill>
              </a:rPr>
              <a:t>); </a:t>
            </a:r>
            <a:r>
              <a:rPr lang="ru-RU" sz="5200" dirty="0"/>
              <a:t>в центре — изображение женщины со светильником, как символ добра, света, милосердия и надежды. На оборотной стороне медали на ободке надпись на латинском языке: «Pro vera misericordia et cara humanitate perennis decor universalis» </a:t>
            </a:r>
            <a:r>
              <a:rPr lang="ru-RU" sz="5200" b="1" dirty="0">
                <a:solidFill>
                  <a:srgbClr val="0070C0"/>
                </a:solidFill>
              </a:rPr>
              <a:t>(«За истинное милосердие и заботу о людях, вызывающие </a:t>
            </a:r>
            <a:r>
              <a:rPr lang="ru-RU" sz="5200" b="1" dirty="0" smtClean="0">
                <a:solidFill>
                  <a:srgbClr val="0070C0"/>
                </a:solidFill>
              </a:rPr>
              <a:t>восхищение </a:t>
            </a:r>
            <a:r>
              <a:rPr lang="ru-RU" sz="5200" b="1" dirty="0">
                <a:solidFill>
                  <a:srgbClr val="0070C0"/>
                </a:solidFill>
              </a:rPr>
              <a:t>всего человечества»)</a:t>
            </a:r>
            <a:r>
              <a:rPr lang="ru-RU" sz="5200" dirty="0"/>
              <a:t>; в центре — гравированное имя награждённой и дата награждения</a:t>
            </a:r>
            <a:r>
              <a:rPr lang="ru-RU" sz="52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0070C0"/>
                </a:solidFill>
              </a:rPr>
              <a:t>Международный Комитет Красного Креста </a:t>
            </a:r>
            <a:r>
              <a:rPr lang="ru-RU" sz="5200" dirty="0"/>
              <a:t>производит награждения медалью один раз в два года, 12 мая, по представлению национальных обществ Красного Креста.</a:t>
            </a:r>
            <a:endParaRPr lang="ru-RU" sz="52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0070C0"/>
                </a:solidFill>
              </a:rPr>
              <a:t>Первые представления </a:t>
            </a:r>
            <a:r>
              <a:rPr lang="ru-RU" sz="5200" dirty="0"/>
              <a:t>на награждение медалью имени Флоренс Найтингейл </a:t>
            </a:r>
            <a:r>
              <a:rPr lang="ru-RU" sz="5200" b="1" dirty="0">
                <a:solidFill>
                  <a:srgbClr val="0070C0"/>
                </a:solidFill>
              </a:rPr>
              <a:t>Советский Красный Крест сделал в 1961 году</a:t>
            </a:r>
            <a:r>
              <a:rPr lang="ru-RU" sz="5200" dirty="0"/>
              <a:t>. И в том же 1961 году Международный Комитет Красного Креста наградил двух советских медсестёр. Ее вручили участницам Великой Отечественной войны: </a:t>
            </a:r>
            <a:r>
              <a:rPr lang="ru-RU" sz="5200" b="1" dirty="0">
                <a:solidFill>
                  <a:srgbClr val="C00000"/>
                </a:solidFill>
              </a:rPr>
              <a:t>гвардии подполковнику танковых войск, писателю, Герою Советского Союза,</a:t>
            </a:r>
            <a:r>
              <a:rPr lang="ru-RU" sz="5200" dirty="0"/>
              <a:t> </a:t>
            </a:r>
            <a:r>
              <a:rPr lang="ru-RU" sz="5200" b="1" dirty="0">
                <a:solidFill>
                  <a:srgbClr val="C00000"/>
                </a:solidFill>
              </a:rPr>
              <a:t>москвичке Ирине Левченко и хирургической сестре из Ленинграда Лидии Савченко</a:t>
            </a:r>
            <a:r>
              <a:rPr lang="ru-RU" sz="5200" b="1" dirty="0" smtClean="0">
                <a:solidFill>
                  <a:srgbClr val="C00000"/>
                </a:solidFill>
              </a:rPr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200" b="1" dirty="0">
                <a:solidFill>
                  <a:srgbClr val="0070C0"/>
                </a:solidFill>
              </a:rPr>
              <a:t>Всего за годы существования Советского Союза </a:t>
            </a:r>
            <a:r>
              <a:rPr lang="ru-RU" sz="5200" dirty="0"/>
              <a:t>медалью имени Флоренс Найтингейл было награждено </a:t>
            </a:r>
            <a:r>
              <a:rPr lang="ru-RU" sz="5200" b="1" dirty="0">
                <a:solidFill>
                  <a:srgbClr val="C00000"/>
                </a:solidFill>
              </a:rPr>
              <a:t>46 советских женщин </a:t>
            </a:r>
            <a:r>
              <a:rPr lang="ru-RU" sz="5200" dirty="0"/>
              <a:t>— медицинских сестёр, военных фельдшеров, санитарных инструкторов, и других медицинских работников. Все они награждены медалью имени Флоренс Найтингейл за свой самоотверженный труд в годы Великой Отечественной войны.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2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25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600" y="147767"/>
            <a:ext cx="1524816" cy="1421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192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Медаль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имени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сестры милосердия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Екатерины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Бакуниной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31092"/>
            <a:ext cx="10515600" cy="468321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В память великих заслуг сестер милосердия </a:t>
            </a:r>
            <a:r>
              <a:rPr lang="ru-RU" sz="5600" dirty="0"/>
              <a:t>Крестовоздвиженской общины</a:t>
            </a:r>
            <a:r>
              <a:rPr lang="ru-RU" sz="5600" dirty="0" smtClean="0"/>
              <a:t>, ставшими </a:t>
            </a:r>
            <a:r>
              <a:rPr lang="ru-RU" sz="5600" dirty="0"/>
              <a:t>первыми медицинскими и операционными сестрами России, </a:t>
            </a:r>
            <a:r>
              <a:rPr lang="ru-RU" sz="5600" dirty="0" smtClean="0"/>
              <a:t>Благотворительный Фонд имени Екатерины </a:t>
            </a:r>
            <a:r>
              <a:rPr lang="ru-RU" sz="5600" dirty="0"/>
              <a:t>Бакуниной </a:t>
            </a:r>
            <a:r>
              <a:rPr lang="ru-RU" sz="5600" b="1" dirty="0">
                <a:solidFill>
                  <a:srgbClr val="0070C0"/>
                </a:solidFill>
              </a:rPr>
              <a:t>в </a:t>
            </a:r>
            <a:r>
              <a:rPr lang="ru-RU" sz="5600" b="1" dirty="0" smtClean="0">
                <a:solidFill>
                  <a:srgbClr val="0070C0"/>
                </a:solidFill>
              </a:rPr>
              <a:t>2011 году</a:t>
            </a:r>
            <a:r>
              <a:rPr lang="ru-RU" sz="5600" dirty="0" smtClean="0"/>
              <a:t> </a:t>
            </a:r>
            <a:r>
              <a:rPr lang="ru-RU" sz="5600" dirty="0"/>
              <a:t>учредил </a:t>
            </a:r>
            <a:r>
              <a:rPr lang="ru-RU" sz="5600" b="1" dirty="0">
                <a:solidFill>
                  <a:srgbClr val="C00000"/>
                </a:solidFill>
              </a:rPr>
              <a:t>медаль «Сестра милосердия Екатерина Бакунина» </a:t>
            </a:r>
            <a:r>
              <a:rPr lang="ru-RU" sz="5600" dirty="0"/>
              <a:t>для медицинских сестер и сестер милосердия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В </a:t>
            </a:r>
            <a:r>
              <a:rPr lang="ru-RU" sz="5600" b="1" dirty="0" smtClean="0">
                <a:solidFill>
                  <a:srgbClr val="0070C0"/>
                </a:solidFill>
              </a:rPr>
              <a:t>2012 году  </a:t>
            </a:r>
            <a:r>
              <a:rPr lang="ru-RU" sz="5600" dirty="0"/>
              <a:t>Фонд получил официальное свидетельство Геральдической палаты при президенте РФ за №490 о включении медали в признанный Геральдической палатой реестр общественных наград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На сегодняшний день </a:t>
            </a:r>
            <a:r>
              <a:rPr lang="ru-RU" sz="5600" dirty="0"/>
              <a:t>это единственная в России награда </a:t>
            </a:r>
            <a:r>
              <a:rPr lang="ru-RU" sz="5600" dirty="0" smtClean="0"/>
              <a:t> - единая </a:t>
            </a:r>
            <a:r>
              <a:rPr lang="ru-RU" sz="5600" dirty="0"/>
              <a:t>для медицинских сестер и сестер милосердия.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70C0"/>
                </a:solidFill>
              </a:rPr>
              <a:t>Основным условием получения награды</a:t>
            </a:r>
            <a:r>
              <a:rPr lang="ru-RU" sz="5600" dirty="0"/>
              <a:t> является: для медицинских сестер 20-летний стаж беспорочного медицинской службы, а для сестер милосердия 10 — летний стаж милосердного служения в Общине.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У медали есть свой эпиграф</a:t>
            </a:r>
            <a:r>
              <a:rPr lang="ru-RU" sz="5600" dirty="0" smtClean="0"/>
              <a:t> — свое особое профессиональное посвящение, высказанное Н. И. Пироговым. Говоря о деятельности одной из старших сестер Крестовоздвиженской общины Елизаветы Петровны Карцевой, Николай Иванович так высказывался о сути служения сестер милосердия: </a:t>
            </a:r>
            <a:r>
              <a:rPr lang="ru-RU" sz="5600" b="1" dirty="0" smtClean="0">
                <a:solidFill>
                  <a:srgbClr val="0070C0"/>
                </a:solidFill>
              </a:rPr>
              <a:t>«истиной сестрой милосердия можно назвать лишь ту, которая свои формальные обязанности сестры милосердия превратит в духовное призвание жизни». </a:t>
            </a:r>
            <a:r>
              <a:rPr lang="ru-RU" sz="5600" dirty="0" smtClean="0"/>
              <a:t>Эти </a:t>
            </a:r>
            <a:r>
              <a:rPr lang="ru-RU" sz="5600" dirty="0"/>
              <a:t>высокие </a:t>
            </a:r>
            <a:r>
              <a:rPr lang="ru-RU" sz="5600" dirty="0" smtClean="0"/>
              <a:t>слова, </a:t>
            </a:r>
            <a:r>
              <a:rPr lang="ru-RU" sz="5600" dirty="0"/>
              <a:t>б</a:t>
            </a:r>
            <a:r>
              <a:rPr lang="ru-RU" sz="5600" dirty="0" smtClean="0"/>
              <a:t>ез </a:t>
            </a:r>
            <a:r>
              <a:rPr lang="ru-RU" sz="5600" dirty="0"/>
              <a:t>всякого сомнения, </a:t>
            </a:r>
            <a:r>
              <a:rPr lang="ru-RU" sz="5600" dirty="0" smtClean="0"/>
              <a:t>применимы и к профессии медицинской сестры.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Девизом медали </a:t>
            </a:r>
            <a:r>
              <a:rPr lang="ru-RU" sz="5600" dirty="0" smtClean="0"/>
              <a:t>стали слова, отчеканенные на обратной ее стороне: </a:t>
            </a:r>
            <a:r>
              <a:rPr lang="ru-RU" sz="5600" b="1" dirty="0" smtClean="0">
                <a:solidFill>
                  <a:srgbClr val="C00000"/>
                </a:solidFill>
              </a:rPr>
              <a:t>Долг, Подвиг, Милосердие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0070C0"/>
                </a:solidFill>
              </a:rPr>
              <a:t>За </a:t>
            </a:r>
            <a:r>
              <a:rPr lang="ru-RU" sz="5600" b="1" dirty="0">
                <a:solidFill>
                  <a:srgbClr val="0070C0"/>
                </a:solidFill>
              </a:rPr>
              <a:t>время, прошедшее с момента учреждения медали</a:t>
            </a:r>
            <a:r>
              <a:rPr lang="ru-RU" sz="5600" dirty="0"/>
              <a:t>, ею были награждены </a:t>
            </a:r>
            <a:r>
              <a:rPr lang="ru-RU" sz="5600" b="1" dirty="0">
                <a:solidFill>
                  <a:srgbClr val="0070C0"/>
                </a:solidFill>
              </a:rPr>
              <a:t>более ста медицинских сестер и сестер милосердия </a:t>
            </a:r>
            <a:r>
              <a:rPr lang="ru-RU" sz="5600" dirty="0"/>
              <a:t>Твери, Тверской области, Москвы, Санкт-Петербурга, Самары, Волгограда, Севастополя, Еревана, Спитака, Армавира и Гюмри.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4584" y="0"/>
            <a:ext cx="1157416" cy="1538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02885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сестринскому делу, находящейся в фонде библиотеки ГООАУ ДПО «МОЦПК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2818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200" dirty="0" smtClean="0"/>
              <a:t>Лапотников </a:t>
            </a:r>
            <a:r>
              <a:rPr lang="ru-RU" sz="5200" dirty="0" smtClean="0"/>
              <a:t>В.А., Петров  В.Н. и др. Сестринский уход в онкологии: учебник для </a:t>
            </a:r>
            <a:r>
              <a:rPr lang="ru-RU" sz="5200" dirty="0"/>
              <a:t>вузов. – М.: Юрайт, </a:t>
            </a:r>
            <a:r>
              <a:rPr lang="ru-RU" sz="5200" dirty="0" smtClean="0"/>
              <a:t>2025. </a:t>
            </a:r>
            <a:r>
              <a:rPr lang="ru-RU" sz="5200" dirty="0"/>
              <a:t>– электронная </a:t>
            </a:r>
            <a:r>
              <a:rPr lang="ru-RU" sz="5200" dirty="0" smtClean="0"/>
              <a:t>версия.</a:t>
            </a:r>
          </a:p>
          <a:p>
            <a:pPr algn="just"/>
            <a:r>
              <a:rPr lang="ru-RU" sz="5200" dirty="0" smtClean="0"/>
              <a:t>Петрова Н.Г., </a:t>
            </a:r>
            <a:r>
              <a:rPr lang="ru-RU" sz="5200" dirty="0"/>
              <a:t>Петров  В.Н. и др. </a:t>
            </a:r>
            <a:r>
              <a:rPr lang="ru-RU" sz="5200" dirty="0" smtClean="0"/>
              <a:t>Сестринское дело в терапии: </a:t>
            </a:r>
            <a:r>
              <a:rPr lang="ru-RU" sz="5200" dirty="0"/>
              <a:t>учебник для вузов. – М.: Юрайт, </a:t>
            </a:r>
            <a:r>
              <a:rPr lang="ru-RU" sz="5200" dirty="0" smtClean="0"/>
              <a:t>2025. </a:t>
            </a:r>
            <a:r>
              <a:rPr lang="ru-RU" sz="5200" dirty="0"/>
              <a:t>– электронная версия</a:t>
            </a:r>
            <a:r>
              <a:rPr lang="ru-RU" sz="5200" dirty="0" smtClean="0"/>
              <a:t>.</a:t>
            </a:r>
          </a:p>
          <a:p>
            <a:pPr algn="just"/>
            <a:r>
              <a:rPr lang="ru-RU" sz="5200" dirty="0" smtClean="0"/>
              <a:t>Агкацева С.А. Сестринская помощь в дерматологии и венерологии: учебное </a:t>
            </a:r>
            <a:r>
              <a:rPr lang="ru-RU" sz="5200" dirty="0"/>
              <a:t>пособие для среднего профессионального </a:t>
            </a:r>
            <a:r>
              <a:rPr lang="ru-RU" sz="5200" dirty="0" smtClean="0"/>
              <a:t>образования.</a:t>
            </a:r>
            <a:r>
              <a:rPr lang="ru-RU" sz="5200" dirty="0"/>
              <a:t> – М.: Юрайт, </a:t>
            </a:r>
            <a:r>
              <a:rPr lang="ru-RU" sz="5200" dirty="0" smtClean="0"/>
              <a:t>2025. </a:t>
            </a:r>
            <a:r>
              <a:rPr lang="ru-RU" sz="5200" dirty="0"/>
              <a:t>– электронная версия.</a:t>
            </a:r>
          </a:p>
          <a:p>
            <a:pPr algn="just"/>
            <a:r>
              <a:rPr lang="ru-RU" sz="5200" dirty="0" smtClean="0"/>
              <a:t>Вебер </a:t>
            </a:r>
            <a:r>
              <a:rPr lang="ru-RU" sz="5200" dirty="0" smtClean="0"/>
              <a:t>В.Р., Чуваков Г.И. и др. Основы сестринского дела: учебник и практикум для вузов</a:t>
            </a:r>
            <a:r>
              <a:rPr lang="ru-RU" sz="5200" dirty="0" smtClean="0"/>
              <a:t>.– </a:t>
            </a:r>
            <a:r>
              <a:rPr lang="ru-RU" sz="5200" dirty="0"/>
              <a:t>М.: Юрайт, </a:t>
            </a:r>
            <a:r>
              <a:rPr lang="ru-RU" sz="5200" dirty="0" smtClean="0"/>
              <a:t>2025. </a:t>
            </a:r>
            <a:r>
              <a:rPr lang="ru-RU" sz="5200" dirty="0"/>
              <a:t>– электронная версия</a:t>
            </a:r>
            <a:r>
              <a:rPr lang="ru-RU" sz="5200" dirty="0" smtClean="0"/>
              <a:t>.</a:t>
            </a:r>
          </a:p>
          <a:p>
            <a:pPr algn="just"/>
            <a:r>
              <a:rPr lang="ru-RU" sz="5200" dirty="0" smtClean="0"/>
              <a:t>Шкатова Е</a:t>
            </a:r>
            <a:r>
              <a:rPr lang="ru-RU" sz="5200" dirty="0"/>
              <a:t>. Ю.  Безопасная среда для пациента и персонала : учебник для среднего профессионального образования .– М.: Юрайт, 2025. – электронная версия.</a:t>
            </a:r>
          </a:p>
          <a:p>
            <a:pPr algn="just"/>
            <a:r>
              <a:rPr lang="ru-RU" sz="5200" dirty="0" smtClean="0"/>
              <a:t>Оконенко </a:t>
            </a:r>
            <a:r>
              <a:rPr lang="ru-RU" sz="5200" dirty="0" smtClean="0"/>
              <a:t>Т.И., Чуваков Г.И. </a:t>
            </a:r>
            <a:r>
              <a:rPr lang="ru-RU" sz="5200" dirty="0"/>
              <a:t>Сестринское дело в </a:t>
            </a:r>
            <a:r>
              <a:rPr lang="ru-RU" sz="5200" dirty="0" smtClean="0"/>
              <a:t>хирургии: </a:t>
            </a:r>
            <a:r>
              <a:rPr lang="ru-RU" sz="5200" dirty="0"/>
              <a:t>учебник и практикум для вузов. – М.: Юрайт, </a:t>
            </a:r>
            <a:r>
              <a:rPr lang="ru-RU" sz="5200" dirty="0" smtClean="0"/>
              <a:t>2025. </a:t>
            </a:r>
            <a:r>
              <a:rPr lang="ru-RU" sz="5200" dirty="0"/>
              <a:t>– электронная версия</a:t>
            </a:r>
            <a:r>
              <a:rPr lang="ru-RU" sz="5200" dirty="0" smtClean="0"/>
              <a:t>.</a:t>
            </a:r>
          </a:p>
          <a:p>
            <a:pPr algn="just"/>
            <a:r>
              <a:rPr lang="ru-RU" sz="5200" dirty="0" smtClean="0"/>
              <a:t>Чуваков Г.И. и др. Сестринский уход в физиотерапевтической практике: учебное пособие для вузов. </a:t>
            </a:r>
            <a:r>
              <a:rPr lang="ru-RU" sz="5200" dirty="0"/>
              <a:t>М.: Юрайт, </a:t>
            </a:r>
            <a:r>
              <a:rPr lang="ru-RU" sz="5200" dirty="0" smtClean="0"/>
              <a:t>2025. </a:t>
            </a:r>
            <a:r>
              <a:rPr lang="ru-RU" sz="5200" dirty="0"/>
              <a:t>– электронная версия</a:t>
            </a:r>
            <a:r>
              <a:rPr lang="ru-RU" sz="5200" dirty="0" smtClean="0"/>
              <a:t>.</a:t>
            </a:r>
          </a:p>
          <a:p>
            <a:pPr algn="just"/>
            <a:r>
              <a:rPr lang="ru-RU" sz="5200" dirty="0" smtClean="0"/>
              <a:t>Под ред. Полушина Ю.С. Анестезиология и реаниматология: руководство для медицинских сестер – анестезистов. – М.: СИМК, 2016.</a:t>
            </a:r>
          </a:p>
          <a:p>
            <a:pPr algn="just"/>
            <a:r>
              <a:rPr lang="ru-RU" sz="5200" dirty="0" smtClean="0"/>
              <a:t>Лычев В.Г., Карманов В.К. Сестринское дело в терапии. С курсом первичной медицинской помощи: учебное пособие. – М.: ФОРУМ: ИНФРА, 2014.</a:t>
            </a:r>
          </a:p>
          <a:p>
            <a:pPr algn="just"/>
            <a:r>
              <a:rPr lang="ru-RU" sz="5200" dirty="0" smtClean="0"/>
              <a:t>Под ред. Абакумова М.М. Руководство для операционных и перевязочных сестер. </a:t>
            </a:r>
            <a:r>
              <a:rPr lang="ru-RU" sz="5200" dirty="0"/>
              <a:t>. – </a:t>
            </a:r>
            <a:r>
              <a:rPr lang="ru-RU" sz="5200" dirty="0" smtClean="0"/>
              <a:t>М.: Спец. изд-во мед. кн., 2013.</a:t>
            </a:r>
          </a:p>
          <a:p>
            <a:pPr algn="just"/>
            <a:r>
              <a:rPr lang="ru-RU" sz="5200" dirty="0" smtClean="0"/>
              <a:t>Широкова Н.В. И др. Основы сестринского дела: Алгоритмы манипуляций: учебное пособие.  </a:t>
            </a:r>
            <a:r>
              <a:rPr lang="ru-RU" sz="5200" dirty="0"/>
              <a:t>– </a:t>
            </a:r>
            <a:r>
              <a:rPr lang="ru-RU" sz="5200" dirty="0" smtClean="0"/>
              <a:t>М.: ГЭОТАР-МЕДИА, 2013.</a:t>
            </a:r>
          </a:p>
          <a:p>
            <a:pPr algn="just"/>
            <a:r>
              <a:rPr lang="ru-RU" sz="5200" dirty="0" smtClean="0"/>
              <a:t>Чернова О.В. </a:t>
            </a:r>
            <a:r>
              <a:rPr lang="ru-RU" sz="5200" dirty="0"/>
              <a:t>. Руководство </a:t>
            </a:r>
            <a:r>
              <a:rPr lang="ru-RU" sz="5200" dirty="0" smtClean="0"/>
              <a:t>медицинской сестры процедурного кабинета. – Ростов н/Д.: Феникс, </a:t>
            </a:r>
            <a:r>
              <a:rPr lang="ru-RU" sz="5200" dirty="0" smtClean="0"/>
              <a:t>2013</a:t>
            </a:r>
          </a:p>
          <a:p>
            <a:pPr algn="just"/>
            <a:r>
              <a:rPr lang="ru-RU" sz="5200" dirty="0"/>
              <a:t>Неженцева Л.Г. И др. Сборник тестов по специальности «Сестринское дело»: аккредитация и аттестация. – СПб.: Береста, 2013</a:t>
            </a:r>
          </a:p>
          <a:p>
            <a:pPr algn="just"/>
            <a:r>
              <a:rPr lang="ru-RU" sz="5200" dirty="0"/>
              <a:t>Соколова Н.Г. И др. Сестринское дело в педиатрии:  практикум. – Ростов н/Д.: Феникс, 2012</a:t>
            </a:r>
          </a:p>
          <a:p>
            <a:pPr algn="just"/>
            <a:r>
              <a:rPr lang="ru-RU" sz="5200" dirty="0"/>
              <a:t>Яромич И.В.  Сестринское дело и манипуляционная техника: учебник. – Минск: Высш. шк., 2011</a:t>
            </a:r>
          </a:p>
          <a:p>
            <a:pPr algn="just"/>
            <a:r>
              <a:rPr lang="ru-RU" sz="5200" dirty="0"/>
              <a:t>и др. литература</a:t>
            </a:r>
          </a:p>
          <a:p>
            <a:endParaRPr lang="ru-RU" sz="3000" dirty="0"/>
          </a:p>
          <a:p>
            <a:endParaRPr lang="ru-RU" sz="3000" dirty="0" smtClean="0"/>
          </a:p>
          <a:p>
            <a:endParaRPr lang="ru-RU" sz="3000" dirty="0" smtClean="0"/>
          </a:p>
          <a:p>
            <a:endParaRPr lang="ru-RU" sz="30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2061</TotalTime>
  <Words>2058</Words>
  <Application>Microsoft Office PowerPoint</Application>
  <PresentationFormat>Произвольный</PresentationFormat>
  <Paragraphs>94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Международный День  медицинской сестры</vt:lpstr>
      <vt:lpstr>История     </vt:lpstr>
      <vt:lpstr>Вехи организации сестринского дела  в России</vt:lpstr>
      <vt:lpstr>Традиции праздника   </vt:lpstr>
      <vt:lpstr>Некоторые факты о  медицинских сестрах</vt:lpstr>
      <vt:lpstr>Медаль имени Флоренс Найтингейл </vt:lpstr>
      <vt:lpstr>Медаль имени сестры милосердия  Екатерины Бакуниной</vt:lpstr>
      <vt:lpstr>Список литературы по сестринскому делу, находящейся в фонде библиотеки ГООАУ ДПО «МОЦПК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145</cp:revision>
  <dcterms:created xsi:type="dcterms:W3CDTF">2019-04-11T10:45:24Z</dcterms:created>
  <dcterms:modified xsi:type="dcterms:W3CDTF">2025-05-07T08:09:57Z</dcterms:modified>
</cp:coreProperties>
</file>