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85" r:id="rId2"/>
    <p:sldId id="286" r:id="rId3"/>
    <p:sldId id="266" r:id="rId4"/>
    <p:sldId id="283" r:id="rId5"/>
    <p:sldId id="287" r:id="rId6"/>
    <p:sldId id="273" r:id="rId7"/>
    <p:sldId id="276" r:id="rId8"/>
    <p:sldId id="27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070B"/>
    <a:srgbClr val="2C0A8C"/>
    <a:srgbClr val="9A3726"/>
    <a:srgbClr val="CC3300"/>
    <a:srgbClr val="CC0000"/>
    <a:srgbClr val="230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29.05.2025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29.05.2025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29.05.2025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000" b="1" dirty="0" smtClean="0">
                <a:solidFill>
                  <a:srgbClr val="B9070B"/>
                </a:solidFill>
                <a:latin typeface="+mn-lt"/>
              </a:rPr>
              <a:t>Всемирная неделя сердечного ритма</a:t>
            </a:r>
            <a:endParaRPr lang="ru-RU" sz="5000" b="1" dirty="0">
              <a:solidFill>
                <a:srgbClr val="B9070B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876" y="1646653"/>
            <a:ext cx="8921578" cy="4976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2297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B9070B"/>
                </a:solidFill>
                <a:latin typeface="+mn-lt"/>
              </a:rPr>
              <a:t>Всемирная неделя сердечного ритма</a:t>
            </a:r>
            <a:endParaRPr lang="ru-RU" sz="4000" dirty="0">
              <a:solidFill>
                <a:srgbClr val="B9070B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2C0A8C"/>
                </a:solidFill>
              </a:rPr>
              <a:t>Всемирная неделя </a:t>
            </a:r>
            <a:r>
              <a:rPr lang="ru-RU" sz="1700" b="1" dirty="0" smtClean="0">
                <a:solidFill>
                  <a:srgbClr val="2C0A8C"/>
                </a:solidFill>
              </a:rPr>
              <a:t>сердечного ритма </a:t>
            </a:r>
            <a:r>
              <a:rPr lang="en-US" sz="1700" b="1" dirty="0">
                <a:solidFill>
                  <a:srgbClr val="2C0A8C"/>
                </a:solidFill>
              </a:rPr>
              <a:t>(World Heart Rhythm Week) </a:t>
            </a:r>
            <a:r>
              <a:rPr lang="ru-RU" sz="1700" dirty="0" smtClean="0"/>
              <a:t>— </a:t>
            </a:r>
            <a:r>
              <a:rPr lang="ru-RU" sz="1700" dirty="0"/>
              <a:t>это международное событие, которое ежегодно </a:t>
            </a:r>
            <a:r>
              <a:rPr lang="ru-RU" sz="1700" dirty="0" smtClean="0"/>
              <a:t>проводится </a:t>
            </a:r>
            <a:r>
              <a:rPr lang="ru-RU" sz="1700" b="1" dirty="0">
                <a:solidFill>
                  <a:srgbClr val="2C0A8C"/>
                </a:solidFill>
              </a:rPr>
              <a:t>в первой полной неделе июня, начиная со вторника</a:t>
            </a:r>
            <a:r>
              <a:rPr lang="ru-RU" sz="1700" b="1" dirty="0" smtClean="0">
                <a:solidFill>
                  <a:srgbClr val="2C0A8C"/>
                </a:solidFill>
              </a:rPr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700" b="1" dirty="0" smtClean="0">
              <a:solidFill>
                <a:srgbClr val="2C0A8C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2C0A8C"/>
                </a:solidFill>
              </a:rPr>
              <a:t>Инициатором проведения </a:t>
            </a:r>
            <a:r>
              <a:rPr lang="ru-RU" sz="1700" dirty="0" smtClean="0"/>
              <a:t>Всемирной недели </a:t>
            </a:r>
            <a:r>
              <a:rPr lang="ru-RU" sz="1700" dirty="0"/>
              <a:t>сердечного </a:t>
            </a:r>
            <a:r>
              <a:rPr lang="ru-RU" sz="1700" dirty="0" smtClean="0"/>
              <a:t>ритма выступила </a:t>
            </a:r>
            <a:r>
              <a:rPr lang="ru-RU" sz="1700" b="1" dirty="0" smtClean="0">
                <a:solidFill>
                  <a:srgbClr val="B9070B"/>
                </a:solidFill>
              </a:rPr>
              <a:t>Всемирная федерация </a:t>
            </a:r>
            <a:r>
              <a:rPr lang="ru-RU" sz="1700" b="1" dirty="0">
                <a:solidFill>
                  <a:srgbClr val="B9070B"/>
                </a:solidFill>
              </a:rPr>
              <a:t>сердца </a:t>
            </a:r>
            <a:r>
              <a:rPr lang="ru-RU" sz="1700" dirty="0"/>
              <a:t>(World Heart Federation) в 2003 году. </a:t>
            </a:r>
            <a:endParaRPr lang="ru-RU" sz="17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7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2C0A8C"/>
                </a:solidFill>
              </a:rPr>
              <a:t>В </a:t>
            </a:r>
            <a:r>
              <a:rPr lang="ru-RU" sz="1700" b="1" dirty="0">
                <a:solidFill>
                  <a:srgbClr val="2C0A8C"/>
                </a:solidFill>
              </a:rPr>
              <a:t>2025 году</a:t>
            </a:r>
            <a:r>
              <a:rPr lang="ru-RU" sz="1700" b="1" dirty="0">
                <a:solidFill>
                  <a:srgbClr val="7030A0"/>
                </a:solidFill>
              </a:rPr>
              <a:t> </a:t>
            </a:r>
            <a:r>
              <a:rPr lang="ru-RU" sz="1700" dirty="0"/>
              <a:t>Всемирная неделя сердечного ритма будет проходить </a:t>
            </a:r>
            <a:r>
              <a:rPr lang="ru-RU" sz="1700" b="1" dirty="0">
                <a:solidFill>
                  <a:srgbClr val="B9070B"/>
                </a:solidFill>
              </a:rPr>
              <a:t>с 3 по 10 июня. </a:t>
            </a:r>
            <a:endParaRPr lang="ru-RU" sz="1700" b="1" dirty="0" smtClean="0">
              <a:solidFill>
                <a:srgbClr val="B9070B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17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B9070B"/>
                </a:solidFill>
              </a:rPr>
              <a:t>Цель </a:t>
            </a:r>
            <a:r>
              <a:rPr lang="ru-RU" sz="1700" b="1" dirty="0">
                <a:solidFill>
                  <a:srgbClr val="B9070B"/>
                </a:solidFill>
              </a:rPr>
              <a:t>проведения данного мероприятия: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b="1" dirty="0" smtClean="0">
                <a:solidFill>
                  <a:srgbClr val="2C0A8C"/>
                </a:solidFill>
              </a:rPr>
              <a:t>Повышение </a:t>
            </a:r>
            <a:r>
              <a:rPr lang="ru-RU" sz="1700" b="1" dirty="0">
                <a:solidFill>
                  <a:srgbClr val="2C0A8C"/>
                </a:solidFill>
              </a:rPr>
              <a:t>осведомленности</a:t>
            </a:r>
            <a:r>
              <a:rPr lang="ru-RU" sz="1700" b="1" dirty="0" smtClean="0">
                <a:solidFill>
                  <a:srgbClr val="2C0A8C"/>
                </a:solidFill>
              </a:rPr>
              <a:t>: </a:t>
            </a:r>
            <a:r>
              <a:rPr lang="ru-RU" sz="1700" dirty="0" smtClean="0"/>
              <a:t>привлечение </a:t>
            </a:r>
            <a:r>
              <a:rPr lang="ru-RU" sz="1700" dirty="0"/>
              <a:t>внимания к проблеме широкого распространения аритмий и необходимости контроля за состоянием здоровья сердечно-сосудистой системы.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b="1" dirty="0">
                <a:solidFill>
                  <a:srgbClr val="2C0A8C"/>
                </a:solidFill>
              </a:rPr>
              <a:t>Улучшение диагностики и лечения</a:t>
            </a:r>
            <a:r>
              <a:rPr lang="ru-RU" sz="1700" b="1" dirty="0" smtClean="0">
                <a:solidFill>
                  <a:srgbClr val="2C0A8C"/>
                </a:solidFill>
              </a:rPr>
              <a:t>: </a:t>
            </a:r>
            <a:r>
              <a:rPr lang="ru-RU" sz="1700" dirty="0"/>
              <a:t>п</a:t>
            </a:r>
            <a:r>
              <a:rPr lang="ru-RU" sz="1700" dirty="0" smtClean="0"/>
              <a:t>омощь </a:t>
            </a:r>
            <a:r>
              <a:rPr lang="ru-RU" sz="1700" dirty="0"/>
              <a:t>в выявлении и лечении аритмий, а также улучшение качества жизни пациентов.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b="1" dirty="0">
                <a:solidFill>
                  <a:srgbClr val="2C0A8C"/>
                </a:solidFill>
              </a:rPr>
              <a:t>Профилактика</a:t>
            </a:r>
            <a:r>
              <a:rPr lang="ru-RU" sz="1700" b="1" dirty="0" smtClean="0">
                <a:solidFill>
                  <a:srgbClr val="2C0A8C"/>
                </a:solidFill>
              </a:rPr>
              <a:t>: </a:t>
            </a:r>
            <a:r>
              <a:rPr lang="ru-RU" sz="1700" dirty="0"/>
              <a:t>п</a:t>
            </a:r>
            <a:r>
              <a:rPr lang="ru-RU" sz="1700" dirty="0" smtClean="0"/>
              <a:t>редоставление </a:t>
            </a:r>
            <a:r>
              <a:rPr lang="ru-RU" sz="1700" dirty="0"/>
              <a:t>информации о факторах риска и мерах профилактики аритмий.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b="1" dirty="0" smtClean="0">
                <a:solidFill>
                  <a:srgbClr val="2C0A8C"/>
                </a:solidFill>
              </a:rPr>
              <a:t>Содействие</a:t>
            </a:r>
            <a:r>
              <a:rPr lang="ru-RU" sz="1700" b="1" dirty="0">
                <a:solidFill>
                  <a:srgbClr val="2C0A8C"/>
                </a:solidFill>
              </a:rPr>
              <a:t>:</a:t>
            </a:r>
            <a:r>
              <a:rPr lang="ru-RU" sz="1700" b="1" dirty="0">
                <a:solidFill>
                  <a:srgbClr val="7030A0"/>
                </a:solidFill>
              </a:rPr>
              <a:t> </a:t>
            </a:r>
            <a:r>
              <a:rPr lang="ru-RU" sz="1700" dirty="0" smtClean="0"/>
              <a:t>направлена </a:t>
            </a:r>
            <a:r>
              <a:rPr lang="ru-RU" sz="1700" dirty="0"/>
              <a:t>на повышение квалификации врачей в области диагностики и лечения аритмий.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ru-RU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5203" y="0"/>
            <a:ext cx="1838325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1842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B9070B"/>
                </a:solidFill>
                <a:latin typeface="+mn-lt"/>
              </a:rPr>
              <a:t>Что такое аритмия.  Симптомы аритмии</a:t>
            </a:r>
            <a:endParaRPr lang="ru-RU" sz="4000" dirty="0">
              <a:solidFill>
                <a:srgbClr val="B9070B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2C0A8C"/>
                </a:solidFill>
              </a:rPr>
              <a:t>«</a:t>
            </a:r>
            <a:r>
              <a:rPr lang="ru-RU" sz="1500" b="1" dirty="0">
                <a:solidFill>
                  <a:srgbClr val="2C0A8C"/>
                </a:solidFill>
              </a:rPr>
              <a:t>Сердце бьется, как часы</a:t>
            </a:r>
            <a:r>
              <a:rPr lang="ru-RU" sz="1500" b="1" dirty="0" smtClean="0">
                <a:solidFill>
                  <a:srgbClr val="2C0A8C"/>
                </a:solidFill>
              </a:rPr>
              <a:t>» -</a:t>
            </a:r>
            <a:r>
              <a:rPr lang="ru-RU" sz="1500" dirty="0" smtClean="0"/>
              <a:t> так </a:t>
            </a:r>
            <a:r>
              <a:rPr lang="ru-RU" sz="1500" dirty="0"/>
              <a:t>говорят, когда с сердечным ритмом все в порядке, сердце работает четко и ровно. Перебои в работе сердца называют общим термином — аритмия. </a:t>
            </a: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2C0A8C"/>
                </a:solidFill>
              </a:rPr>
              <a:t>Нарушение сердечного ритма, или аритмия</a:t>
            </a:r>
            <a:r>
              <a:rPr lang="ru-RU" sz="1500" dirty="0"/>
              <a:t>, представляет собой заболевание, при котором происходит изменение частоты (замедление или ускорение ритма), ритмичности или последовательности сокращений сердечной мышцы</a:t>
            </a:r>
            <a:r>
              <a:rPr lang="ru-RU" sz="15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2C0A8C"/>
                </a:solidFill>
              </a:rPr>
              <a:t>Основными </a:t>
            </a:r>
            <a:r>
              <a:rPr lang="ru-RU" sz="1500" b="1" dirty="0">
                <a:solidFill>
                  <a:srgbClr val="2C0A8C"/>
                </a:solidFill>
              </a:rPr>
              <a:t>симптомами аритмии являются: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>
                <a:solidFill>
                  <a:srgbClr val="2C0A8C"/>
                </a:solidFill>
              </a:rPr>
              <a:t>Тахикардия</a:t>
            </a:r>
            <a:r>
              <a:rPr lang="ru-RU" sz="1500" dirty="0">
                <a:solidFill>
                  <a:srgbClr val="2C0A8C"/>
                </a:solidFill>
              </a:rPr>
              <a:t>.</a:t>
            </a:r>
            <a:r>
              <a:rPr lang="ru-RU" sz="1500" dirty="0"/>
              <a:t> Это учащенное сердцебиение (выше 90 ударов в минуту).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>
                <a:solidFill>
                  <a:srgbClr val="2C0A8C"/>
                </a:solidFill>
              </a:rPr>
              <a:t>Брадикардия</a:t>
            </a:r>
            <a:r>
              <a:rPr lang="ru-RU" sz="1500" dirty="0">
                <a:solidFill>
                  <a:srgbClr val="2C0A8C"/>
                </a:solidFill>
              </a:rPr>
              <a:t>. </a:t>
            </a:r>
            <a:r>
              <a:rPr lang="ru-RU" sz="1500" dirty="0"/>
              <a:t>Снижение частоты сердцебиений (менее 50 ударов).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>
                <a:solidFill>
                  <a:srgbClr val="2C0A8C"/>
                </a:solidFill>
              </a:rPr>
              <a:t>Экстрасистолия</a:t>
            </a:r>
            <a:r>
              <a:rPr lang="ru-RU" sz="1500" dirty="0">
                <a:solidFill>
                  <a:srgbClr val="2C0A8C"/>
                </a:solidFill>
              </a:rPr>
              <a:t>.</a:t>
            </a:r>
            <a:r>
              <a:rPr lang="ru-RU" sz="1500" dirty="0"/>
              <a:t> Неритмичное биение сердца (несвоевременное сокращение сердечных камер).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>
                <a:solidFill>
                  <a:srgbClr val="2C0A8C"/>
                </a:solidFill>
              </a:rPr>
              <a:t>Мерцательная </a:t>
            </a:r>
            <a:r>
              <a:rPr lang="ru-RU" sz="1500" dirty="0">
                <a:solidFill>
                  <a:srgbClr val="2C0A8C"/>
                </a:solidFill>
              </a:rPr>
              <a:t>аритмия. </a:t>
            </a:r>
            <a:r>
              <a:rPr lang="ru-RU" sz="1500" dirty="0"/>
              <a:t>Разновидность тахикардии, проявляющаяся фибрилляцией предсердий.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>
                <a:solidFill>
                  <a:srgbClr val="2C0A8C"/>
                </a:solidFill>
              </a:rPr>
              <a:t>АВ-блокада</a:t>
            </a:r>
            <a:r>
              <a:rPr lang="ru-RU" sz="1500" dirty="0">
                <a:solidFill>
                  <a:srgbClr val="2C0A8C"/>
                </a:solidFill>
              </a:rPr>
              <a:t>.</a:t>
            </a:r>
            <a:r>
              <a:rPr lang="ru-RU" sz="1500" dirty="0"/>
              <a:t> Разновидность брадикардии, характеризующаяся нарушением проведения импульса из предсердий в желудочки</a:t>
            </a:r>
            <a:r>
              <a:rPr lang="ru-RU" sz="15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2C0A8C"/>
                </a:solidFill>
              </a:rPr>
              <a:t>При </a:t>
            </a:r>
            <a:r>
              <a:rPr lang="ru-RU" sz="1500" b="1" dirty="0">
                <a:solidFill>
                  <a:srgbClr val="2C0A8C"/>
                </a:solidFill>
              </a:rPr>
              <a:t>аритмии </a:t>
            </a:r>
            <a:r>
              <a:rPr lang="ru-RU" sz="1500" dirty="0"/>
              <a:t>человек может ощущать кратковременные головокружения, предобморочные и обморочные состояния, внезапную резкую слабость и дискомфорт, ослабленные и редкие сердцебиения или, наоборот, очень частые и хаотичные. </a:t>
            </a:r>
            <a:r>
              <a:rPr lang="ru-RU" sz="1500" dirty="0" smtClean="0"/>
              <a:t>частую </a:t>
            </a:r>
            <a:r>
              <a:rPr lang="ru-RU" sz="1500" dirty="0"/>
              <a:t>утомляемость, состояние слабости организма, </a:t>
            </a:r>
            <a:r>
              <a:rPr lang="ru-RU" sz="1500" dirty="0" smtClean="0"/>
              <a:t>одышку, </a:t>
            </a:r>
            <a:r>
              <a:rPr lang="ru-RU" sz="1500" dirty="0"/>
              <a:t>боль в сердце.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algn="just"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ru-RU" sz="1600" b="1" dirty="0">
              <a:solidFill>
                <a:srgbClr val="0070C0"/>
              </a:solidFill>
            </a:endParaRPr>
          </a:p>
        </p:txBody>
      </p:sp>
      <p:pic>
        <p:nvPicPr>
          <p:cNvPr id="2050" name="Рисунок 6" descr="3 июня - Всемирная неделя сердечного ритма. Календарь :: Праздники и событ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8477" y="250954"/>
            <a:ext cx="1828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B9070B"/>
                </a:solidFill>
                <a:latin typeface="+mn-lt"/>
              </a:rPr>
              <a:t>Причины возникновения аритмии</a:t>
            </a:r>
            <a:endParaRPr lang="ru-RU" sz="4000" dirty="0">
              <a:solidFill>
                <a:srgbClr val="9A3726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02644"/>
            <a:ext cx="10515600" cy="469930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1" dirty="0">
                <a:solidFill>
                  <a:srgbClr val="B9070B"/>
                </a:solidFill>
              </a:rPr>
              <a:t>Факторы риска развития аритмий </a:t>
            </a:r>
            <a:r>
              <a:rPr lang="ru-RU" sz="1500" b="1" dirty="0" smtClean="0">
                <a:solidFill>
                  <a:srgbClr val="B9070B"/>
                </a:solidFill>
              </a:rPr>
              <a:t>сердца: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b="1" dirty="0">
              <a:solidFill>
                <a:srgbClr val="B9070B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2C0A8C"/>
                </a:solidFill>
              </a:rPr>
              <a:t>Возраст.</a:t>
            </a:r>
            <a:r>
              <a:rPr lang="ru-RU" sz="1300" dirty="0"/>
              <a:t> С возрастом сердечная мышца истощается, ослабевает и лишается части своего питания, что может повлиять на формирование и проведение электрических импульсов</a:t>
            </a:r>
            <a:r>
              <a:rPr lang="ru-RU" sz="13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2C0A8C"/>
                </a:solidFill>
              </a:rPr>
              <a:t>Генетика</a:t>
            </a:r>
            <a:r>
              <a:rPr lang="ru-RU" sz="1300" b="1" dirty="0">
                <a:solidFill>
                  <a:srgbClr val="2C0A8C"/>
                </a:solidFill>
              </a:rPr>
              <a:t>. </a:t>
            </a:r>
            <a:r>
              <a:rPr lang="ru-RU" sz="1300" dirty="0"/>
              <a:t>У людей с врожденными аномалиями развития сердца аритмии возникают чаще</a:t>
            </a:r>
            <a:r>
              <a:rPr lang="ru-RU" sz="13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2C0A8C"/>
                </a:solidFill>
              </a:rPr>
              <a:t>Ишемическая </a:t>
            </a:r>
            <a:r>
              <a:rPr lang="ru-RU" sz="1300" b="1" dirty="0">
                <a:solidFill>
                  <a:srgbClr val="2C0A8C"/>
                </a:solidFill>
              </a:rPr>
              <a:t>болезнь </a:t>
            </a:r>
            <a:r>
              <a:rPr lang="ru-RU" sz="1300" b="1" dirty="0" smtClean="0">
                <a:solidFill>
                  <a:srgbClr val="2C0A8C"/>
                </a:solidFill>
              </a:rPr>
              <a:t>сердца, </a:t>
            </a:r>
            <a:r>
              <a:rPr lang="ru-RU" sz="1300" dirty="0" smtClean="0"/>
              <a:t>а именно, сужение или полное закрытие </a:t>
            </a:r>
            <a:r>
              <a:rPr lang="ru-RU" sz="1300" dirty="0"/>
              <a:t>просвета коронарных артерий (артерий, питающих сердечную мышцу), перенесенные операции на открытом сердце являются серьезным фактором риска развития практически всех видов аритмий</a:t>
            </a:r>
            <a:r>
              <a:rPr lang="ru-RU" sz="13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2C0A8C"/>
                </a:solidFill>
              </a:rPr>
              <a:t>Заболевания </a:t>
            </a:r>
            <a:r>
              <a:rPr lang="ru-RU" sz="1300" b="1" dirty="0">
                <a:solidFill>
                  <a:srgbClr val="2C0A8C"/>
                </a:solidFill>
              </a:rPr>
              <a:t>щитовидной железы. </a:t>
            </a:r>
            <a:r>
              <a:rPr lang="ru-RU" sz="1300" dirty="0"/>
              <a:t>При повышенной функции щитовидной </a:t>
            </a:r>
            <a:r>
              <a:rPr lang="ru-RU" sz="1300" dirty="0" smtClean="0"/>
              <a:t>железы </a:t>
            </a:r>
            <a:r>
              <a:rPr lang="ru-RU" sz="1300" dirty="0"/>
              <a:t>происходит повышенная выработка гормонов, сокращения сердца становятся более частыми и нерегулярными</a:t>
            </a:r>
            <a:r>
              <a:rPr lang="ru-RU" sz="13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2C0A8C"/>
                </a:solidFill>
              </a:rPr>
              <a:t>Лекарственные </a:t>
            </a:r>
            <a:r>
              <a:rPr lang="ru-RU" sz="1300" b="1" dirty="0">
                <a:solidFill>
                  <a:srgbClr val="2C0A8C"/>
                </a:solidFill>
              </a:rPr>
              <a:t>препараты. </a:t>
            </a:r>
            <a:r>
              <a:rPr lang="ru-RU" sz="1300" dirty="0"/>
              <a:t>Чаще всего аритмию вызывает бесконтрольное и чрезмерное применение препаратов от простуды, содержащих эфедрин и псевдоэпинефрин, а также ряд других препаратов, например, мочегонных, слабительных или противоастматических</a:t>
            </a:r>
            <a:r>
              <a:rPr lang="ru-RU" sz="13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2C0A8C"/>
                </a:solidFill>
              </a:rPr>
              <a:t>Высокое </a:t>
            </a:r>
            <a:r>
              <a:rPr lang="ru-RU" sz="1300" b="1" dirty="0">
                <a:solidFill>
                  <a:srgbClr val="2C0A8C"/>
                </a:solidFill>
              </a:rPr>
              <a:t>артериальное давление. </a:t>
            </a:r>
            <a:r>
              <a:rPr lang="ru-RU" sz="1300" dirty="0"/>
              <a:t>Высокое артериальное давление вызывает утолщение стенки левого желудочка, что может менять характер проведения импульсов по нему</a:t>
            </a:r>
            <a:r>
              <a:rPr lang="ru-RU" sz="13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2C0A8C"/>
                </a:solidFill>
              </a:rPr>
              <a:t>Ожирение</a:t>
            </a:r>
            <a:r>
              <a:rPr lang="ru-RU" sz="1300" b="1" dirty="0">
                <a:solidFill>
                  <a:srgbClr val="2C0A8C"/>
                </a:solidFill>
              </a:rPr>
              <a:t>.</a:t>
            </a:r>
            <a:r>
              <a:rPr lang="ru-RU" sz="1300" dirty="0"/>
              <a:t> Будучи фактором риска развития ишемической болезни сердца, ожирение повышает также и риск развития аритмий</a:t>
            </a:r>
            <a:r>
              <a:rPr lang="ru-RU" sz="13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2C0A8C"/>
                </a:solidFill>
              </a:rPr>
              <a:t>Сахарный </a:t>
            </a:r>
            <a:r>
              <a:rPr lang="ru-RU" sz="1300" b="1" dirty="0">
                <a:solidFill>
                  <a:srgbClr val="2C0A8C"/>
                </a:solidFill>
              </a:rPr>
              <a:t>диабет. </a:t>
            </a:r>
            <a:r>
              <a:rPr lang="ru-RU" sz="1300" dirty="0"/>
              <a:t>Сахарный диабет в стадии декомпенсации может быть пусковым механизмом развития аритмии сердца.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2C0A8C"/>
                </a:solidFill>
              </a:rPr>
              <a:t>Употребление алкоголя. </a:t>
            </a:r>
            <a:r>
              <a:rPr lang="ru-RU" sz="1300" dirty="0"/>
              <a:t>При употреблении больших доз алкоголя возрастает риск развития фибрилляции предсердий.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2C0A8C"/>
                </a:solidFill>
              </a:rPr>
              <a:t>Употребление стимуляторов. </a:t>
            </a:r>
            <a:r>
              <a:rPr lang="ru-RU" sz="1300" dirty="0"/>
              <a:t>Психостимуляторы, такие как кофеин, никотин и др. являются причиной развития экстрасистолии и также могут приводить со временем к развитию более тяжелых нарушений ритма сердца.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2C0A8C"/>
                </a:solidFill>
              </a:rPr>
              <a:t>«Провокаторами болезни» </a:t>
            </a:r>
            <a:r>
              <a:rPr lang="ru-RU" sz="1300" b="1" dirty="0">
                <a:solidFill>
                  <a:srgbClr val="2C0A8C"/>
                </a:solidFill>
              </a:rPr>
              <a:t>для вполне здоровых людей</a:t>
            </a:r>
            <a:r>
              <a:rPr lang="ru-RU" sz="1300" dirty="0"/>
              <a:t> могут являться чрезмерное употребление пищи, стесненная одежда, лекарственные препараты, запоры, укусы насекомых, стрессовые ситуации.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200" dirty="0"/>
          </a:p>
          <a:p>
            <a:pPr marL="0" lvl="0" indent="0">
              <a:buNone/>
            </a:pPr>
            <a:endParaRPr lang="ru-RU" sz="1200" b="1" dirty="0"/>
          </a:p>
        </p:txBody>
      </p:sp>
      <p:pic>
        <p:nvPicPr>
          <p:cNvPr id="3075" name="Рисунок 6" descr="3 июня - Всемирная неделя сердечного ритма. Календарь :: Праздники и событ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4337" y="127387"/>
            <a:ext cx="1828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936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B9070B"/>
                </a:solidFill>
                <a:latin typeface="+mn-lt"/>
              </a:rPr>
              <a:t>Профилактика нарушений ритма сердца</a:t>
            </a:r>
            <a:endParaRPr lang="ru-RU" sz="4000" b="1" dirty="0">
              <a:solidFill>
                <a:srgbClr val="B9070B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2C0A8C"/>
                </a:solidFill>
              </a:rPr>
              <a:t>Для </a:t>
            </a:r>
            <a:r>
              <a:rPr lang="ru-RU" sz="1600" b="1" dirty="0">
                <a:solidFill>
                  <a:srgbClr val="2C0A8C"/>
                </a:solidFill>
              </a:rPr>
              <a:t>уменьшения риска возникновения </a:t>
            </a:r>
            <a:r>
              <a:rPr lang="ru-RU" sz="1600" b="1" dirty="0" smtClean="0">
                <a:solidFill>
                  <a:srgbClr val="2C0A8C"/>
                </a:solidFill>
              </a:rPr>
              <a:t>нарушений сердечного ритма необходимо: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b="1" dirty="0">
              <a:solidFill>
                <a:srgbClr val="2C0A8C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>
                <a:solidFill>
                  <a:srgbClr val="2C0A8C"/>
                </a:solidFill>
              </a:rPr>
              <a:t>избегать стрессов</a:t>
            </a:r>
            <a:r>
              <a:rPr lang="ru-RU" sz="1600" dirty="0"/>
              <a:t>, физических и эмоциональных перегрузок</a:t>
            </a:r>
            <a:r>
              <a:rPr lang="ru-RU" sz="1600" dirty="0" smtClean="0"/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rgbClr val="2C0A8C"/>
                </a:solidFill>
              </a:rPr>
              <a:t>поддерживать </a:t>
            </a:r>
            <a:r>
              <a:rPr lang="ru-RU" sz="1600" b="1" dirty="0">
                <a:solidFill>
                  <a:srgbClr val="2C0A8C"/>
                </a:solidFill>
              </a:rPr>
              <a:t>активный образ жизни</a:t>
            </a:r>
            <a:r>
              <a:rPr lang="ru-RU" sz="1600" dirty="0"/>
              <a:t>: </a:t>
            </a:r>
            <a:r>
              <a:rPr lang="ru-RU" sz="1600" dirty="0" smtClean="0"/>
              <a:t>заниматься </a:t>
            </a:r>
            <a:r>
              <a:rPr lang="ru-RU" sz="1600" dirty="0"/>
              <a:t>оздоровительной и лечебной физкультурой, регулярно совершать прогулки на свежем </a:t>
            </a:r>
            <a:r>
              <a:rPr lang="ru-RU" sz="1600" dirty="0" smtClean="0"/>
              <a:t>воздухе;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rgbClr val="2C0A8C"/>
                </a:solidFill>
              </a:rPr>
              <a:t>выстроить </a:t>
            </a:r>
            <a:r>
              <a:rPr lang="ru-RU" sz="1600" b="1" dirty="0">
                <a:solidFill>
                  <a:srgbClr val="2C0A8C"/>
                </a:solidFill>
              </a:rPr>
              <a:t>режим дня </a:t>
            </a:r>
            <a:r>
              <a:rPr lang="ru-RU" sz="1600" dirty="0"/>
              <a:t>и придерживаться его: спать минимум 8 часов в </a:t>
            </a:r>
            <a:r>
              <a:rPr lang="ru-RU" sz="1600" dirty="0" smtClean="0"/>
              <a:t>сутки, </a:t>
            </a:r>
            <a:r>
              <a:rPr lang="ru-RU" sz="1600" dirty="0"/>
              <a:t>проводить умеренные физические </a:t>
            </a:r>
            <a:r>
              <a:rPr lang="ru-RU" sz="1600" dirty="0" smtClean="0"/>
              <a:t>нагрузки, </a:t>
            </a:r>
            <a:r>
              <a:rPr lang="ru-RU" sz="1600" dirty="0"/>
              <a:t>стараться  не перетруждать себя </a:t>
            </a:r>
            <a:r>
              <a:rPr lang="ru-RU" sz="1600" dirty="0" smtClean="0"/>
              <a:t>работой;</a:t>
            </a: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rgbClr val="2C0A8C"/>
                </a:solidFill>
              </a:rPr>
              <a:t>организовать </a:t>
            </a:r>
            <a:r>
              <a:rPr lang="ru-RU" sz="1600" b="1" dirty="0">
                <a:solidFill>
                  <a:srgbClr val="2C0A8C"/>
                </a:solidFill>
              </a:rPr>
              <a:t>сбалансированное и рациональное </a:t>
            </a:r>
            <a:r>
              <a:rPr lang="ru-RU" sz="1600" b="1" dirty="0" smtClean="0">
                <a:solidFill>
                  <a:srgbClr val="2C0A8C"/>
                </a:solidFill>
              </a:rPr>
              <a:t>питание: </a:t>
            </a:r>
            <a:r>
              <a:rPr lang="ru-RU" sz="1600" dirty="0"/>
              <a:t>исключить недоедание и переедание, отказаться от слишком жирных, калорийных и содержащих большое количество искусственных добавок </a:t>
            </a:r>
            <a:r>
              <a:rPr lang="ru-RU" sz="1600" dirty="0" smtClean="0"/>
              <a:t>продуктов</a:t>
            </a:r>
            <a:r>
              <a:rPr lang="ru-RU" sz="1600" dirty="0"/>
              <a:t>;</a:t>
            </a: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rgbClr val="2C0A8C"/>
                </a:solidFill>
              </a:rPr>
              <a:t>поддерживать нормальный вес</a:t>
            </a:r>
            <a:r>
              <a:rPr lang="ru-RU" sz="1600" dirty="0" smtClean="0"/>
              <a:t>;</a:t>
            </a: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>
                <a:solidFill>
                  <a:srgbClr val="2C0A8C"/>
                </a:solidFill>
              </a:rPr>
              <a:t>отказаться от «вредных привычек»</a:t>
            </a:r>
            <a:r>
              <a:rPr lang="ru-RU" sz="1600" dirty="0"/>
              <a:t> (курения, алкоголя</a:t>
            </a:r>
            <a:r>
              <a:rPr lang="ru-RU" sz="1600" dirty="0" smtClean="0"/>
              <a:t>);</a:t>
            </a: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rgbClr val="2C0A8C"/>
                </a:solidFill>
              </a:rPr>
              <a:t>регулярно </a:t>
            </a:r>
            <a:r>
              <a:rPr lang="ru-RU" sz="1600" b="1" dirty="0">
                <a:solidFill>
                  <a:srgbClr val="2C0A8C"/>
                </a:solidFill>
              </a:rPr>
              <a:t>(не реже одного раза в год)</a:t>
            </a:r>
            <a:r>
              <a:rPr lang="ru-RU" sz="1600" dirty="0"/>
              <a:t> проходить полное медицинское обследование у квалифицированных </a:t>
            </a:r>
            <a:r>
              <a:rPr lang="ru-RU" sz="1600" dirty="0" smtClean="0"/>
              <a:t>специалистов.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b="1" dirty="0" smtClean="0">
                <a:solidFill>
                  <a:srgbClr val="2C0A8C"/>
                </a:solidFill>
              </a:rPr>
              <a:t>при </a:t>
            </a:r>
            <a:r>
              <a:rPr lang="ru-RU" sz="1600" b="1" dirty="0">
                <a:solidFill>
                  <a:srgbClr val="2C0A8C"/>
                </a:solidFill>
              </a:rPr>
              <a:t>первых </a:t>
            </a:r>
            <a:r>
              <a:rPr lang="ru-RU" sz="1600" b="1" dirty="0" smtClean="0">
                <a:solidFill>
                  <a:srgbClr val="2C0A8C"/>
                </a:solidFill>
              </a:rPr>
              <a:t>признаках аритмии </a:t>
            </a:r>
            <a:r>
              <a:rPr lang="ru-RU" sz="1600" dirty="0"/>
              <a:t>или возникновения </a:t>
            </a:r>
            <a:r>
              <a:rPr lang="ru-RU" sz="1600" dirty="0" smtClean="0"/>
              <a:t>подозрения на аритмию, </a:t>
            </a:r>
            <a:r>
              <a:rPr lang="ru-RU" sz="1600" dirty="0"/>
              <a:t>необходимо обратиться в медицинское учреждение.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6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9917" y="186767"/>
            <a:ext cx="1838325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0810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B9070B"/>
                </a:solidFill>
                <a:latin typeface="+mn-lt"/>
              </a:rPr>
              <a:t>Некоторые факты о сердце, </a:t>
            </a:r>
            <a:br>
              <a:rPr lang="ru-RU" sz="4000" b="1" dirty="0" smtClean="0">
                <a:solidFill>
                  <a:srgbClr val="B9070B"/>
                </a:solidFill>
                <a:latin typeface="+mn-lt"/>
              </a:rPr>
            </a:br>
            <a:r>
              <a:rPr lang="ru-RU" sz="4000" b="1" dirty="0" smtClean="0">
                <a:solidFill>
                  <a:srgbClr val="B9070B"/>
                </a:solidFill>
                <a:latin typeface="+mn-lt"/>
              </a:rPr>
              <a:t>сердечном ритме</a:t>
            </a:r>
            <a:endParaRPr lang="ru-RU" sz="4000" dirty="0">
              <a:solidFill>
                <a:srgbClr val="B9070B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955" y="2092569"/>
            <a:ext cx="11122268" cy="408439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2C0A8C"/>
                </a:solidFill>
              </a:rPr>
              <a:t>Сердце </a:t>
            </a:r>
            <a:r>
              <a:rPr lang="ru-RU" sz="1600" b="1" dirty="0">
                <a:solidFill>
                  <a:srgbClr val="2C0A8C"/>
                </a:solidFill>
              </a:rPr>
              <a:t>по праву называют «мотором» </a:t>
            </a:r>
            <a:r>
              <a:rPr lang="ru-RU" sz="1600" dirty="0"/>
              <a:t>нашего организма, ведь оно не прекращает свою работу ни на секунду. Каждый день сердце сокращается и расслабляется 100 тыс. раз (от 50 до 150 раз в  </a:t>
            </a:r>
            <a:r>
              <a:rPr lang="ru-RU" sz="1600" dirty="0" smtClean="0"/>
              <a:t>минуту) </a:t>
            </a:r>
            <a:r>
              <a:rPr lang="ru-RU" sz="1600" dirty="0"/>
              <a:t>и перекачивает 7,6 тыс. литров крови. </a:t>
            </a:r>
            <a:endParaRPr lang="ru-RU" sz="1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2C0A8C"/>
                </a:solidFill>
              </a:rPr>
              <a:t>Для </a:t>
            </a:r>
            <a:r>
              <a:rPr lang="ru-RU" sz="1600" b="1" dirty="0">
                <a:solidFill>
                  <a:srgbClr val="2C0A8C"/>
                </a:solidFill>
              </a:rPr>
              <a:t>взрослого человека</a:t>
            </a:r>
            <a:r>
              <a:rPr lang="ru-RU" sz="1600" dirty="0"/>
              <a:t> нормальная </a:t>
            </a:r>
            <a:r>
              <a:rPr lang="ru-RU" sz="1600" dirty="0" smtClean="0"/>
              <a:t>частота сердечных сокращений (ЧСС) </a:t>
            </a:r>
            <a:r>
              <a:rPr lang="ru-RU" sz="1600" dirty="0"/>
              <a:t>составляет 60-90 уд/мин, для детей </a:t>
            </a:r>
            <a:r>
              <a:rPr lang="ru-RU" sz="1600" dirty="0" smtClean="0"/>
              <a:t>- в  </a:t>
            </a:r>
            <a:r>
              <a:rPr lang="ru-RU" sz="1600" dirty="0"/>
              <a:t>среднем 70-140 уд/мин. </a:t>
            </a:r>
            <a:endParaRPr lang="ru-RU" sz="1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2C0A8C"/>
                </a:solidFill>
              </a:rPr>
              <a:t>Во время сна ЧСС </a:t>
            </a:r>
            <a:r>
              <a:rPr lang="ru-RU" sz="1600" dirty="0"/>
              <a:t>уменьшается на 10—20 ударов в минуту, а во время эмоционального возбуждения или мышечной активности может достигать значений, превышающих 100 ударов в минуту. У хорошо тренированных спортсменов в состоянии покоя ЧСС обычно составляет всего лишь 50 ударов в </a:t>
            </a:r>
            <a:r>
              <a:rPr lang="ru-RU" sz="1600" dirty="0" smtClean="0"/>
              <a:t>минуту.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2C0A8C"/>
                </a:solidFill>
              </a:rPr>
              <a:t>Максимальный </a:t>
            </a:r>
            <a:r>
              <a:rPr lang="ru-RU" sz="1600" b="1" dirty="0">
                <a:solidFill>
                  <a:srgbClr val="2C0A8C"/>
                </a:solidFill>
              </a:rPr>
              <a:t>пульс</a:t>
            </a:r>
            <a:r>
              <a:rPr lang="ru-RU" sz="1600" dirty="0"/>
              <a:t>, который способно вынести сердце, — 220 </a:t>
            </a:r>
            <a:r>
              <a:rPr lang="ru-RU" sz="1600" dirty="0" smtClean="0"/>
              <a:t>ударов в минуту.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2C0A8C"/>
                </a:solidFill>
              </a:rPr>
              <a:t>За </a:t>
            </a:r>
            <a:r>
              <a:rPr lang="ru-RU" sz="1600" b="1" dirty="0">
                <a:solidFill>
                  <a:srgbClr val="2C0A8C"/>
                </a:solidFill>
              </a:rPr>
              <a:t>70 лет жизни </a:t>
            </a:r>
            <a:r>
              <a:rPr lang="ru-RU" sz="1600" dirty="0"/>
              <a:t>количество сокращений </a:t>
            </a:r>
            <a:r>
              <a:rPr lang="ru-RU" sz="1600" dirty="0" smtClean="0"/>
              <a:t>сердца достигает </a:t>
            </a:r>
            <a:r>
              <a:rPr lang="ru-RU" sz="1600" dirty="0"/>
              <a:t>в среднем более 2,5 млн </a:t>
            </a:r>
            <a:r>
              <a:rPr lang="ru-RU" sz="1600" dirty="0" smtClean="0"/>
              <a:t>раз.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2C0A8C"/>
                </a:solidFill>
              </a:rPr>
              <a:t>Масса </a:t>
            </a:r>
            <a:r>
              <a:rPr lang="ru-RU" sz="1600" b="1" dirty="0">
                <a:solidFill>
                  <a:srgbClr val="2C0A8C"/>
                </a:solidFill>
              </a:rPr>
              <a:t>сердца </a:t>
            </a:r>
            <a:r>
              <a:rPr lang="ru-RU" sz="1600" dirty="0"/>
              <a:t>зависит от пола, и обычно достигает 250-320 граммов у женщин и 300-360 граммов у </a:t>
            </a:r>
            <a:r>
              <a:rPr lang="ru-RU" sz="1600" dirty="0" smtClean="0"/>
              <a:t>мужчин.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2C0A8C"/>
                </a:solidFill>
              </a:rPr>
              <a:t>Самый </a:t>
            </a:r>
            <a:r>
              <a:rPr lang="ru-RU" sz="1600" b="1" dirty="0">
                <a:solidFill>
                  <a:srgbClr val="2C0A8C"/>
                </a:solidFill>
              </a:rPr>
              <a:t>опасный для сердца </a:t>
            </a:r>
            <a:r>
              <a:rPr lang="ru-RU" sz="1600" b="1" dirty="0" smtClean="0">
                <a:solidFill>
                  <a:srgbClr val="2C0A8C"/>
                </a:solidFill>
              </a:rPr>
              <a:t>продукт - соль. </a:t>
            </a:r>
            <a:r>
              <a:rPr lang="ru-RU" sz="1600" dirty="0" smtClean="0"/>
              <a:t>Как </a:t>
            </a:r>
            <a:r>
              <a:rPr lang="ru-RU" sz="1600" dirty="0"/>
              <a:t>утверждают ученые, переизбыток поваренной соли – основная причина скачков давления и проблем с работой сердца и сосудов. По мнению экспертов, совокупное и безопасное количество не должно превышать более четырех-пяти грамм в стуки. При этом учитывается не только количество, которое мы кладем в пищу при приготовлении еды, но и "скрытая" соль в готовых продуктах питания</a:t>
            </a:r>
            <a:r>
              <a:rPr lang="ru-RU" sz="16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1800" dirty="0"/>
          </a:p>
          <a:p>
            <a:pPr algn="just">
              <a:buFont typeface="Wingdings" panose="05000000000000000000" pitchFamily="2" charset="2"/>
              <a:buChar char="Ø"/>
            </a:pPr>
            <a:endParaRPr lang="ru-RU" sz="1800" dirty="0"/>
          </a:p>
          <a:p>
            <a:pPr>
              <a:buFont typeface="Wingdings" panose="05000000000000000000" pitchFamily="2" charset="2"/>
              <a:buChar char="Ø"/>
            </a:pPr>
            <a:endParaRPr lang="ru-RU" sz="1600" dirty="0"/>
          </a:p>
          <a:p>
            <a:pPr>
              <a:buFont typeface="Wingdings" panose="05000000000000000000" pitchFamily="2" charset="2"/>
              <a:buChar char="Ø"/>
            </a:pPr>
            <a:endParaRPr lang="ru-RU" sz="1600" dirty="0"/>
          </a:p>
          <a:p>
            <a:pPr>
              <a:buFont typeface="Wingdings" panose="05000000000000000000" pitchFamily="2" charset="2"/>
              <a:buChar char="Ø"/>
            </a:pPr>
            <a:endParaRPr lang="ru-RU" sz="1700" dirty="0" smtClean="0"/>
          </a:p>
          <a:p>
            <a:pPr algn="just"/>
            <a:endParaRPr lang="ru-RU" sz="1800" dirty="0" smtClean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9917" y="186767"/>
            <a:ext cx="1838325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B9070B"/>
                </a:solidFill>
                <a:latin typeface="+mn-lt"/>
              </a:rPr>
              <a:t>Актуальность проведения </a:t>
            </a:r>
            <a:r>
              <a:rPr lang="ru-RU" sz="4000" b="1" dirty="0" smtClean="0">
                <a:solidFill>
                  <a:srgbClr val="B9070B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B9070B"/>
                </a:solidFill>
                <a:latin typeface="+mn-lt"/>
              </a:rPr>
            </a:br>
            <a:r>
              <a:rPr lang="ru-RU" sz="4000" b="1" dirty="0" smtClean="0">
                <a:solidFill>
                  <a:srgbClr val="B9070B"/>
                </a:solidFill>
                <a:latin typeface="+mn-lt"/>
              </a:rPr>
              <a:t>Всемирной недели </a:t>
            </a:r>
            <a:r>
              <a:rPr lang="ru-RU" sz="4000" b="1" dirty="0">
                <a:solidFill>
                  <a:srgbClr val="B9070B"/>
                </a:solidFill>
                <a:latin typeface="+mn-lt"/>
              </a:rPr>
              <a:t>сердечного ритма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90688"/>
            <a:ext cx="11271739" cy="4486275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2C0A8C"/>
                </a:solidFill>
              </a:rPr>
              <a:t>Сердечно-сосудистые заболевания </a:t>
            </a:r>
            <a:r>
              <a:rPr lang="ru-RU" sz="1400" dirty="0" smtClean="0"/>
              <a:t>являются основной причиной смертей в мире, унося 18 млн жизней в год. По </a:t>
            </a:r>
            <a:r>
              <a:rPr lang="ru-RU" sz="1400" dirty="0"/>
              <a:t>статистике, 80% людей хотя бы единожды сталкивались с аритмией, 20% имеют нарушения сердечного ритма стойкого характера, из них только 2-5% вовремя обращаются за помощью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2C0A8C"/>
                </a:solidFill>
              </a:rPr>
              <a:t>Аритмия</a:t>
            </a:r>
            <a:r>
              <a:rPr lang="ru-RU" sz="1400" dirty="0"/>
              <a:t> влияет на симптомы других заболеваний сердца и может приводить к серьезным последствиям. Например, к сердечной недостаточности, </a:t>
            </a:r>
            <a:r>
              <a:rPr lang="ru-RU" sz="1400"/>
              <a:t>повышенному </a:t>
            </a:r>
            <a:r>
              <a:rPr lang="ru-RU" sz="1400" smtClean="0"/>
              <a:t>риску </a:t>
            </a:r>
            <a:r>
              <a:rPr lang="ru-RU" sz="1400" dirty="0"/>
              <a:t>тромбообразования, инсульту, сердечному приступу и кардиомиопатии.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2C0A8C"/>
                </a:solidFill>
              </a:rPr>
              <a:t>Всемирная неделя сердечного ритма </a:t>
            </a:r>
            <a:r>
              <a:rPr lang="ru-RU" sz="1400" dirty="0"/>
              <a:t>призвана напомнить о здоровье сердца, о том, что профилактика возможна и необходима как на глобальном, так и на индивидуальном уровне. </a:t>
            </a:r>
            <a:endParaRPr lang="ru-RU" sz="14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2C0A8C"/>
                </a:solidFill>
              </a:rPr>
              <a:t>Во время Всемирной недели </a:t>
            </a:r>
            <a:r>
              <a:rPr lang="ru-RU" sz="1400" b="1" dirty="0">
                <a:solidFill>
                  <a:srgbClr val="2C0A8C"/>
                </a:solidFill>
              </a:rPr>
              <a:t>сердечного ритма </a:t>
            </a:r>
            <a:r>
              <a:rPr lang="ru-RU" sz="1400" dirty="0"/>
              <a:t>в</a:t>
            </a:r>
            <a:r>
              <a:rPr lang="ru-RU" sz="1400" dirty="0" smtClean="0"/>
              <a:t> разных странах проводятся мероприятия – симпозиумы, конференции, семинары, направленные на улучшение диагностики, лечения и качества жизни людей, страдающих от нарушения сердечного ритма, повышение осведомленности о заболеваниях сердечно-сосудистой системы, причинах их возникновения и способах предотвращения.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4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2C0A8C"/>
                </a:solidFill>
              </a:rPr>
              <a:t>Проходят </a:t>
            </a:r>
            <a:r>
              <a:rPr lang="ru-RU" sz="1400" b="1" dirty="0">
                <a:solidFill>
                  <a:srgbClr val="2C0A8C"/>
                </a:solidFill>
              </a:rPr>
              <a:t>публичные мероприятия </a:t>
            </a:r>
            <a:r>
              <a:rPr lang="ru-RU" sz="1400" dirty="0"/>
              <a:t>— на них все желающие получают рекомендации о том, как предотвратить проблемы с сердцем, распознать инсульт, оказать первую помощь человеку, которому стало плохо</a:t>
            </a:r>
            <a:r>
              <a:rPr lang="ru-RU" sz="1400" dirty="0" smtClean="0"/>
              <a:t>. Советами </a:t>
            </a:r>
            <a:r>
              <a:rPr lang="ru-RU" sz="1400" dirty="0"/>
              <a:t>по профилактике аритмии и болезней сердца </a:t>
            </a:r>
            <a:r>
              <a:rPr lang="ru-RU" sz="1400" dirty="0" smtClean="0"/>
              <a:t>делятся врачи-кардиологи.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 smtClean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9917" y="186767"/>
            <a:ext cx="1838325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B9070B"/>
                </a:solidFill>
                <a:latin typeface="+mn-lt"/>
              </a:rPr>
              <a:t>Список литературы по заболеваниям, связанным с нарушением сердечного ритма, </a:t>
            </a:r>
            <a:br>
              <a:rPr lang="ru-RU" sz="3200" b="1" dirty="0" smtClean="0">
                <a:solidFill>
                  <a:srgbClr val="B9070B"/>
                </a:solidFill>
                <a:latin typeface="+mn-lt"/>
              </a:rPr>
            </a:br>
            <a:r>
              <a:rPr lang="ru-RU" sz="3200" b="1" dirty="0" smtClean="0">
                <a:solidFill>
                  <a:srgbClr val="B9070B"/>
                </a:solidFill>
                <a:latin typeface="+mn-lt"/>
              </a:rPr>
              <a:t>находящейся в фонде библиотеки </a:t>
            </a:r>
            <a:br>
              <a:rPr lang="ru-RU" sz="3200" b="1" dirty="0" smtClean="0">
                <a:solidFill>
                  <a:srgbClr val="B9070B"/>
                </a:solidFill>
                <a:latin typeface="+mn-lt"/>
              </a:rPr>
            </a:br>
            <a:r>
              <a:rPr lang="ru-RU" sz="3200" b="1" dirty="0" smtClean="0">
                <a:solidFill>
                  <a:srgbClr val="B9070B"/>
                </a:solidFill>
                <a:latin typeface="+mn-lt"/>
              </a:rPr>
              <a:t>ГООАУ ДПО « МОЦПК СЗ»</a:t>
            </a:r>
            <a:endParaRPr lang="ru-RU" sz="3200" b="1" dirty="0">
              <a:solidFill>
                <a:srgbClr val="B9070B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65131"/>
            <a:ext cx="10515600" cy="3811832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/>
              <a:t>ЦВЕТКОВА </a:t>
            </a:r>
            <a:r>
              <a:rPr lang="ru-RU" sz="1200" dirty="0"/>
              <a:t>А., ФИЛИЧ А., МОРОЗОВ А., ПЕНЯЗЬ Е. Внезапная сердечная смерть, современное представление </a:t>
            </a:r>
            <a:r>
              <a:rPr lang="ru-RU" sz="1200" dirty="0" smtClean="0"/>
              <a:t>проблемы // </a:t>
            </a:r>
            <a:r>
              <a:rPr lang="ru-RU" sz="1200" dirty="0"/>
              <a:t>Медицинская сестра. – 2024. - № </a:t>
            </a:r>
            <a:r>
              <a:rPr lang="ru-RU" sz="1200" dirty="0" smtClean="0"/>
              <a:t>8 </a:t>
            </a:r>
            <a:r>
              <a:rPr lang="ru-RU" sz="1200" dirty="0"/>
              <a:t>– электронная версия	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2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/>
              <a:t>СКВОРЦОВ </a:t>
            </a:r>
            <a:r>
              <a:rPr lang="ru-RU" sz="1200" dirty="0"/>
              <a:t>В., ИВАНОВ Н.  Факторы риска сердечно-сосудистых заболеваний в работе сестринского персонала // Медицинская сестра. – 2024. - № 5 – электронная версия	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2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/>
              <a:t>ЧЕРНУШЕНКО </a:t>
            </a:r>
            <a:r>
              <a:rPr lang="ru-RU" sz="1200" dirty="0"/>
              <a:t>Т. Как спасти жизнь пациенту, или Инфаркт миокарда в амбулаторной практике – тактика </a:t>
            </a:r>
            <a:r>
              <a:rPr lang="ru-RU" sz="1200" dirty="0" smtClean="0"/>
              <a:t>врача-терапевта</a:t>
            </a:r>
            <a:r>
              <a:rPr lang="ru-RU" sz="1200" dirty="0"/>
              <a:t>// Управление качеством в здравоохранении.  – 2024. - № </a:t>
            </a:r>
            <a:r>
              <a:rPr lang="ru-RU" sz="1200" dirty="0" smtClean="0"/>
              <a:t>5 </a:t>
            </a:r>
            <a:r>
              <a:rPr lang="ru-RU" sz="1200" dirty="0"/>
              <a:t>– электронная </a:t>
            </a:r>
            <a:r>
              <a:rPr lang="ru-RU" sz="1200" dirty="0" smtClean="0"/>
              <a:t>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2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/>
              <a:t>САРДАЕВА </a:t>
            </a:r>
            <a:r>
              <a:rPr lang="ru-RU" sz="1200" dirty="0"/>
              <a:t>Д. Кетодиета, монодиета, интервальное голодание: разбор самых популярных диет с точки зрения воздействия на сердечно‑сосудистую систему. // Управление качеством в здравоохранении.  – 2024. - № 4 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2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/>
              <a:t>КАШТАЛАП В. Терапевтов обяжут проводить скрининг на ССЗ 18-летним пациентам - новые правила кардиоваскулярной профилактики от </a:t>
            </a:r>
            <a:r>
              <a:rPr lang="ru-RU" sz="1200" dirty="0" smtClean="0"/>
              <a:t>РКО</a:t>
            </a:r>
            <a:r>
              <a:rPr lang="ru-RU" sz="1200" dirty="0"/>
              <a:t>// Медицинская сестра. – 2024. - № </a:t>
            </a:r>
            <a:r>
              <a:rPr lang="ru-RU" sz="1200" dirty="0" smtClean="0"/>
              <a:t>2 </a:t>
            </a:r>
            <a:r>
              <a:rPr lang="ru-RU" sz="1200" dirty="0"/>
              <a:t>– электронная версия	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/>
              <a:t>КОВАЛЬЧУК </a:t>
            </a:r>
            <a:r>
              <a:rPr lang="ru-RU" sz="1200" dirty="0"/>
              <a:t>А.  Факторы риска сердечно-сосудистых осложнений у больных с новой коронавирусной инфекцией (COVID-19</a:t>
            </a:r>
            <a:r>
              <a:rPr lang="ru-RU" sz="1200" dirty="0" smtClean="0"/>
              <a:t>)</a:t>
            </a:r>
            <a:r>
              <a:rPr lang="ru-RU" sz="1200" dirty="0"/>
              <a:t> // Медицинская сестра. – </a:t>
            </a:r>
            <a:r>
              <a:rPr lang="ru-RU" sz="1200" dirty="0" smtClean="0"/>
              <a:t>2022. </a:t>
            </a:r>
            <a:r>
              <a:rPr lang="ru-RU" sz="1200" dirty="0"/>
              <a:t>- № </a:t>
            </a:r>
            <a:r>
              <a:rPr lang="ru-RU" sz="1200" dirty="0" smtClean="0"/>
              <a:t>3 </a:t>
            </a:r>
            <a:r>
              <a:rPr lang="ru-RU" sz="1200" dirty="0"/>
              <a:t>– электронная версия	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/>
          </a:p>
          <a:p>
            <a:pPr algn="just"/>
            <a:endParaRPr lang="ru-RU" sz="1600" dirty="0" smtClean="0"/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endParaRPr lang="ru-RU" sz="18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3910</TotalTime>
  <Words>1203</Words>
  <Application>Microsoft Office PowerPoint</Application>
  <PresentationFormat>Произвольный</PresentationFormat>
  <Paragraphs>112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Всемирная неделя сердечного ритма</vt:lpstr>
      <vt:lpstr>Всемирная неделя сердечного ритма</vt:lpstr>
      <vt:lpstr>Что такое аритмия.  Симптомы аритмии</vt:lpstr>
      <vt:lpstr>Причины возникновения аритмии</vt:lpstr>
      <vt:lpstr>Профилактика нарушений ритма сердца</vt:lpstr>
      <vt:lpstr>Некоторые факты о сердце,  сердечном ритме</vt:lpstr>
      <vt:lpstr>Актуальность проведения  Всемирной недели сердечного ритма </vt:lpstr>
      <vt:lpstr>Список литературы по заболеваниям, связанным с нарушением сердечного ритма,  находящейся в фонде библиотеки 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237</cp:revision>
  <dcterms:created xsi:type="dcterms:W3CDTF">2019-04-11T10:45:24Z</dcterms:created>
  <dcterms:modified xsi:type="dcterms:W3CDTF">2025-05-29T13:28:34Z</dcterms:modified>
</cp:coreProperties>
</file>