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76" r:id="rId2"/>
    <p:sldId id="257" r:id="rId3"/>
    <p:sldId id="266" r:id="rId4"/>
    <p:sldId id="277" r:id="rId5"/>
    <p:sldId id="273" r:id="rId6"/>
    <p:sldId id="278" r:id="rId7"/>
    <p:sldId id="270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2476"/>
    <a:srgbClr val="CA19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900" b="1" dirty="0" smtClean="0">
                <a:solidFill>
                  <a:srgbClr val="C00000"/>
                </a:solidFill>
                <a:latin typeface="+mn-lt"/>
              </a:rPr>
              <a:t>28 </a:t>
            </a:r>
            <a:r>
              <a:rPr lang="ru-RU" sz="4900" b="1" dirty="0">
                <a:solidFill>
                  <a:srgbClr val="C00000"/>
                </a:solidFill>
                <a:latin typeface="+mn-lt"/>
              </a:rPr>
              <a:t>апреля – День работника скорой медицинской помощи</a:t>
            </a:r>
            <a:br>
              <a:rPr lang="ru-RU" sz="4900" b="1" dirty="0">
                <a:solidFill>
                  <a:srgbClr val="C00000"/>
                </a:solidFill>
                <a:latin typeface="+mn-lt"/>
              </a:rPr>
            </a:br>
            <a:endParaRPr lang="ru-RU" sz="49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511" y="1722940"/>
            <a:ext cx="8068959" cy="504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998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  <a:latin typeface="+mn-lt"/>
              </a:rPr>
              <a:t>28 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апреля – День работника скорой медицинской помощи</a:t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532476"/>
                </a:solidFill>
              </a:rPr>
              <a:t>28 апреля </a:t>
            </a:r>
            <a:r>
              <a:rPr lang="ru-RU" sz="2000" dirty="0" smtClean="0"/>
              <a:t>в России отмечается </a:t>
            </a:r>
            <a:r>
              <a:rPr lang="ru-RU" sz="2000" b="1" dirty="0" smtClean="0">
                <a:solidFill>
                  <a:srgbClr val="532476"/>
                </a:solidFill>
              </a:rPr>
              <a:t>День работника  скорой медицинской помощи.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532476"/>
                </a:solidFill>
              </a:rPr>
              <a:t>Праздник </a:t>
            </a:r>
            <a:r>
              <a:rPr lang="ru-RU" sz="2000" dirty="0" smtClean="0"/>
              <a:t>был установлен постановлением Правительства Российской Федерации от 28 апреля 2020 года № </a:t>
            </a:r>
            <a:r>
              <a:rPr lang="ru-RU" sz="2000" dirty="0"/>
              <a:t>600 «О Дне работника скорой медицинской помощи».  </a:t>
            </a:r>
            <a:endParaRPr lang="ru-RU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532476"/>
                </a:solidFill>
              </a:rPr>
              <a:t>В современной России </a:t>
            </a:r>
            <a:r>
              <a:rPr lang="ru-RU" sz="2000" dirty="0"/>
              <a:t>праздник долго оставался неофициальным. Однако нужный толчок дала пандемия коронавируса COVID-19 в 2020 году. Сотрудники и специалисты службы скорой медицинской помощи стали одними из первых, кто начал противостояние новой коронавирусной инфекции. Неоценимый вклад этих специалистов был отмечен Президентом </a:t>
            </a:r>
            <a:r>
              <a:rPr lang="ru-RU" sz="2000" dirty="0" smtClean="0"/>
              <a:t>РФ, было принято соответствующее постановление Правительства РФ и  </a:t>
            </a:r>
            <a:r>
              <a:rPr lang="ru-RU" sz="2000" dirty="0"/>
              <a:t>День работника  скорой медицинской </a:t>
            </a:r>
            <a:r>
              <a:rPr lang="ru-RU" sz="2000" dirty="0" smtClean="0"/>
              <a:t>помощи обрел </a:t>
            </a:r>
            <a:r>
              <a:rPr lang="ru-RU" sz="2000" dirty="0"/>
              <a:t>всеобщее признание и официальный </a:t>
            </a:r>
            <a:r>
              <a:rPr lang="ru-RU" sz="2000" dirty="0" smtClean="0"/>
              <a:t>статус.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532476"/>
                </a:solidFill>
              </a:rPr>
              <a:t>Общепринятый во всем мире символ </a:t>
            </a:r>
            <a:r>
              <a:rPr lang="ru-RU" sz="2000" dirty="0"/>
              <a:t>«Скорой медицинской помощи» - </a:t>
            </a:r>
            <a:r>
              <a:rPr lang="ru-RU" sz="2000" b="1" dirty="0">
                <a:solidFill>
                  <a:srgbClr val="C00000"/>
                </a:solidFill>
              </a:rPr>
              <a:t>Красный крест.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Рисунок 1" descr="Шеврон Скорой помощи крест в круге - цены от 50 руб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050" y="86497"/>
            <a:ext cx="15049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 появления скорой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медицинской  помощи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srgbClr val="532476"/>
                </a:solidFill>
              </a:rPr>
              <a:t>Скорая помощь существует с древних времен</a:t>
            </a:r>
            <a:r>
              <a:rPr lang="ru-RU" sz="2500" dirty="0" smtClean="0"/>
              <a:t>, только называлась она всегда по-разному и представлена в другом виде. Всегда существовали группы людей, которые готовы были оказать посильную помощь тем, кому она была нужна. Так, в </a:t>
            </a:r>
            <a:r>
              <a:rPr lang="en-US" sz="2500" dirty="0" smtClean="0"/>
              <a:t>XV</a:t>
            </a:r>
            <a:r>
              <a:rPr lang="ru-RU" sz="2500" dirty="0" smtClean="0"/>
              <a:t> столетии в России такую помощь </a:t>
            </a:r>
            <a:r>
              <a:rPr lang="ru-RU" sz="2500" dirty="0"/>
              <a:t>оказывали </a:t>
            </a:r>
            <a:r>
              <a:rPr lang="ru-RU" sz="2500" dirty="0" smtClean="0"/>
              <a:t>богадельни при церквях и монастырях, где божьи люди лечили больных, ухаживали за безнадежными, обездоленными, пострадавшими </a:t>
            </a:r>
            <a:r>
              <a:rPr lang="ru-RU" sz="2500" dirty="0"/>
              <a:t>от мороза или болезни, </a:t>
            </a:r>
            <a:r>
              <a:rPr lang="ru-RU" sz="2500" dirty="0" smtClean="0"/>
              <a:t>покалеченными людьми, </a:t>
            </a:r>
            <a:r>
              <a:rPr lang="ru-RU" sz="2500" dirty="0"/>
              <a:t>всячески </a:t>
            </a:r>
            <a:r>
              <a:rPr lang="ru-RU" sz="2500" dirty="0" smtClean="0"/>
              <a:t>пытаясь облегчить им жизнь.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srgbClr val="532476"/>
                </a:solidFill>
              </a:rPr>
              <a:t>Появление службы скорой медицинской помощи в России </a:t>
            </a:r>
            <a:r>
              <a:rPr lang="ru-RU" sz="2500" dirty="0" smtClean="0"/>
              <a:t>относится к концу 19 века, когда </a:t>
            </a:r>
            <a:r>
              <a:rPr lang="ru-RU" sz="2500" b="1" dirty="0" smtClean="0">
                <a:solidFill>
                  <a:srgbClr val="532476"/>
                </a:solidFill>
              </a:rPr>
              <a:t>28 апреля 1898 года </a:t>
            </a:r>
            <a:r>
              <a:rPr lang="ru-RU" sz="2500" dirty="0" smtClean="0"/>
              <a:t>обер-полицмейстер Москвы подписал приказ, согласно которому к двум участкам полиции прикреплялось по одной карете скорой помощи и выделялось отдельное помещение для медиков. Дежурили они круглосуточно.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srgbClr val="532476"/>
                </a:solidFill>
              </a:rPr>
              <a:t>Первое время</a:t>
            </a:r>
            <a:r>
              <a:rPr lang="ru-RU" sz="2500" dirty="0" smtClean="0"/>
              <a:t>, по ряду причин, </a:t>
            </a:r>
            <a:r>
              <a:rPr lang="ru-RU" sz="2500" dirty="0"/>
              <a:t>в том числе и потому, что телефонная связь была редким явлением, вызвать карету скорой помощи могли только уполномоченные люди, к которым относились полицейские, дворники и сторожа. По той же причине поначалу помощь оказывали людям на улице, а не на дому. Среди основной массы пациентов, для которых вызывали карету скорой помощи, в первую очередь – пьяные или получившие травму люди</a:t>
            </a:r>
            <a:r>
              <a:rPr lang="ru-RU" sz="25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500" b="1" dirty="0">
                <a:solidFill>
                  <a:srgbClr val="532476"/>
                </a:solidFill>
              </a:rPr>
              <a:t>Московская «скорая» </a:t>
            </a:r>
            <a:r>
              <a:rPr lang="ru-RU" sz="2500" dirty="0"/>
              <a:t>быстро доказала свою эффективность и полезность, так что станции скорой помощи стали появляться и в других городах. </a:t>
            </a:r>
            <a:r>
              <a:rPr lang="ru-RU" sz="2500" dirty="0" smtClean="0"/>
              <a:t>Так, </a:t>
            </a:r>
            <a:r>
              <a:rPr lang="ru-RU" sz="2500" b="1" dirty="0" smtClean="0">
                <a:solidFill>
                  <a:srgbClr val="532476"/>
                </a:solidFill>
              </a:rPr>
              <a:t>первые станции скорой помощи в Санкт-Петербурге появились уже в 1899 году.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srgbClr val="532476"/>
                </a:solidFill>
              </a:rPr>
              <a:t>К больным на дом впервые врачи начали выезжать в 1926 году</a:t>
            </a:r>
            <a:r>
              <a:rPr lang="ru-RU" sz="2500" dirty="0" smtClean="0"/>
              <a:t>, когда </a:t>
            </a:r>
            <a:r>
              <a:rPr lang="ru-RU" sz="2500" dirty="0"/>
              <a:t>при Московской станции скорой помощи впервые был организован дежурный пункт неотложной помощи для обслуживания внезапно заболевших на дому. Врачи выезжали к больным на мотоциклах с колясками, машины появились позднее</a:t>
            </a:r>
            <a:r>
              <a:rPr lang="ru-RU" sz="2500" dirty="0" smtClean="0"/>
              <a:t>. </a:t>
            </a:r>
            <a:r>
              <a:rPr lang="ru-RU" sz="2500" dirty="0"/>
              <a:t>В</a:t>
            </a:r>
            <a:r>
              <a:rPr lang="ru-RU" sz="2500" dirty="0" smtClean="0"/>
              <a:t>последствии </a:t>
            </a:r>
            <a:r>
              <a:rPr lang="ru-RU" sz="2500" dirty="0"/>
              <a:t>неотложная помощь была выделена в отдельную службу и передана под начало районных отделов здравоохранения</a:t>
            </a:r>
            <a:r>
              <a:rPr lang="ru-RU" sz="25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500" b="1" dirty="0">
                <a:solidFill>
                  <a:srgbClr val="532476"/>
                </a:solidFill>
              </a:rPr>
              <a:t>С 1927 </a:t>
            </a:r>
            <a:r>
              <a:rPr lang="ru-RU" sz="2500" b="1" dirty="0" smtClean="0">
                <a:solidFill>
                  <a:srgbClr val="532476"/>
                </a:solidFill>
              </a:rPr>
              <a:t>года </a:t>
            </a:r>
            <a:r>
              <a:rPr lang="ru-RU" sz="2500" dirty="0"/>
              <a:t>на Московской скорой работает </a:t>
            </a:r>
            <a:r>
              <a:rPr lang="ru-RU" sz="2500" b="1" dirty="0">
                <a:solidFill>
                  <a:srgbClr val="532476"/>
                </a:solidFill>
              </a:rPr>
              <a:t>первая специализированная бригада — психиатрическая</a:t>
            </a:r>
            <a:r>
              <a:rPr lang="ru-RU" sz="2500" dirty="0"/>
              <a:t>, выезжавшая к «буйным» больным. В 1936 году эта служба передана в специализированный психприёмник под руководство городского психиатра.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algn="just"/>
            <a:endParaRPr lang="ru-RU" dirty="0"/>
          </a:p>
        </p:txBody>
      </p:sp>
      <p:pic>
        <p:nvPicPr>
          <p:cNvPr id="4" name="Рисунок 1" descr="Шеврон Скорой помощи крест в круге - цены от 50 руб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050" y="86497"/>
            <a:ext cx="15049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появления скорой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медицинской помощи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8162"/>
            <a:ext cx="10515600" cy="450880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532476"/>
                </a:solidFill>
              </a:rPr>
              <a:t>Реальное </a:t>
            </a:r>
            <a:r>
              <a:rPr lang="ru-RU" sz="1400" b="1" dirty="0">
                <a:solidFill>
                  <a:srgbClr val="532476"/>
                </a:solidFill>
              </a:rPr>
              <a:t>развитие скорая помощь </a:t>
            </a:r>
            <a:r>
              <a:rPr lang="ru-RU" sz="1400" b="1" dirty="0" smtClean="0">
                <a:solidFill>
                  <a:srgbClr val="532476"/>
                </a:solidFill>
              </a:rPr>
              <a:t>получила в начале </a:t>
            </a:r>
            <a:r>
              <a:rPr lang="ru-RU" sz="1400" b="1" dirty="0">
                <a:solidFill>
                  <a:srgbClr val="532476"/>
                </a:solidFill>
              </a:rPr>
              <a:t>XX </a:t>
            </a:r>
            <a:r>
              <a:rPr lang="ru-RU" sz="1400" b="1" dirty="0" smtClean="0">
                <a:solidFill>
                  <a:srgbClr val="532476"/>
                </a:solidFill>
              </a:rPr>
              <a:t>века:</a:t>
            </a:r>
            <a:r>
              <a:rPr lang="ru-RU" sz="1400" dirty="0" smtClean="0"/>
              <a:t> </a:t>
            </a:r>
            <a:r>
              <a:rPr lang="ru-RU" sz="1400" dirty="0"/>
              <a:t>значительно увеличилось </a:t>
            </a:r>
            <a:r>
              <a:rPr lang="ru-RU" sz="1400" dirty="0" smtClean="0"/>
              <a:t>количество станций, в них </a:t>
            </a:r>
            <a:r>
              <a:rPr lang="ru-RU" sz="1400" dirty="0"/>
              <a:t>работали </a:t>
            </a:r>
            <a:r>
              <a:rPr lang="ru-RU" sz="1400" dirty="0" smtClean="0"/>
              <a:t>уже </a:t>
            </a:r>
            <a:r>
              <a:rPr lang="ru-RU" sz="1400" dirty="0"/>
              <a:t>специально составленные профессиональные бригады </a:t>
            </a:r>
            <a:r>
              <a:rPr lang="ru-RU" sz="1400" dirty="0" smtClean="0"/>
              <a:t>медиков. Кроме </a:t>
            </a:r>
            <a:r>
              <a:rPr lang="ru-RU" sz="1400" dirty="0"/>
              <a:t>того, стали открываться связанные со скорой помощью медицинские учреждения – научно-исследовательские институты и больницы скорой помощи, наиболее известными из которых </a:t>
            </a:r>
            <a:r>
              <a:rPr lang="ru-RU" sz="1400" dirty="0" smtClean="0"/>
              <a:t>стали: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532476"/>
                </a:solidFill>
              </a:rPr>
              <a:t>НИИ </a:t>
            </a:r>
            <a:r>
              <a:rPr lang="ru-RU" sz="1400" b="1" dirty="0">
                <a:solidFill>
                  <a:srgbClr val="532476"/>
                </a:solidFill>
              </a:rPr>
              <a:t>скорой помощи им. Н.В. Склифосовского в Москве </a:t>
            </a:r>
            <a:r>
              <a:rPr lang="ru-RU" sz="1400" b="1" dirty="0" smtClean="0">
                <a:solidFill>
                  <a:srgbClr val="532476"/>
                </a:solidFill>
              </a:rPr>
              <a:t> </a:t>
            </a:r>
            <a:r>
              <a:rPr lang="ru-RU" sz="1400" dirty="0" smtClean="0"/>
              <a:t>- основан </a:t>
            </a:r>
            <a:r>
              <a:rPr lang="ru-RU" sz="1400" dirty="0"/>
              <a:t>в 1923 году на базе старейшей в Москве Шереметевской больницы бывшего Странноприимного </a:t>
            </a:r>
            <a:r>
              <a:rPr lang="ru-RU" sz="1400" dirty="0" smtClean="0"/>
              <a:t>дома);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532476"/>
                </a:solidFill>
              </a:rPr>
              <a:t>НИИ </a:t>
            </a:r>
            <a:r>
              <a:rPr lang="ru-RU" sz="1400" b="1" dirty="0">
                <a:solidFill>
                  <a:srgbClr val="532476"/>
                </a:solidFill>
              </a:rPr>
              <a:t>скорой помощи им. Джанелидзе в </a:t>
            </a:r>
            <a:r>
              <a:rPr lang="ru-RU" sz="1400" b="1" dirty="0" smtClean="0">
                <a:solidFill>
                  <a:srgbClr val="532476"/>
                </a:solidFill>
              </a:rPr>
              <a:t>Санкт-Петербурге</a:t>
            </a:r>
            <a:r>
              <a:rPr lang="ru-RU" sz="1400" dirty="0" smtClean="0"/>
              <a:t>  - официальной </a:t>
            </a:r>
            <a:r>
              <a:rPr lang="ru-RU" sz="1400" dirty="0"/>
              <a:t>датой рождения института является 1 февраля 1932 </a:t>
            </a:r>
            <a:r>
              <a:rPr lang="ru-RU" sz="1400" dirty="0" smtClean="0"/>
              <a:t>года, </a:t>
            </a:r>
            <a:r>
              <a:rPr lang="ru-RU" sz="1400" dirty="0"/>
              <a:t>когда приказом Ленинградского отдела здравоохранения на базе больницы скорой помощи был основан «Научно-практический институт скорой помощи».  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532476"/>
                </a:solidFill>
              </a:rPr>
              <a:t>В </a:t>
            </a:r>
            <a:r>
              <a:rPr lang="ru-RU" sz="1400" b="1" dirty="0">
                <a:solidFill>
                  <a:srgbClr val="532476"/>
                </a:solidFill>
              </a:rPr>
              <a:t>начале XX века</a:t>
            </a:r>
            <a:r>
              <a:rPr lang="ru-RU" sz="1400" dirty="0"/>
              <a:t> выросло и качество оказания выездных медицинских услуг, так как в бригадах скорой начали работать специалисты с высшим образованием. А в 1960-х годах появились специализированные бригады скорой помощи: неврологические, педиатрические, токсикологические и т.д.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532476"/>
                </a:solidFill>
              </a:rPr>
              <a:t>На </a:t>
            </a:r>
            <a:r>
              <a:rPr lang="ru-RU" sz="1400" b="1" dirty="0">
                <a:solidFill>
                  <a:srgbClr val="532476"/>
                </a:solidFill>
              </a:rPr>
              <a:t>сегодняшний день вызов скорой помощи </a:t>
            </a:r>
            <a:r>
              <a:rPr lang="ru-RU" sz="1400" dirty="0"/>
              <a:t>— одна из наиболее массовых медицинских услуг. Она является частью первичного звена здравоохранения и предоставляется бесплатно. Работники бригад не просто доставляют больного в </a:t>
            </a:r>
            <a:r>
              <a:rPr lang="ru-RU" sz="1400" dirty="0" smtClean="0"/>
              <a:t>медицинское учреждение</a:t>
            </a:r>
            <a:r>
              <a:rPr lang="ru-RU" sz="1400" dirty="0"/>
              <a:t>. Они проводят комплексную диагностику и при необходимости осуществляют необходимые </a:t>
            </a:r>
            <a:r>
              <a:rPr lang="ru-RU" sz="1400" dirty="0" smtClean="0"/>
              <a:t>мероприятия </a:t>
            </a:r>
            <a:r>
              <a:rPr lang="ru-RU" sz="1400" dirty="0"/>
              <a:t>для сохранения жизни и здоровья пациента. </a:t>
            </a:r>
            <a:endParaRPr lang="ru-RU" sz="1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532476"/>
                </a:solidFill>
              </a:rPr>
              <a:t>С 1 января 2014 года </a:t>
            </a:r>
            <a:r>
              <a:rPr lang="ru-RU" sz="1400" dirty="0"/>
              <a:t>вступил в силу </a:t>
            </a:r>
            <a:r>
              <a:rPr lang="ru-RU" sz="1400" dirty="0" smtClean="0"/>
              <a:t>и действует по настоящее время </a:t>
            </a:r>
            <a:r>
              <a:rPr lang="ru-RU" sz="1400" b="1" dirty="0" smtClean="0">
                <a:solidFill>
                  <a:srgbClr val="532476"/>
                </a:solidFill>
              </a:rPr>
              <a:t>Приказ </a:t>
            </a:r>
            <a:r>
              <a:rPr lang="ru-RU" sz="1400" b="1" dirty="0">
                <a:solidFill>
                  <a:srgbClr val="532476"/>
                </a:solidFill>
              </a:rPr>
              <a:t>Министерства здравоохранения РФ от 20 июня 2013 г. N </a:t>
            </a:r>
            <a:r>
              <a:rPr lang="ru-RU" sz="1400" b="1" dirty="0" smtClean="0">
                <a:solidFill>
                  <a:srgbClr val="532476"/>
                </a:solidFill>
              </a:rPr>
              <a:t>388н «Об утверждении Порядка оказания скорой, в том числе скорой специализированной, медицинской помощи»</a:t>
            </a:r>
            <a:r>
              <a:rPr lang="ru-RU" sz="1400" dirty="0" smtClean="0"/>
              <a:t> (с изменениями и дополнениями), который определяет </a:t>
            </a:r>
            <a:r>
              <a:rPr lang="ru-RU" sz="1400" dirty="0"/>
              <a:t>базовые положения при оказании </a:t>
            </a:r>
            <a:r>
              <a:rPr lang="ru-RU" sz="1400" dirty="0" smtClean="0"/>
              <a:t>скорой медицинской помощи. </a:t>
            </a:r>
            <a:r>
              <a:rPr lang="ru-RU" sz="1400" b="1" dirty="0">
                <a:solidFill>
                  <a:srgbClr val="532476"/>
                </a:solidFill>
              </a:rPr>
              <a:t>Помощь должна производиться круглосуточно и безвозмездно.</a:t>
            </a:r>
          </a:p>
        </p:txBody>
      </p:sp>
      <p:pic>
        <p:nvPicPr>
          <p:cNvPr id="4" name="Рисунок 1" descr="Шеврон Скорой помощи крест в круге - цены от 50 руб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050" y="86497"/>
            <a:ext cx="15049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976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 праздника  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3513"/>
            <a:ext cx="10515600" cy="37811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532476"/>
                </a:solidFill>
              </a:rPr>
              <a:t>Традиционно в канун профессионального праздника </a:t>
            </a:r>
            <a:r>
              <a:rPr lang="ru-RU" sz="1500" dirty="0" smtClean="0"/>
              <a:t>за заслуги в области здравоохранения и многолетний добросовестный труд лучшие и достойные работники скорой помощи награждаются Почетными грамотами и благодарностями Министерства здравоохранения Российской Федерации и областных  департаментов здравоохранения.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532476"/>
                </a:solidFill>
              </a:rPr>
              <a:t>С 28 по 30 апреля 2025 года волонтеры-медики проведут Всероссийскую акцию, приуроченную ко Дню работника скорой медицинской помощи: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532476"/>
                </a:solidFill>
              </a:rPr>
              <a:t>для </a:t>
            </a:r>
            <a:r>
              <a:rPr lang="ru-RU" sz="1500" b="1" dirty="0">
                <a:solidFill>
                  <a:srgbClr val="532476"/>
                </a:solidFill>
              </a:rPr>
              <a:t>школьников и студентов </a:t>
            </a:r>
            <a:r>
              <a:rPr lang="ru-RU" sz="1500" dirty="0" smtClean="0"/>
              <a:t>проведут открытые </a:t>
            </a:r>
            <a:r>
              <a:rPr lang="ru-RU" sz="1500" dirty="0"/>
              <a:t>уроки на подстанциях скорой медицинской </a:t>
            </a:r>
            <a:r>
              <a:rPr lang="ru-RU" sz="1500" dirty="0" smtClean="0"/>
              <a:t>помощи. </a:t>
            </a:r>
            <a:r>
              <a:rPr lang="ru-RU" sz="1500" dirty="0"/>
              <a:t>Также молодые специалисты скорой обсудят с ребятами вопросы, связанные с выбором профессии, повседневной деятельности, сложности при выборе профессии.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532476"/>
                </a:solidFill>
              </a:rPr>
              <a:t>для </a:t>
            </a:r>
            <a:r>
              <a:rPr lang="ru-RU" sz="1500" b="1" dirty="0">
                <a:solidFill>
                  <a:srgbClr val="532476"/>
                </a:solidFill>
              </a:rPr>
              <a:t>школьников </a:t>
            </a:r>
            <a:r>
              <a:rPr lang="ru-RU" sz="1500" dirty="0" smtClean="0"/>
              <a:t>проведут </a:t>
            </a:r>
            <a:r>
              <a:rPr lang="ru-RU" sz="1500" dirty="0"/>
              <a:t>уроки «</a:t>
            </a:r>
            <a:r>
              <a:rPr lang="ru-RU" sz="1500" dirty="0" smtClean="0"/>
              <a:t>поМОЩЬ», </a:t>
            </a:r>
            <a:r>
              <a:rPr lang="ru-RU" sz="1500" dirty="0"/>
              <a:t>посвященные профессиональной деятельности медицинских работников скорой помощи, а также основам оказания первой помощи. На уроке ребята узнают о том, какие бывают бригады скорой помощи, познакомятся с ситуациями, при которых требуется оказание первой помощи и вызов бригады скорой, а также овладеют навыками оказания первой помощи.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 smtClean="0">
                <a:solidFill>
                  <a:srgbClr val="532476"/>
                </a:solidFill>
              </a:rPr>
              <a:t>для </a:t>
            </a:r>
            <a:r>
              <a:rPr lang="ru-RU" sz="1500" b="1" dirty="0">
                <a:solidFill>
                  <a:srgbClr val="532476"/>
                </a:solidFill>
              </a:rPr>
              <a:t>студентов немедицинских вузов и ссузов, а также в трудовых коллективах</a:t>
            </a:r>
            <a:r>
              <a:rPr lang="ru-RU" sz="1500" dirty="0"/>
              <a:t> добровольцы организуют мастер-классы по первой помощи, где отработают алгоритм оказания первой помощи при отсутствии сознания, остановке дыхания и кровообращения, обструкции дыхательных путей, наружных кровотечениях и травмах различных областей тела.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</p:txBody>
      </p:sp>
      <p:pic>
        <p:nvPicPr>
          <p:cNvPr id="4" name="Рисунок 1" descr="Шеврон Скорой помощи крест в круге - цены от 50 руб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050" y="86497"/>
            <a:ext cx="15049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Традиции праздника </a:t>
            </a:r>
            <a:endParaRPr lang="ru-RU" sz="40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>
                <a:solidFill>
                  <a:srgbClr val="532476"/>
                </a:solidFill>
              </a:rPr>
              <a:t>В социальной сети ВКонтакте </a:t>
            </a:r>
            <a:r>
              <a:rPr lang="ru-RU" sz="1500" dirty="0"/>
              <a:t>запишут подкасты «О самом важном», где с медицинским работником обсудят профессиональный путь, функционал бригады скорой медицинской помощи, отличия фельдшера от врача-скорой медицинской помощи, ситуации, требующие вызова скорой медицинской помощи и его правильный алгоритм.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b="1" dirty="0">
                <a:solidFill>
                  <a:srgbClr val="532476"/>
                </a:solidFill>
              </a:rPr>
              <a:t>для работников скорой медицинской помощи </a:t>
            </a:r>
            <a:r>
              <a:rPr lang="ru-RU" sz="1500" dirty="0"/>
              <a:t>вместе с партнерами подготовят сладкие угощения и другие подарки, а также организуют фотосессии.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532476"/>
                </a:solidFill>
              </a:rPr>
              <a:t>Цель </a:t>
            </a:r>
            <a:r>
              <a:rPr lang="ru-RU" sz="1500" b="1" dirty="0">
                <a:solidFill>
                  <a:srgbClr val="532476"/>
                </a:solidFill>
              </a:rPr>
              <a:t>акции </a:t>
            </a:r>
            <a:r>
              <a:rPr lang="ru-RU" sz="1500" dirty="0"/>
              <a:t>– повышение значимости профессии работников скорых.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532476"/>
                </a:solidFill>
              </a:rPr>
              <a:t>Организаторы:</a:t>
            </a:r>
            <a:r>
              <a:rPr lang="ru-RU" sz="1500" dirty="0"/>
              <a:t> Всероссийское общественное движение «Волонтеры-медики», Министерство здравоохранения Российской Федерации.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532476"/>
                </a:solidFill>
              </a:rPr>
              <a:t>Подробно о всех запланированных мероприятиях</a:t>
            </a:r>
            <a:r>
              <a:rPr lang="ru-RU" sz="1500" dirty="0"/>
              <a:t>, посвящённых Дню работника скорой медицинской помощи, можно узнать </a:t>
            </a:r>
            <a:r>
              <a:rPr lang="ru-RU" sz="1500" b="1" dirty="0">
                <a:solidFill>
                  <a:srgbClr val="532476"/>
                </a:solidFill>
              </a:rPr>
              <a:t>на</a:t>
            </a:r>
            <a:r>
              <a:rPr lang="en-US" sz="1500" b="1" dirty="0">
                <a:solidFill>
                  <a:srgbClr val="532476"/>
                </a:solidFill>
              </a:rPr>
              <a:t> </a:t>
            </a:r>
            <a:r>
              <a:rPr lang="ru-RU" sz="1500" b="1" dirty="0">
                <a:solidFill>
                  <a:srgbClr val="532476"/>
                </a:solidFill>
              </a:rPr>
              <a:t>сайте: </a:t>
            </a:r>
            <a:r>
              <a:rPr lang="fr-FR" sz="1500" b="1" dirty="0">
                <a:solidFill>
                  <a:srgbClr val="C00000"/>
                </a:solidFill>
              </a:rPr>
              <a:t>https://old.волонтеры-медики.рф › actions › den-rabot...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1" descr="Шеврон Скорой помощи крест в круге - цены от 50 руб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050" y="86497"/>
            <a:ext cx="15049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6046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Интересные факты       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532476"/>
                </a:solidFill>
              </a:rPr>
              <a:t>Общепринятым во всем мире символом «Скорой медицинской помощи»</a:t>
            </a:r>
            <a:r>
              <a:rPr lang="ru-RU" sz="1500" dirty="0" smtClean="0"/>
              <a:t> является </a:t>
            </a:r>
            <a:r>
              <a:rPr lang="ru-RU" sz="1500" b="1" dirty="0" smtClean="0">
                <a:solidFill>
                  <a:srgbClr val="C00000"/>
                </a:solidFill>
              </a:rPr>
              <a:t>красный крест</a:t>
            </a:r>
            <a:r>
              <a:rPr lang="ru-RU" sz="1500" dirty="0" smtClean="0">
                <a:solidFill>
                  <a:srgbClr val="C00000"/>
                </a:solidFill>
              </a:rPr>
              <a:t>. </a:t>
            </a:r>
            <a:r>
              <a:rPr lang="ru-RU" sz="1500" dirty="0" smtClean="0"/>
              <a:t>Однако его вариации  меняются от страны к стране. Так, например, </a:t>
            </a:r>
            <a:r>
              <a:rPr lang="ru-RU" sz="1500" dirty="0"/>
              <a:t>в мусульманских государствах крест может быть вписан в полумесяц или вовсе заменен им. В Израиле вместо креста используется красная шестиконечная звезда. На западе преобладает эмблема </a:t>
            </a:r>
            <a:r>
              <a:rPr lang="ru-RU" sz="1500" dirty="0" smtClean="0"/>
              <a:t>«звезды жизни» </a:t>
            </a:r>
            <a:r>
              <a:rPr lang="ru-RU" sz="1500" dirty="0"/>
              <a:t>— схематичная звезда с изображением посоха Эскулапа. В Советском Союзе красный крест чаще всего был вписан в круг. </a:t>
            </a:r>
            <a:endParaRPr lang="ru-RU" sz="1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532476"/>
                </a:solidFill>
              </a:rPr>
              <a:t>Оказание первой помощи – это изобретение </a:t>
            </a:r>
            <a:r>
              <a:rPr lang="ru-RU" sz="1500" b="1" dirty="0">
                <a:solidFill>
                  <a:srgbClr val="532476"/>
                </a:solidFill>
              </a:rPr>
              <a:t>средневековых врачевателей.</a:t>
            </a:r>
            <a:r>
              <a:rPr lang="ru-RU" sz="1500" dirty="0"/>
              <a:t> В XI-XII веках в Европе появились </a:t>
            </a:r>
            <a:r>
              <a:rPr lang="ru-RU" sz="1500" dirty="0" smtClean="0"/>
              <a:t>«ксендохии» </a:t>
            </a:r>
            <a:r>
              <a:rPr lang="ru-RU" sz="1500" dirty="0"/>
              <a:t>— приюты для странников, бедняков и больных, где каждому страждущему оказывали посильную медицинскую помощь на безвозмездной основе. Что любопытно, раньше ксендохий возникли </a:t>
            </a:r>
            <a:r>
              <a:rPr lang="ru-RU" sz="1500" dirty="0" smtClean="0"/>
              <a:t>«пандохейоны» </a:t>
            </a:r>
            <a:r>
              <a:rPr lang="ru-RU" sz="1500" dirty="0"/>
              <a:t>и </a:t>
            </a:r>
            <a:r>
              <a:rPr lang="ru-RU" sz="1500" dirty="0" smtClean="0"/>
              <a:t>«митаты» </a:t>
            </a:r>
            <a:r>
              <a:rPr lang="ru-RU" sz="1500" dirty="0"/>
              <a:t>— здесь тоже предлагали неотложную помощь, но за вознаграждение. </a:t>
            </a:r>
            <a:endParaRPr lang="ru-RU" sz="1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532476"/>
                </a:solidFill>
              </a:rPr>
              <a:t>Интересно,</a:t>
            </a:r>
            <a:r>
              <a:rPr lang="ru-RU" sz="1500" dirty="0" smtClean="0"/>
              <a:t> что уже с первых дней работы Московской скорой </a:t>
            </a:r>
            <a:r>
              <a:rPr lang="ru-RU" sz="1500" b="1" dirty="0" smtClean="0">
                <a:solidFill>
                  <a:srgbClr val="532476"/>
                </a:solidFill>
              </a:rPr>
              <a:t>сформировался тип бригады</a:t>
            </a:r>
            <a:r>
              <a:rPr lang="ru-RU" sz="1500" dirty="0" smtClean="0"/>
              <a:t>, который дожил с небольшими изменениями до наших дней – </a:t>
            </a:r>
            <a:r>
              <a:rPr lang="ru-RU" sz="1500" b="1" dirty="0" smtClean="0">
                <a:solidFill>
                  <a:srgbClr val="532476"/>
                </a:solidFill>
              </a:rPr>
              <a:t>врач, фельдшер и санитар</a:t>
            </a:r>
            <a:r>
              <a:rPr lang="ru-RU" sz="1500" dirty="0" smtClean="0">
                <a:solidFill>
                  <a:srgbClr val="532476"/>
                </a:solidFill>
              </a:rPr>
              <a:t>. </a:t>
            </a:r>
            <a:r>
              <a:rPr lang="ru-RU" sz="1500" dirty="0" smtClean="0"/>
              <a:t>На каждой станции было по одной карете. Каждая карета была оснащена укладкой с медикаментами, инструментарием и перевязочным материалом.</a:t>
            </a:r>
          </a:p>
          <a:p>
            <a:pPr algn="just"/>
            <a:r>
              <a:rPr lang="ru-RU" sz="1500" b="1" dirty="0">
                <a:solidFill>
                  <a:srgbClr val="532476"/>
                </a:solidFill>
              </a:rPr>
              <a:t>Все мы привыкли к современному виду </a:t>
            </a:r>
            <a:r>
              <a:rPr lang="ru-RU" sz="1500" b="1" dirty="0" smtClean="0">
                <a:solidFill>
                  <a:srgbClr val="532476"/>
                </a:solidFill>
              </a:rPr>
              <a:t>карет «Скорой помощи». </a:t>
            </a:r>
            <a:r>
              <a:rPr lang="ru-RU" sz="1500" dirty="0"/>
              <a:t>Но за всю историю на чем только </a:t>
            </a:r>
            <a:r>
              <a:rPr lang="ru-RU" sz="1500" dirty="0" smtClean="0"/>
              <a:t>не </a:t>
            </a:r>
            <a:r>
              <a:rPr lang="ru-RU" sz="1500" dirty="0"/>
              <a:t>приходилось медикам добираться до пациентов. В годы Великой Отечественной войны, когда все возможные транспортные средства были мобилизованы на фронт, врачи отправлялись на вызовы на единственном оставшемся в городе транспорте — трамваях. В военное время также не были редкостью и санитарные поезда. В северных регионах России врачи и сегодня добираются до больных на снегоходах или (совсем уж в экстремальных случаях) в оленьих упряжках.</a:t>
            </a:r>
          </a:p>
        </p:txBody>
      </p:sp>
      <p:pic>
        <p:nvPicPr>
          <p:cNvPr id="4" name="Рисунок 1" descr="Шеврон Скорой помощи крест в круге - цены от 50 руб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050" y="86497"/>
            <a:ext cx="150495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скорой медицинской помощи,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dirty="0" smtClean="0"/>
              <a:t>Вебер В.Р., Горностаева  Ж.А. и др. Пропедевтика внутренних болезней в двух частях: учебник и практикум для </a:t>
            </a:r>
            <a:r>
              <a:rPr lang="ru-RU" sz="1400" dirty="0"/>
              <a:t>вузов. – М.: Юрайт, </a:t>
            </a:r>
            <a:r>
              <a:rPr lang="ru-RU" sz="1400" dirty="0" smtClean="0"/>
              <a:t>2025.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1400" dirty="0"/>
              <a:t>Скворцов В.В., Тумаренко А.В. Актуальные вопросы неотложной медицинской помощи в терапии. - СПб.: СпецЛит. – 2015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1400" dirty="0"/>
              <a:t>Отвагина Т.В. Неотложная медицинская помощь: учебник . - Ростов н/Д.: Феникс. - 2012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dirty="0" smtClean="0"/>
              <a:t>Под </a:t>
            </a:r>
            <a:r>
              <a:rPr lang="ru-RU" sz="1400" dirty="0"/>
              <a:t>ред. Багненко С.Ф., Верткина А.Л., Мирошниченко А.Г. </a:t>
            </a:r>
            <a:r>
              <a:rPr lang="ru-RU" sz="1400" dirty="0" smtClean="0"/>
              <a:t>, Хубутин М.Ш. Руководство </a:t>
            </a:r>
            <a:r>
              <a:rPr lang="ru-RU" sz="1400" dirty="0"/>
              <a:t>по скорой медицинской </a:t>
            </a:r>
            <a:r>
              <a:rPr lang="ru-RU" sz="1400" dirty="0" smtClean="0"/>
              <a:t>помощи. </a:t>
            </a:r>
            <a:r>
              <a:rPr lang="ru-RU" sz="1400" dirty="0"/>
              <a:t>– М.: </a:t>
            </a:r>
            <a:r>
              <a:rPr lang="ru-RU" sz="1400" dirty="0" smtClean="0"/>
              <a:t>ГЭОТАР-Медиа. - 2009</a:t>
            </a:r>
            <a:endParaRPr lang="ru-RU" sz="1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dirty="0" smtClean="0"/>
              <a:t>Нагнибеда А.Н. Фельдшер скорой помощи: практическое руководство. – СПб.: СпецЛит, 2009.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dirty="0" smtClean="0"/>
              <a:t>Остроумова Л., Удалов В. Менеджмент качества в системе скорой помощи: опыт первой станции с сертификатом Росздравнадзора //  Управление качеством в здравоохранении. – 2023. – № 3 – электронная версия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dirty="0" smtClean="0"/>
              <a:t>Медотходы </a:t>
            </a:r>
            <a:r>
              <a:rPr lang="ru-RU" sz="1400" dirty="0"/>
              <a:t>на станции скорой помощи. Справочник по классам для </a:t>
            </a:r>
            <a:r>
              <a:rPr lang="ru-RU" sz="1400" dirty="0" smtClean="0"/>
              <a:t>медсестры</a:t>
            </a:r>
            <a:r>
              <a:rPr lang="ru-RU" sz="1400" dirty="0"/>
              <a:t>// Главная медицинская сестра</a:t>
            </a:r>
            <a:r>
              <a:rPr lang="ru-RU" sz="1400" dirty="0" smtClean="0"/>
              <a:t>. </a:t>
            </a:r>
            <a:r>
              <a:rPr lang="ru-RU" sz="1400" dirty="0"/>
              <a:t>– 2023. – № </a:t>
            </a:r>
            <a:r>
              <a:rPr lang="ru-RU" sz="1400" dirty="0" smtClean="0"/>
              <a:t>9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dirty="0" smtClean="0"/>
              <a:t>Черникова И</a:t>
            </a:r>
            <a:r>
              <a:rPr lang="ru-RU" sz="1400" dirty="0"/>
              <a:t>. Новый состав укладок и наборов для скорой помощи. Что поменять в </a:t>
            </a:r>
            <a:r>
              <a:rPr lang="ru-RU" sz="1400" dirty="0" smtClean="0"/>
              <a:t>работе </a:t>
            </a:r>
            <a:r>
              <a:rPr lang="ru-RU" sz="1400" dirty="0"/>
              <a:t>// Главная медицинская сестра. – 2023. – № </a:t>
            </a:r>
            <a:r>
              <a:rPr lang="ru-RU" sz="1400" dirty="0" smtClean="0"/>
              <a:t>9  </a:t>
            </a:r>
            <a:r>
              <a:rPr lang="ru-RU" sz="1400" dirty="0"/>
              <a:t>– электронная версия; </a:t>
            </a:r>
            <a:r>
              <a:rPr lang="ru-RU" sz="1400" dirty="0" smtClean="0"/>
              <a:t>Управление </a:t>
            </a:r>
            <a:r>
              <a:rPr lang="ru-RU" sz="1400" dirty="0"/>
              <a:t>качеством в здравоохранении. – 2023. – № </a:t>
            </a:r>
            <a:r>
              <a:rPr lang="ru-RU" sz="1400" dirty="0" smtClean="0"/>
              <a:t>10</a:t>
            </a:r>
            <a:r>
              <a:rPr lang="ru-RU" sz="1400" dirty="0"/>
              <a:t> – электронная версия</a:t>
            </a:r>
            <a:endParaRPr lang="ru-RU" sz="14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dirty="0"/>
              <a:t>Свешников К., Каптилкина Н. Укладки для скорой и неотложной помощи: как работать по новым приказам </a:t>
            </a:r>
            <a:r>
              <a:rPr lang="ru-RU" sz="1400" dirty="0" smtClean="0"/>
              <a:t>Минздрава </a:t>
            </a:r>
            <a:r>
              <a:rPr lang="ru-RU" sz="1400" dirty="0"/>
              <a:t>// Главная медицинская сестра. – </a:t>
            </a:r>
            <a:r>
              <a:rPr lang="ru-RU" sz="1400" dirty="0" smtClean="0"/>
              <a:t>2021. </a:t>
            </a:r>
            <a:r>
              <a:rPr lang="ru-RU" sz="1400" dirty="0"/>
              <a:t>– № </a:t>
            </a:r>
            <a:r>
              <a:rPr lang="ru-RU" sz="1400" dirty="0" smtClean="0"/>
              <a:t>2. 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/>
            <a:endParaRPr lang="ru-RU" sz="14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</TotalTime>
  <Words>1502</Words>
  <Application>Microsoft Office PowerPoint</Application>
  <PresentationFormat>Произвольный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28 апреля – День работника скорой медицинской помощи </vt:lpstr>
      <vt:lpstr> 28 апреля – День работника скорой медицинской помощи </vt:lpstr>
      <vt:lpstr>История  появления скорой  медицинской  помощи </vt:lpstr>
      <vt:lpstr>История появления скорой  медицинской помощи</vt:lpstr>
      <vt:lpstr>Традиции праздника   </vt:lpstr>
      <vt:lpstr>Традиции праздника </vt:lpstr>
      <vt:lpstr>       Интересные факты       </vt:lpstr>
      <vt:lpstr>Список литературы по скорой медицинской помощи,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119</cp:revision>
  <dcterms:created xsi:type="dcterms:W3CDTF">2019-04-11T10:45:24Z</dcterms:created>
  <dcterms:modified xsi:type="dcterms:W3CDTF">2025-04-22T05:54:56Z</dcterms:modified>
</cp:coreProperties>
</file>