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sldIdLst>
    <p:sldId id="285" r:id="rId2"/>
    <p:sldId id="286" r:id="rId3"/>
    <p:sldId id="266" r:id="rId4"/>
    <p:sldId id="283" r:id="rId5"/>
    <p:sldId id="273" r:id="rId6"/>
    <p:sldId id="276" r:id="rId7"/>
    <p:sldId id="281" r:id="rId8"/>
    <p:sldId id="279" r:id="rId9"/>
    <p:sldId id="270" r:id="rId10"/>
    <p:sldId id="27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3726"/>
    <a:srgbClr val="2C0A8C"/>
    <a:srgbClr val="2308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667152-DF57-48A2-907D-88E9B6A8E28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6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06.03.2025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5000" b="1" dirty="0" smtClean="0">
                <a:solidFill>
                  <a:srgbClr val="9A3726"/>
                </a:solidFill>
                <a:latin typeface="+mn-lt"/>
              </a:rPr>
              <a:t>Всемирная </a:t>
            </a:r>
            <a:r>
              <a:rPr lang="ru-RU" sz="5000" b="1" dirty="0">
                <a:solidFill>
                  <a:srgbClr val="9A3726"/>
                </a:solidFill>
                <a:latin typeface="+mn-lt"/>
              </a:rPr>
              <a:t>неделя знаний о мозге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0584" y="1737720"/>
            <a:ext cx="8538519" cy="51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2297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9A3726"/>
                </a:solidFill>
                <a:latin typeface="+mn-lt"/>
              </a:rPr>
              <a:t>Список литературы по </a:t>
            </a:r>
            <a:r>
              <a:rPr lang="ru-RU" sz="3200" b="1" dirty="0" smtClean="0">
                <a:solidFill>
                  <a:srgbClr val="9A3726"/>
                </a:solidFill>
                <a:latin typeface="+mn-lt"/>
              </a:rPr>
              <a:t>заболеваниям мозга, </a:t>
            </a:r>
            <a:br>
              <a:rPr lang="ru-RU" sz="3200" b="1" dirty="0" smtClean="0">
                <a:solidFill>
                  <a:srgbClr val="9A3726"/>
                </a:solidFill>
                <a:latin typeface="+mn-lt"/>
              </a:rPr>
            </a:br>
            <a:r>
              <a:rPr lang="ru-RU" sz="3200" b="1" dirty="0" smtClean="0">
                <a:solidFill>
                  <a:srgbClr val="9A3726"/>
                </a:solidFill>
                <a:latin typeface="+mn-lt"/>
              </a:rPr>
              <a:t>находящейся </a:t>
            </a:r>
            <a:r>
              <a:rPr lang="ru-RU" sz="3200" b="1" dirty="0" smtClean="0">
                <a:solidFill>
                  <a:srgbClr val="9A3726"/>
                </a:solidFill>
                <a:latin typeface="+mn-lt"/>
              </a:rPr>
              <a:t>в фонде библиотеки </a:t>
            </a:r>
            <a:r>
              <a:rPr lang="ru-RU" sz="3200" b="1" dirty="0" smtClean="0">
                <a:solidFill>
                  <a:srgbClr val="9A3726"/>
                </a:solidFill>
                <a:latin typeface="+mn-lt"/>
              </a:rPr>
              <a:t/>
            </a:r>
            <a:br>
              <a:rPr lang="ru-RU" sz="3200" b="1" dirty="0" smtClean="0">
                <a:solidFill>
                  <a:srgbClr val="9A3726"/>
                </a:solidFill>
                <a:latin typeface="+mn-lt"/>
              </a:rPr>
            </a:br>
            <a:r>
              <a:rPr lang="ru-RU" sz="3200" b="1" dirty="0" smtClean="0">
                <a:solidFill>
                  <a:srgbClr val="9A3726"/>
                </a:solidFill>
                <a:latin typeface="+mn-lt"/>
              </a:rPr>
              <a:t>ГООАУ </a:t>
            </a:r>
            <a:r>
              <a:rPr lang="ru-RU" sz="3200" b="1" dirty="0" smtClean="0">
                <a:solidFill>
                  <a:srgbClr val="9A3726"/>
                </a:solidFill>
                <a:latin typeface="+mn-lt"/>
              </a:rPr>
              <a:t>ДПО « МОЦПК СЗ»</a:t>
            </a:r>
            <a:endParaRPr lang="ru-RU" sz="3200" b="1" dirty="0">
              <a:solidFill>
                <a:srgbClr val="9A3726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65131"/>
            <a:ext cx="10515600" cy="3811832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200" dirty="0"/>
              <a:t>ИВАННИКОВ М. Атрофия, расширение желудочков и уменьшение размеров скорлупы – какие еще признаки на МРТ помогают различить шесть типов деменции </a:t>
            </a:r>
            <a:r>
              <a:rPr lang="ru-RU" sz="1200" dirty="0" smtClean="0"/>
              <a:t>// Упр-е </a:t>
            </a:r>
            <a:r>
              <a:rPr lang="ru-RU" sz="1200" dirty="0"/>
              <a:t>качеством в </a:t>
            </a:r>
            <a:r>
              <a:rPr lang="ru-RU" sz="1200" dirty="0" smtClean="0"/>
              <a:t>здравоохранении. – 2025 . - № 3 – электронная версия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200" dirty="0"/>
              <a:t>	</a:t>
            </a:r>
            <a:endParaRPr lang="ru-RU" sz="12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200" dirty="0" smtClean="0"/>
              <a:t>ЕВДОКИМОВА </a:t>
            </a:r>
            <a:r>
              <a:rPr lang="ru-RU" sz="1200" dirty="0"/>
              <a:t>А. Когда простая забывчивость — это симптом тяжелого заболевания. Все, что нужно знать о болезни Альцгеймера// Упр-е качеством в здравоохранении. – </a:t>
            </a:r>
            <a:r>
              <a:rPr lang="ru-RU" sz="1200" dirty="0" smtClean="0"/>
              <a:t>2024 </a:t>
            </a:r>
            <a:r>
              <a:rPr lang="ru-RU" sz="1200" dirty="0"/>
              <a:t>. - № </a:t>
            </a:r>
            <a:r>
              <a:rPr lang="ru-RU" sz="1200" dirty="0" smtClean="0"/>
              <a:t>1 – </a:t>
            </a:r>
            <a:r>
              <a:rPr lang="ru-RU" sz="1200" dirty="0"/>
              <a:t>электронная </a:t>
            </a:r>
            <a:r>
              <a:rPr lang="ru-RU" sz="1200" dirty="0" smtClean="0"/>
              <a:t>версия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200" dirty="0"/>
              <a:t>	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200" dirty="0" smtClean="0"/>
              <a:t>ШЕМЕРОВСКИЙ </a:t>
            </a:r>
            <a:r>
              <a:rPr lang="ru-RU" sz="1200" dirty="0"/>
              <a:t>К., СЕЛИВЕРСТОВ П., ИВАНЮК Е. Бессонница как нарушение циркадианного ритма мозга и </a:t>
            </a:r>
            <a:r>
              <a:rPr lang="ru-RU" sz="1200" dirty="0" smtClean="0"/>
              <a:t>кишечника // Медицинская сестра. – 2024. - № 5 – </a:t>
            </a:r>
            <a:r>
              <a:rPr lang="ru-RU" sz="1200" dirty="0"/>
              <a:t>электронная версия	</a:t>
            </a:r>
            <a:endParaRPr lang="ru-RU" sz="12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2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200" dirty="0"/>
              <a:t>ЗОРИНА Е., НЕФЕДОВА С., ФАТЬЯНОВА О. и др. Оптимизация качества сестринского ухода за больными с острым нарушением кровообращения головного мозга в отделении реанимации // Медицинская сестра. – 2023. - № 6 – электронная </a:t>
            </a:r>
            <a:r>
              <a:rPr lang="ru-RU" sz="1200" dirty="0" smtClean="0"/>
              <a:t>версия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2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200" dirty="0" smtClean="0"/>
              <a:t>ШЕМЕРОВСКИЙ </a:t>
            </a:r>
            <a:r>
              <a:rPr lang="ru-RU" sz="1200" dirty="0"/>
              <a:t>К., ГАНАПОЛЬСКИЙ В., ХАРИН М. Регулярность ритма мозга и кишечника и уровень </a:t>
            </a:r>
            <a:r>
              <a:rPr lang="ru-RU" sz="1200" dirty="0" smtClean="0"/>
              <a:t>счастья // </a:t>
            </a:r>
            <a:r>
              <a:rPr lang="ru-RU" sz="1200" dirty="0"/>
              <a:t>Медицинская сестра. – </a:t>
            </a:r>
            <a:r>
              <a:rPr lang="ru-RU" sz="1200" dirty="0" smtClean="0"/>
              <a:t>2022. </a:t>
            </a:r>
            <a:r>
              <a:rPr lang="ru-RU" sz="1200" dirty="0"/>
              <a:t>- № 5 – электронная версия	</a:t>
            </a:r>
            <a:endParaRPr lang="ru-RU" sz="12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2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200" dirty="0" smtClean="0"/>
              <a:t>ФЕТИЩЕВА </a:t>
            </a:r>
            <a:r>
              <a:rPr lang="ru-RU" sz="1200" dirty="0"/>
              <a:t>И. Организация помощи пациентам с </a:t>
            </a:r>
            <a:r>
              <a:rPr lang="ru-RU" sz="1200" dirty="0" smtClean="0"/>
              <a:t>деменцией // Сестринское дело. – 2022. - № 5 </a:t>
            </a:r>
            <a:r>
              <a:rPr lang="ru-RU" sz="1200" dirty="0"/>
              <a:t>– электронная версия	</a:t>
            </a:r>
            <a:endParaRPr lang="ru-RU" sz="12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2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200" dirty="0" smtClean="0"/>
              <a:t>МЫЛЬНИКОВА </a:t>
            </a:r>
            <a:r>
              <a:rPr lang="ru-RU" sz="1200" dirty="0"/>
              <a:t>М. </a:t>
            </a:r>
            <a:r>
              <a:rPr lang="ru-RU" sz="1200" dirty="0" smtClean="0"/>
              <a:t>Деменция // В </a:t>
            </a:r>
            <a:r>
              <a:rPr lang="ru-RU" sz="1200" dirty="0"/>
              <a:t>помощь  практикующей </a:t>
            </a:r>
            <a:r>
              <a:rPr lang="ru-RU" sz="1200" dirty="0" smtClean="0"/>
              <a:t>м/с. – 2021. - № 5</a:t>
            </a:r>
            <a:r>
              <a:rPr lang="ru-RU" sz="1200" dirty="0"/>
              <a:t> – электронная версия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600" dirty="0"/>
          </a:p>
          <a:p>
            <a:pPr algn="just"/>
            <a:endParaRPr lang="ru-RU" sz="1600" dirty="0" smtClean="0"/>
          </a:p>
          <a:p>
            <a:pPr algn="just"/>
            <a:endParaRPr lang="ru-RU" sz="1600" dirty="0"/>
          </a:p>
          <a:p>
            <a:pPr algn="just"/>
            <a:endParaRPr lang="ru-RU" sz="1600" dirty="0"/>
          </a:p>
          <a:p>
            <a:pPr algn="just"/>
            <a:endParaRPr lang="ru-RU" sz="1600" dirty="0" smtClean="0"/>
          </a:p>
          <a:p>
            <a:endParaRPr lang="ru-RU" sz="18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9A3726"/>
                </a:solidFill>
                <a:latin typeface="+mn-lt"/>
              </a:rPr>
              <a:t>Всемирная неделя знаний о мозге</a:t>
            </a:r>
            <a:endParaRPr lang="ru-RU" dirty="0">
              <a:solidFill>
                <a:srgbClr val="9A3726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>
                <a:solidFill>
                  <a:srgbClr val="2C0A8C"/>
                </a:solidFill>
              </a:rPr>
              <a:t>Всемирная неделя знаний о </a:t>
            </a:r>
            <a:r>
              <a:rPr lang="ru-RU" sz="1800" b="1" dirty="0" smtClean="0">
                <a:solidFill>
                  <a:srgbClr val="2C0A8C"/>
                </a:solidFill>
              </a:rPr>
              <a:t>мозге /Международная неделя мозга/ </a:t>
            </a:r>
            <a:r>
              <a:rPr lang="ru-RU" sz="1800" dirty="0"/>
              <a:t>(Brain Awareness Week) — это международное событие, которое ежегодно </a:t>
            </a:r>
            <a:r>
              <a:rPr lang="ru-RU" sz="1800" dirty="0" smtClean="0"/>
              <a:t>проводится </a:t>
            </a:r>
            <a:r>
              <a:rPr lang="ru-RU" sz="1800" b="1" dirty="0" smtClean="0">
                <a:solidFill>
                  <a:srgbClr val="2C0A8C"/>
                </a:solidFill>
              </a:rPr>
              <a:t>в третью неделю марта </a:t>
            </a:r>
            <a:r>
              <a:rPr lang="ru-RU" sz="1800" dirty="0" smtClean="0"/>
              <a:t>во </a:t>
            </a:r>
            <a:r>
              <a:rPr lang="ru-RU" sz="1800" dirty="0"/>
              <a:t>всем мире по инициативе Общества Нейронаук (Society for Neuroscience), Федерации Европейских Обществ Нейронаук (Federation of European Neuroscience Societies), при поддержке некоммерческой образовательной организации DANA Alliance for the Brain Initiatives. </a:t>
            </a:r>
            <a:endParaRPr lang="en-US" sz="18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rgbClr val="2C0A8C"/>
                </a:solidFill>
              </a:rPr>
              <a:t>Первая </a:t>
            </a:r>
            <a:r>
              <a:rPr lang="ru-RU" sz="1800" b="1" dirty="0">
                <a:solidFill>
                  <a:srgbClr val="2C0A8C"/>
                </a:solidFill>
              </a:rPr>
              <a:t>Всемирная неделя знаний о мозге </a:t>
            </a:r>
            <a:r>
              <a:rPr lang="ru-RU" sz="1800" dirty="0" smtClean="0"/>
              <a:t>была </a:t>
            </a:r>
            <a:r>
              <a:rPr lang="ru-RU" sz="1800" dirty="0"/>
              <a:t>организована </a:t>
            </a:r>
            <a:r>
              <a:rPr lang="ru-RU" sz="1800" b="1" dirty="0">
                <a:solidFill>
                  <a:srgbClr val="2C0A8C"/>
                </a:solidFill>
              </a:rPr>
              <a:t>в 1996 году</a:t>
            </a:r>
            <a:r>
              <a:rPr lang="ru-RU" sz="1800" b="1" dirty="0">
                <a:solidFill>
                  <a:srgbClr val="7030A0"/>
                </a:solidFill>
              </a:rPr>
              <a:t> </a:t>
            </a:r>
            <a:r>
              <a:rPr lang="ru-RU" sz="1800" dirty="0"/>
              <a:t>с участием 160 организаций. </a:t>
            </a:r>
            <a:r>
              <a:rPr lang="ru-RU" sz="1800" dirty="0" smtClean="0"/>
              <a:t>За годы</a:t>
            </a:r>
            <a:r>
              <a:rPr lang="ru-RU" sz="1800" dirty="0"/>
              <a:t>, прошедшие с момента ее основания, Неделя превратилась в глобальную образовательную инициативу, в которой участвуют более 7300 партнеров из 120 стран.</a:t>
            </a:r>
            <a:endParaRPr lang="en-US" sz="18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rgbClr val="2C0A8C"/>
                </a:solidFill>
              </a:rPr>
              <a:t>Цель </a:t>
            </a:r>
            <a:r>
              <a:rPr lang="ru-RU" sz="1800" b="1" dirty="0">
                <a:solidFill>
                  <a:srgbClr val="2C0A8C"/>
                </a:solidFill>
              </a:rPr>
              <a:t>проведения данного мероприятия: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800" dirty="0" smtClean="0"/>
              <a:t>Популяризировать </a:t>
            </a:r>
            <a:r>
              <a:rPr lang="ru-RU" sz="1800" dirty="0"/>
              <a:t>достижения нейронаук и пропагандировать в обществе важность изучения мозга. </a:t>
            </a:r>
            <a:endParaRPr lang="en-US" sz="1800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800" dirty="0"/>
              <a:t>Во время </a:t>
            </a:r>
            <a:r>
              <a:rPr lang="ru-RU" sz="1800" dirty="0" smtClean="0"/>
              <a:t>Всемирной недели </a:t>
            </a:r>
            <a:r>
              <a:rPr lang="ru-RU" sz="1800" dirty="0"/>
              <a:t>мозга участники – учёные, врачи, профильные специалисты – используют самые разные возможности, чтобы рассказать о прогрессе в лечении какой-то определенной болезни или расстройства, привлечь внимание к проблемам раннего развития мозга, сохранению ментального здоровья в зрелом возрасте, способам повышения эффективности работы мозга и мерам профилактики мозговых расстройств</a:t>
            </a:r>
            <a:r>
              <a:rPr lang="ru-RU" sz="18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>
                <a:solidFill>
                  <a:srgbClr val="2C0A8C"/>
                </a:solidFill>
              </a:rPr>
              <a:t>Всемирная неделя знаний о мозге</a:t>
            </a:r>
            <a:r>
              <a:rPr lang="ru-RU" sz="1800" dirty="0" smtClean="0">
                <a:solidFill>
                  <a:srgbClr val="2C0A8C"/>
                </a:solidFill>
              </a:rPr>
              <a:t> </a:t>
            </a:r>
            <a:r>
              <a:rPr lang="ru-RU" sz="1800" dirty="0"/>
              <a:t>проводится в разных странах практически в одно и то же время, что дает возможность сосредоточить внимание общества каждой страны и международного сообщества в целом на актуальных для всего человечества проблемах.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ru-RU" sz="1800" dirty="0"/>
          </a:p>
          <a:p>
            <a:pPr algn="just">
              <a:buFont typeface="Wingdings" panose="05000000000000000000" pitchFamily="2" charset="2"/>
              <a:buChar char="§"/>
            </a:pPr>
            <a:endParaRPr lang="ru-RU" sz="1800" dirty="0"/>
          </a:p>
          <a:p>
            <a:pPr algn="just">
              <a:buFont typeface="Wingdings" panose="05000000000000000000" pitchFamily="2" charset="2"/>
              <a:buChar char="§"/>
            </a:pPr>
            <a:endParaRPr lang="ru-RU" sz="18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6440" y="164370"/>
            <a:ext cx="143827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Рисунок 3" descr="Всемирная неделя знаний о мозге | Центр социального обслуживани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5588" y="52902"/>
            <a:ext cx="2518848" cy="1549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41842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9A3726"/>
                </a:solidFill>
                <a:latin typeface="+mn-lt"/>
              </a:rPr>
              <a:t>Что такое мозг. Функции мозга</a:t>
            </a:r>
            <a:endParaRPr lang="ru-RU" dirty="0">
              <a:solidFill>
                <a:srgbClr val="9A3726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046" y="1690687"/>
            <a:ext cx="10720754" cy="4965089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23086E"/>
                </a:solidFill>
              </a:rPr>
              <a:t>Мозг </a:t>
            </a:r>
            <a:r>
              <a:rPr lang="ru-RU" sz="1400" b="1" dirty="0">
                <a:solidFill>
                  <a:srgbClr val="23086E"/>
                </a:solidFill>
              </a:rPr>
              <a:t>― главное звено центральной нервной системы. </a:t>
            </a:r>
            <a:r>
              <a:rPr lang="ru-RU" sz="1400" dirty="0"/>
              <a:t>Он расположен в полости черепа, внешне напоминает грецкий орех, а вес мозга взрослого человека составляет около 1,4 кг.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23086E"/>
                </a:solidFill>
              </a:rPr>
              <a:t>Основные </a:t>
            </a:r>
            <a:r>
              <a:rPr lang="ru-RU" sz="1400" b="1" dirty="0">
                <a:solidFill>
                  <a:srgbClr val="23086E"/>
                </a:solidFill>
              </a:rPr>
              <a:t>анатомические составляющие головного мозга </a:t>
            </a:r>
            <a:r>
              <a:rPr lang="ru-RU" sz="1400" dirty="0"/>
              <a:t>― полушария и кора, ствол мозга, мозжечок, гипофиз и железы внутренней секреции гипоталамус и таламус. Каждая составляющая мозга выполняет свой набор функций, а все вместе они дают человеку возможность дышать, двигаться, говорить, слушать, воспринимать и усваивать информацию, развиваться ― проще говоря, жить.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23086E"/>
                </a:solidFill>
              </a:rPr>
              <a:t>Самая </a:t>
            </a:r>
            <a:r>
              <a:rPr lang="ru-RU" sz="1400" b="1" dirty="0">
                <a:solidFill>
                  <a:srgbClr val="23086E"/>
                </a:solidFill>
              </a:rPr>
              <a:t>большая часть головного мозга </a:t>
            </a:r>
            <a:r>
              <a:rPr lang="ru-RU" sz="1400" dirty="0"/>
              <a:t>― это его полушария. На их долю приходится около 90% от общего объема мозга. </a:t>
            </a:r>
            <a:r>
              <a:rPr lang="ru-RU" sz="1400" dirty="0" smtClean="0"/>
              <a:t>Полушария </a:t>
            </a:r>
            <a:r>
              <a:rPr lang="ru-RU" sz="1400" dirty="0"/>
              <a:t>головного мозга отвечают за множество разнообразных функций в организме человека. В том числе это функции, которые относятся к высшей психической деятельности ― мышление, память.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23086E"/>
                </a:solidFill>
              </a:rPr>
              <a:t>Считается</a:t>
            </a:r>
            <a:r>
              <a:rPr lang="ru-RU" sz="1400" dirty="0"/>
              <a:t>, </a:t>
            </a:r>
            <a:r>
              <a:rPr lang="ru-RU" sz="1400" b="1" dirty="0">
                <a:solidFill>
                  <a:srgbClr val="23086E"/>
                </a:solidFill>
              </a:rPr>
              <a:t>что правое полушарие мозга </a:t>
            </a:r>
            <a:r>
              <a:rPr lang="ru-RU" sz="1400" dirty="0"/>
              <a:t>отвечает за творческую составляющую личности человека, а левое ― за логическую.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23086E"/>
                </a:solidFill>
              </a:rPr>
              <a:t>Благодаря </a:t>
            </a:r>
            <a:r>
              <a:rPr lang="ru-RU" sz="1400" b="1" dirty="0">
                <a:solidFill>
                  <a:srgbClr val="23086E"/>
                </a:solidFill>
              </a:rPr>
              <a:t>хорошей работе правого полушария </a:t>
            </a:r>
            <a:r>
              <a:rPr lang="ru-RU" sz="1400" dirty="0"/>
              <a:t>человек способен мечтать, фантазировать, создавать целостную картину окружающего мира</a:t>
            </a:r>
            <a:r>
              <a:rPr lang="ru-RU" sz="1400" dirty="0" smtClean="0"/>
              <a:t>. </a:t>
            </a:r>
            <a:r>
              <a:rPr lang="ru-RU" sz="1400" dirty="0"/>
              <a:t>Правое полушарие головного мозга особенно развито у художников, писателей, </a:t>
            </a:r>
            <a:r>
              <a:rPr lang="ru-RU" sz="1400" dirty="0" smtClean="0"/>
              <a:t>музыкантов. Также </a:t>
            </a:r>
            <a:r>
              <a:rPr lang="ru-RU" sz="1400" dirty="0"/>
              <a:t>правое полушарие отвечает за интуицию, ориентацию в пространстве, за восприятие метафор и за параллельную обработку информации. </a:t>
            </a:r>
            <a:r>
              <a:rPr lang="ru-RU" sz="1400" dirty="0" smtClean="0"/>
              <a:t>Это </a:t>
            </a:r>
            <a:r>
              <a:rPr lang="ru-RU" sz="1400" dirty="0"/>
              <a:t>полушарие контролирует движение левой половины нашего тела.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23086E"/>
                </a:solidFill>
              </a:rPr>
              <a:t>Левое</a:t>
            </a:r>
            <a:r>
              <a:rPr lang="ru-RU" sz="1400" b="1" dirty="0">
                <a:solidFill>
                  <a:srgbClr val="23086E"/>
                </a:solidFill>
              </a:rPr>
              <a:t>, «аналитическое», полушарие мозга </a:t>
            </a:r>
            <a:r>
              <a:rPr lang="ru-RU" sz="1400" dirty="0"/>
              <a:t>отвечает за логику, анализ, </a:t>
            </a:r>
            <a:r>
              <a:rPr lang="ru-RU" sz="1400" dirty="0" smtClean="0"/>
              <a:t>математические </a:t>
            </a:r>
            <a:r>
              <a:rPr lang="ru-RU" sz="1400" dirty="0"/>
              <a:t>способности и за буквальное понимание слов. Люди с хорошо развитым левым полушарием мозга отличаются цепкой памятью, легко считают в уме, быстро читают. Левое полушарие мозга контролирует движения правой половины нашего тела</a:t>
            </a:r>
            <a:r>
              <a:rPr lang="ru-RU" sz="14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2C0A8C"/>
                </a:solidFill>
              </a:rPr>
              <a:t>Мозг работает по принципу электрохимических сигналов. </a:t>
            </a:r>
            <a:r>
              <a:rPr lang="ru-RU" sz="1400" dirty="0"/>
              <a:t>Когда мы воспринимаем информацию из окружающего мира, наши чувства передают сигналы электрическими импульсами к соответствующим частям мозга. Однако работа мозга не ограничивается только восприятием информации. Он также управляет движением, координацией, памятью, речью, эмоциями и т. д</a:t>
            </a:r>
            <a:r>
              <a:rPr lang="ru-RU" sz="14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23086E"/>
                </a:solidFill>
              </a:rPr>
              <a:t>Мозг способен </a:t>
            </a:r>
            <a:r>
              <a:rPr lang="ru-RU" sz="1400" b="1" dirty="0">
                <a:solidFill>
                  <a:srgbClr val="23086E"/>
                </a:solidFill>
              </a:rPr>
              <a:t>изменяться и адаптироваться к новым условиям. </a:t>
            </a:r>
            <a:r>
              <a:rPr lang="ru-RU" sz="1400" dirty="0"/>
              <a:t>Это свойство называется пластичностью мозга. Она позволяет ему формировать новые связи между нейронами и изменять существующие связи в зависимости от потребностей и опыта человека.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1400" dirty="0"/>
          </a:p>
          <a:p>
            <a:pPr algn="just">
              <a:buFont typeface="Wingdings" panose="05000000000000000000" pitchFamily="2" charset="2"/>
              <a:buChar char="Ø"/>
            </a:pPr>
            <a:endParaRPr lang="ru-RU" sz="1400" dirty="0"/>
          </a:p>
          <a:p>
            <a:pPr algn="just">
              <a:buFont typeface="Wingdings" panose="05000000000000000000" pitchFamily="2" charset="2"/>
              <a:buChar char="Ø"/>
            </a:pPr>
            <a:endParaRPr lang="ru-RU" sz="16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ru-RU" sz="1600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 descr="Всемирная неделя знаний о мозге | Центр социального обслуживан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5588" y="52902"/>
            <a:ext cx="2518848" cy="1549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9A3726"/>
                </a:solidFill>
                <a:latin typeface="+mn-lt"/>
              </a:rPr>
              <a:t>Что такое мозг. Функции </a:t>
            </a:r>
            <a:r>
              <a:rPr lang="ru-RU" b="1" dirty="0" smtClean="0">
                <a:solidFill>
                  <a:srgbClr val="9A3726"/>
                </a:solidFill>
                <a:latin typeface="+mn-lt"/>
              </a:rPr>
              <a:t>мозга</a:t>
            </a:r>
            <a:endParaRPr lang="ru-RU" dirty="0">
              <a:solidFill>
                <a:srgbClr val="9A3726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02644"/>
            <a:ext cx="10515600" cy="4699301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9A3726"/>
                </a:solidFill>
              </a:rPr>
              <a:t>Некоторые </a:t>
            </a:r>
            <a:r>
              <a:rPr lang="ru-RU" sz="1400" b="1" dirty="0">
                <a:solidFill>
                  <a:srgbClr val="9A3726"/>
                </a:solidFill>
              </a:rPr>
              <a:t>из </a:t>
            </a:r>
            <a:r>
              <a:rPr lang="ru-RU" sz="1400" b="1" dirty="0" smtClean="0">
                <a:solidFill>
                  <a:srgbClr val="9A3726"/>
                </a:solidFill>
              </a:rPr>
              <a:t>основных функций мозга:</a:t>
            </a:r>
            <a:endParaRPr lang="ru-RU" sz="1400" b="1" dirty="0">
              <a:solidFill>
                <a:srgbClr val="9A3726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300" b="1" dirty="0" smtClean="0">
                <a:solidFill>
                  <a:srgbClr val="2C0A8C"/>
                </a:solidFill>
              </a:rPr>
              <a:t>Предварительная </a:t>
            </a:r>
            <a:r>
              <a:rPr lang="ru-RU" sz="1300" b="1" dirty="0">
                <a:solidFill>
                  <a:srgbClr val="2C0A8C"/>
                </a:solidFill>
              </a:rPr>
              <a:t>обработка </a:t>
            </a:r>
            <a:r>
              <a:rPr lang="ru-RU" sz="1300" b="1" dirty="0" smtClean="0">
                <a:solidFill>
                  <a:srgbClr val="2C0A8C"/>
                </a:solidFill>
              </a:rPr>
              <a:t>информации</a:t>
            </a:r>
            <a:r>
              <a:rPr lang="ru-RU" sz="1300" dirty="0" smtClean="0">
                <a:solidFill>
                  <a:srgbClr val="2C0A8C"/>
                </a:solidFill>
              </a:rPr>
              <a:t>. </a:t>
            </a:r>
            <a:r>
              <a:rPr lang="ru-RU" sz="1300" dirty="0" smtClean="0"/>
              <a:t>Мозг </a:t>
            </a:r>
            <a:r>
              <a:rPr lang="ru-RU" sz="1300" dirty="0"/>
              <a:t>получает информацию из различных источников и обрабатывает эту информацию для понимания окружающего мира. Он интерпретирует зрительные, слуховые, вкусовые, обонятельные и тактильные впечатления.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300" b="1" dirty="0" smtClean="0">
                <a:solidFill>
                  <a:srgbClr val="2C0A8C"/>
                </a:solidFill>
              </a:rPr>
              <a:t>Когнитивная функция. </a:t>
            </a:r>
            <a:r>
              <a:rPr lang="ru-RU" sz="1300" dirty="0" smtClean="0"/>
              <a:t>Мозг </a:t>
            </a:r>
            <a:r>
              <a:rPr lang="ru-RU" sz="1300" dirty="0"/>
              <a:t>отвечает за осуществление различных мыслительных процессов (рассуждение, решение проблем, воображение и творчество). Он также хранит информацию в памяти и позволяет нам извлекать знания и воспоминания для использования в наших повседневных действиях.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300" b="1" dirty="0" smtClean="0">
                <a:solidFill>
                  <a:srgbClr val="2C0A8C"/>
                </a:solidFill>
              </a:rPr>
              <a:t>Управление </a:t>
            </a:r>
            <a:r>
              <a:rPr lang="ru-RU" sz="1300" b="1" dirty="0">
                <a:solidFill>
                  <a:srgbClr val="2C0A8C"/>
                </a:solidFill>
              </a:rPr>
              <a:t>поведением и спектром </a:t>
            </a:r>
            <a:r>
              <a:rPr lang="ru-RU" sz="1300" b="1" dirty="0" smtClean="0">
                <a:solidFill>
                  <a:srgbClr val="2C0A8C"/>
                </a:solidFill>
              </a:rPr>
              <a:t>эмоций.</a:t>
            </a:r>
            <a:r>
              <a:rPr lang="ru-RU" sz="1300" dirty="0" smtClean="0"/>
              <a:t> Мозг </a:t>
            </a:r>
            <a:r>
              <a:rPr lang="ru-RU" sz="1300" dirty="0"/>
              <a:t>играет важную роль в контроле наших эмоций и поведения. Он распознает и реагирует на различные эмоциональные стимулы и помогает нам справляться с эмоциональным стрессом. Также этот орган контролирует наше поведение, регулируя движения и координацию между различными частями тела</a:t>
            </a:r>
            <a:r>
              <a:rPr lang="ru-RU" sz="13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300" b="1" dirty="0">
                <a:solidFill>
                  <a:srgbClr val="2C0A8C"/>
                </a:solidFill>
              </a:rPr>
              <a:t>Управление </a:t>
            </a:r>
            <a:r>
              <a:rPr lang="ru-RU" sz="1300" b="1" dirty="0" smtClean="0">
                <a:solidFill>
                  <a:srgbClr val="2C0A8C"/>
                </a:solidFill>
              </a:rPr>
              <a:t>движением</a:t>
            </a:r>
            <a:r>
              <a:rPr lang="ru-RU" sz="1300" dirty="0" smtClean="0"/>
              <a:t>. Мозг </a:t>
            </a:r>
            <a:r>
              <a:rPr lang="ru-RU" sz="1300" dirty="0"/>
              <a:t>ответственен за управление нашими движениями. Он отправляет сигналы через нервную систему к мышцам, позволяя нам передвигаться и выполнять различные действия от простой ходьбы до сложных спортивных движений.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300" b="1" dirty="0" smtClean="0">
                <a:solidFill>
                  <a:srgbClr val="2C0A8C"/>
                </a:solidFill>
              </a:rPr>
              <a:t>Регуляция </a:t>
            </a:r>
            <a:r>
              <a:rPr lang="ru-RU" sz="1300" b="1" dirty="0">
                <a:solidFill>
                  <a:srgbClr val="2C0A8C"/>
                </a:solidFill>
              </a:rPr>
              <a:t>внутренних </a:t>
            </a:r>
            <a:r>
              <a:rPr lang="ru-RU" sz="1300" b="1" dirty="0" smtClean="0">
                <a:solidFill>
                  <a:srgbClr val="2C0A8C"/>
                </a:solidFill>
              </a:rPr>
              <a:t>органов</a:t>
            </a:r>
            <a:r>
              <a:rPr lang="ru-RU" sz="1300" dirty="0" smtClean="0"/>
              <a:t>. Мозг </a:t>
            </a:r>
            <a:r>
              <a:rPr lang="ru-RU" sz="1300" dirty="0"/>
              <a:t>контролирует функции внутренних органов и систем в организме. Он регулирует сердечный ритм, дыхание, пищеварение и другие важные биологические процессы.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300" b="1" dirty="0">
                <a:solidFill>
                  <a:srgbClr val="2C0A8C"/>
                </a:solidFill>
              </a:rPr>
              <a:t>Координация сенсорно-моторных </a:t>
            </a:r>
            <a:r>
              <a:rPr lang="ru-RU" sz="1300" b="1" dirty="0" smtClean="0">
                <a:solidFill>
                  <a:srgbClr val="2C0A8C"/>
                </a:solidFill>
              </a:rPr>
              <a:t>навыков.</a:t>
            </a:r>
            <a:r>
              <a:rPr lang="ru-RU" sz="1300" dirty="0" smtClean="0"/>
              <a:t> Мозг </a:t>
            </a:r>
            <a:r>
              <a:rPr lang="ru-RU" sz="1300" dirty="0"/>
              <a:t>обеспечивает координацию между нашими чувственными и двигательными навыками. Он помогает нам совместно использовать нашу зрительную информацию, чтобы выполнять моторные задачи, </a:t>
            </a:r>
            <a:r>
              <a:rPr lang="ru-RU" sz="1300" dirty="0" smtClean="0"/>
              <a:t>такие </a:t>
            </a:r>
            <a:r>
              <a:rPr lang="ru-RU" sz="1300" dirty="0"/>
              <a:t>как письмо, игра на музыкальных инструментах или управление автомобилем.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300" b="1" dirty="0" smtClean="0">
                <a:solidFill>
                  <a:srgbClr val="2C0A8C"/>
                </a:solidFill>
              </a:rPr>
              <a:t>Регуляция </a:t>
            </a:r>
            <a:r>
              <a:rPr lang="ru-RU" sz="1300" b="1" dirty="0">
                <a:solidFill>
                  <a:srgbClr val="2C0A8C"/>
                </a:solidFill>
              </a:rPr>
              <a:t>сна и </a:t>
            </a:r>
            <a:r>
              <a:rPr lang="ru-RU" sz="1300" b="1" dirty="0" smtClean="0">
                <a:solidFill>
                  <a:srgbClr val="2C0A8C"/>
                </a:solidFill>
              </a:rPr>
              <a:t>бодрствования. </a:t>
            </a:r>
            <a:r>
              <a:rPr lang="ru-RU" sz="1300" dirty="0" smtClean="0"/>
              <a:t>Мозг </a:t>
            </a:r>
            <a:r>
              <a:rPr lang="ru-RU" sz="1300" dirty="0"/>
              <a:t>также отвечает за работу нашего цикла сна и бодрствования. Он контролирует процесс засыпания, глубину и стадии сна, а также пробуждение.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2C0A8C"/>
                </a:solidFill>
              </a:rPr>
              <a:t>Это </a:t>
            </a:r>
            <a:r>
              <a:rPr lang="ru-RU" sz="1300" b="1" dirty="0">
                <a:solidFill>
                  <a:srgbClr val="2C0A8C"/>
                </a:solidFill>
              </a:rPr>
              <a:t>далеко не все функции мозга,</a:t>
            </a:r>
            <a:r>
              <a:rPr lang="ru-RU" sz="1300" dirty="0"/>
              <a:t> и исследователи продолжают изучать и понимать его сложность. Мозг – это удивительный орган, который играет ключевую роль в нашей жизни и организации нашего сознания и поведения</a:t>
            </a:r>
            <a:r>
              <a:rPr lang="ru-RU" sz="13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200" dirty="0"/>
          </a:p>
          <a:p>
            <a:pPr marL="0" lvl="0" indent="0">
              <a:buNone/>
            </a:pPr>
            <a:endParaRPr lang="ru-RU" sz="1200" b="1" dirty="0"/>
          </a:p>
        </p:txBody>
      </p:sp>
      <p:pic>
        <p:nvPicPr>
          <p:cNvPr id="4" name="Рисунок 3" descr="Всемирная неделя знаний о мозге | Центр социального обслуживан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5588" y="52902"/>
            <a:ext cx="2518848" cy="1549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936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9A3726"/>
                </a:solidFill>
                <a:latin typeface="+mn-lt"/>
              </a:rPr>
              <a:t>Интересные факты о мозге</a:t>
            </a:r>
            <a:endParaRPr lang="ru-RU" dirty="0">
              <a:solidFill>
                <a:srgbClr val="9A3726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9955" y="2092569"/>
            <a:ext cx="11122268" cy="4084394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sz="2000" b="1" dirty="0" smtClean="0">
                <a:solidFill>
                  <a:srgbClr val="9A3726"/>
                </a:solidFill>
              </a:rPr>
              <a:t>Несколько </a:t>
            </a:r>
            <a:r>
              <a:rPr lang="ru-RU" sz="2000" b="1" dirty="0">
                <a:solidFill>
                  <a:srgbClr val="9A3726"/>
                </a:solidFill>
              </a:rPr>
              <a:t>любопытных фактов о мозге: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rgbClr val="2C0A8C"/>
                </a:solidFill>
              </a:rPr>
              <a:t>Мозг</a:t>
            </a:r>
            <a:r>
              <a:rPr lang="ru-RU" sz="1800" dirty="0" smtClean="0"/>
              <a:t> </a:t>
            </a:r>
            <a:r>
              <a:rPr lang="ru-RU" sz="1800" b="1" dirty="0">
                <a:solidFill>
                  <a:srgbClr val="2C0A8C"/>
                </a:solidFill>
              </a:rPr>
              <a:t>на 75% состоит из воды. </a:t>
            </a:r>
            <a:r>
              <a:rPr lang="ru-RU" sz="1800" dirty="0"/>
              <a:t>Меньше употребляете воды, ухудшается память, внимание и другие когнитивные навыки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rgbClr val="2C0A8C"/>
                </a:solidFill>
              </a:rPr>
              <a:t>Мозг</a:t>
            </a:r>
            <a:r>
              <a:rPr lang="ru-RU" sz="1800" dirty="0" smtClean="0"/>
              <a:t> </a:t>
            </a:r>
            <a:r>
              <a:rPr lang="ru-RU" sz="1800" b="1" dirty="0">
                <a:solidFill>
                  <a:srgbClr val="2C0A8C"/>
                </a:solidFill>
              </a:rPr>
              <a:t>взрослого человека </a:t>
            </a:r>
            <a:r>
              <a:rPr lang="ru-RU" sz="1800" dirty="0" smtClean="0"/>
              <a:t>содержит 86 </a:t>
            </a:r>
            <a:r>
              <a:rPr lang="ru-RU" sz="1800" dirty="0"/>
              <a:t>млрд </a:t>
            </a:r>
            <a:r>
              <a:rPr lang="ru-RU" sz="1800" dirty="0" smtClean="0"/>
              <a:t>нейронов. </a:t>
            </a:r>
            <a:r>
              <a:rPr lang="ru-RU" sz="1800" dirty="0"/>
              <a:t>Это в 11 раз превышает число людей на </a:t>
            </a:r>
            <a:r>
              <a:rPr lang="ru-RU" sz="1800" dirty="0" smtClean="0"/>
              <a:t>земле.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>
                <a:solidFill>
                  <a:srgbClr val="2C0A8C"/>
                </a:solidFill>
              </a:rPr>
              <a:t>Чтобы поддерживать свои ресурсы</a:t>
            </a:r>
            <a:r>
              <a:rPr lang="ru-RU" sz="1800" dirty="0"/>
              <a:t>, головному мозгу нужна энергия. Он получает её из питания человека в виде калорий. До 20% всей полученной энергии потребляет мозг – самый «прожорливый» орган тела человека.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rgbClr val="2C0A8C"/>
                </a:solidFill>
              </a:rPr>
              <a:t>Чтобы </a:t>
            </a:r>
            <a:r>
              <a:rPr lang="ru-RU" sz="1800" b="1" dirty="0">
                <a:solidFill>
                  <a:srgbClr val="2C0A8C"/>
                </a:solidFill>
              </a:rPr>
              <a:t>обработать изображение</a:t>
            </a:r>
            <a:r>
              <a:rPr lang="ru-RU" sz="1800" dirty="0"/>
              <a:t>, которое увидели </a:t>
            </a:r>
            <a:r>
              <a:rPr lang="ru-RU" sz="1800" dirty="0" smtClean="0"/>
              <a:t>глаза, мозгу человека необходимо всего 13 миллисекунд.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rgbClr val="2C0A8C"/>
                </a:solidFill>
              </a:rPr>
              <a:t>Мозг </a:t>
            </a:r>
            <a:r>
              <a:rPr lang="ru-RU" sz="1800" b="1" dirty="0">
                <a:solidFill>
                  <a:srgbClr val="2C0A8C"/>
                </a:solidFill>
              </a:rPr>
              <a:t>не ощущает боли</a:t>
            </a:r>
            <a:r>
              <a:rPr lang="ru-RU" sz="1800" dirty="0"/>
              <a:t>, поэтому, когда беспокоит головная боль, болит не мозг, раздражаются мозговые оболочки и сосуды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rgbClr val="2C0A8C"/>
                </a:solidFill>
              </a:rPr>
              <a:t>Мозг наиболее </a:t>
            </a:r>
            <a:r>
              <a:rPr lang="ru-RU" sz="1800" b="1" dirty="0">
                <a:solidFill>
                  <a:srgbClr val="2C0A8C"/>
                </a:solidFill>
              </a:rPr>
              <a:t>активен </a:t>
            </a:r>
            <a:r>
              <a:rPr lang="ru-RU" sz="1800" b="1" dirty="0" smtClean="0">
                <a:solidFill>
                  <a:srgbClr val="2C0A8C"/>
                </a:solidFill>
              </a:rPr>
              <a:t>во </a:t>
            </a:r>
            <a:r>
              <a:rPr lang="ru-RU" sz="1800" b="1" dirty="0">
                <a:solidFill>
                  <a:srgbClr val="2C0A8C"/>
                </a:solidFill>
              </a:rPr>
              <a:t>время сна. </a:t>
            </a:r>
            <a:r>
              <a:rPr lang="ru-RU" sz="1800" dirty="0"/>
              <a:t>Он обрабатывает полученную за день </a:t>
            </a:r>
            <a:r>
              <a:rPr lang="ru-RU" sz="1800" dirty="0" smtClean="0"/>
              <a:t>информацию.</a:t>
            </a:r>
            <a:endParaRPr lang="ru-RU" sz="18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rgbClr val="2C0A8C"/>
                </a:solidFill>
              </a:rPr>
              <a:t>В </a:t>
            </a:r>
            <a:r>
              <a:rPr lang="ru-RU" sz="1800" b="1" dirty="0">
                <a:solidFill>
                  <a:srgbClr val="2C0A8C"/>
                </a:solidFill>
              </a:rPr>
              <a:t>сутки </a:t>
            </a:r>
            <a:r>
              <a:rPr lang="ru-RU" sz="1800" b="1" dirty="0" smtClean="0">
                <a:solidFill>
                  <a:srgbClr val="2C0A8C"/>
                </a:solidFill>
              </a:rPr>
              <a:t>в </a:t>
            </a:r>
            <a:r>
              <a:rPr lang="ru-RU" sz="1800" b="1" dirty="0">
                <a:solidFill>
                  <a:srgbClr val="2C0A8C"/>
                </a:solidFill>
              </a:rPr>
              <a:t>голове </a:t>
            </a:r>
            <a:r>
              <a:rPr lang="ru-RU" sz="1800" b="1" dirty="0" smtClean="0">
                <a:solidFill>
                  <a:srgbClr val="2C0A8C"/>
                </a:solidFill>
              </a:rPr>
              <a:t>чело</a:t>
            </a:r>
            <a:r>
              <a:rPr lang="ru-RU" sz="1800" dirty="0" smtClean="0"/>
              <a:t>века</a:t>
            </a:r>
            <a:r>
              <a:rPr lang="ru-RU" sz="1800" dirty="0"/>
              <a:t> </a:t>
            </a:r>
            <a:r>
              <a:rPr lang="ru-RU" sz="1800" dirty="0" smtClean="0"/>
              <a:t>возникает около </a:t>
            </a:r>
            <a:r>
              <a:rPr lang="ru-RU" sz="1800" dirty="0"/>
              <a:t>6200 разных </a:t>
            </a:r>
            <a:r>
              <a:rPr lang="ru-RU" sz="1800" dirty="0" smtClean="0"/>
              <a:t>мыслей.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rgbClr val="2C0A8C"/>
                </a:solidFill>
              </a:rPr>
              <a:t>Объем </a:t>
            </a:r>
            <a:r>
              <a:rPr lang="ru-RU" sz="1800" b="1" dirty="0">
                <a:solidFill>
                  <a:srgbClr val="2C0A8C"/>
                </a:solidFill>
              </a:rPr>
              <a:t>памяти</a:t>
            </a:r>
            <a:r>
              <a:rPr lang="ru-RU" sz="1800" dirty="0"/>
              <a:t> человеческого </a:t>
            </a:r>
            <a:r>
              <a:rPr lang="ru-RU" sz="1800" dirty="0" smtClean="0"/>
              <a:t>мозга составляет до </a:t>
            </a:r>
            <a:r>
              <a:rPr lang="ru-RU" sz="1800" dirty="0"/>
              <a:t>1000 </a:t>
            </a:r>
            <a:r>
              <a:rPr lang="ru-RU" sz="1800" dirty="0" smtClean="0"/>
              <a:t>терабайт.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dirty="0" smtClean="0"/>
              <a:t> </a:t>
            </a:r>
            <a:r>
              <a:rPr lang="ru-RU" sz="1800" b="1" dirty="0" smtClean="0">
                <a:solidFill>
                  <a:srgbClr val="2C0A8C"/>
                </a:solidFill>
              </a:rPr>
              <a:t>Мозг </a:t>
            </a:r>
            <a:r>
              <a:rPr lang="ru-RU" sz="1800" b="1" dirty="0">
                <a:solidFill>
                  <a:srgbClr val="2C0A8C"/>
                </a:solidFill>
              </a:rPr>
              <a:t>использует около 20% всего кислорода, поступающего в наше тело, поскольку он активно потребляет энергию и нуждается в постоянной подпитке.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rgbClr val="2C0A8C"/>
                </a:solidFill>
              </a:rPr>
              <a:t>Размер </a:t>
            </a:r>
            <a:r>
              <a:rPr lang="ru-RU" sz="1800" b="1" dirty="0">
                <a:solidFill>
                  <a:srgbClr val="2C0A8C"/>
                </a:solidFill>
              </a:rPr>
              <a:t>мозга</a:t>
            </a:r>
            <a:r>
              <a:rPr lang="ru-RU" sz="1800" dirty="0"/>
              <a:t> увеличивается более чем в четыре раза в дошкольном возрасте, а к 6 годам достигает примерно 90% от полноценного объема</a:t>
            </a:r>
            <a:r>
              <a:rPr lang="ru-RU" sz="18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rgbClr val="2C0A8C"/>
                </a:solidFill>
              </a:rPr>
              <a:t>Мозг - самая </a:t>
            </a:r>
            <a:r>
              <a:rPr lang="ru-RU" sz="1800" b="1" dirty="0">
                <a:solidFill>
                  <a:srgbClr val="2C0A8C"/>
                </a:solidFill>
              </a:rPr>
              <a:t>горячая часть тела.</a:t>
            </a:r>
            <a:r>
              <a:rPr lang="ru-RU" sz="1800" dirty="0"/>
              <a:t> Его температура на 2,5 °C выше температуры других частей</a:t>
            </a:r>
            <a:r>
              <a:rPr lang="ru-RU" sz="18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rgbClr val="2C0A8C"/>
                </a:solidFill>
              </a:rPr>
              <a:t>В </a:t>
            </a:r>
            <a:r>
              <a:rPr lang="ru-RU" sz="1800" b="1" dirty="0">
                <a:solidFill>
                  <a:srgbClr val="2C0A8C"/>
                </a:solidFill>
              </a:rPr>
              <a:t>момент стресса </a:t>
            </a:r>
            <a:r>
              <a:rPr lang="ru-RU" sz="1800" b="1" dirty="0" smtClean="0">
                <a:solidFill>
                  <a:srgbClr val="2C0A8C"/>
                </a:solidFill>
              </a:rPr>
              <a:t>мозг переходит </a:t>
            </a:r>
            <a:r>
              <a:rPr lang="ru-RU" sz="1800" b="1" dirty="0">
                <a:solidFill>
                  <a:srgbClr val="2C0A8C"/>
                </a:solidFill>
              </a:rPr>
              <a:t>в режим выживания</a:t>
            </a:r>
            <a:r>
              <a:rPr lang="ru-RU" sz="1800" dirty="0"/>
              <a:t>. Когда стрессовая ситуация проходит, возвращается к своему привычному функционированию.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sz="1600" dirty="0"/>
          </a:p>
          <a:p>
            <a:pPr>
              <a:buFont typeface="Wingdings" panose="05000000000000000000" pitchFamily="2" charset="2"/>
              <a:buChar char="Ø"/>
            </a:pPr>
            <a:endParaRPr lang="ru-RU" sz="1600" dirty="0"/>
          </a:p>
          <a:p>
            <a:pPr>
              <a:buFont typeface="Wingdings" panose="05000000000000000000" pitchFamily="2" charset="2"/>
              <a:buChar char="Ø"/>
            </a:pPr>
            <a:endParaRPr lang="ru-RU" sz="1700" dirty="0" smtClean="0"/>
          </a:p>
          <a:p>
            <a:pPr algn="just"/>
            <a:endParaRPr lang="ru-RU" sz="1800" dirty="0" smtClean="0"/>
          </a:p>
          <a:p>
            <a:endParaRPr lang="ru-RU" dirty="0"/>
          </a:p>
        </p:txBody>
      </p:sp>
      <p:pic>
        <p:nvPicPr>
          <p:cNvPr id="4" name="Рисунок 3" descr="Всемирная неделя знаний о мозге | Центр социального обслуживан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5588" y="52902"/>
            <a:ext cx="2518848" cy="1549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6477" y="365125"/>
            <a:ext cx="10527323" cy="1325563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9A3726"/>
                </a:solidFill>
                <a:latin typeface="+mn-lt"/>
              </a:rPr>
              <a:t>Возрастные изменения мозга</a:t>
            </a:r>
            <a:endParaRPr lang="ru-RU" dirty="0">
              <a:solidFill>
                <a:srgbClr val="9A3726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369" y="1690688"/>
            <a:ext cx="11271739" cy="4486275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2C0A8C"/>
                </a:solidFill>
              </a:rPr>
              <a:t>Возрастные изменения мозга </a:t>
            </a:r>
            <a:r>
              <a:rPr lang="ru-RU" sz="2000" dirty="0"/>
              <a:t>– это естественный и природный процесс. С возрастом ресурсы и возможности нашего организма ухудшаются. Что касается мозга, то </a:t>
            </a:r>
            <a:r>
              <a:rPr lang="ru-RU" sz="2000" dirty="0" smtClean="0"/>
              <a:t>с </a:t>
            </a:r>
            <a:r>
              <a:rPr lang="ru-RU" sz="2000" dirty="0"/>
              <a:t>течением времени и вследствие различных хронических, инфекционных, воспалительных заболеваний ухудшается структура нервных клеток и межклеточных связей, снижается объем серого вещества. </a:t>
            </a:r>
            <a:r>
              <a:rPr lang="ru-RU" sz="2000" dirty="0" smtClean="0"/>
              <a:t>Мозг становится </a:t>
            </a:r>
            <a:r>
              <a:rPr lang="ru-RU" sz="2000" dirty="0"/>
              <a:t>менее пластичным и восприимчивым к новой информации.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20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2C0A8C"/>
                </a:solidFill>
              </a:rPr>
              <a:t>Дегенеративные изменения </a:t>
            </a:r>
            <a:r>
              <a:rPr lang="ru-RU" sz="2000" dirty="0"/>
              <a:t>начинаются примерно после 25-30 лет и затрагивают все уровни мозга: от тканей до молекул. Когда человек молод и активен, его мозг обладает высокой пластичностью и способностью к восстановлению. Поэтому в молодости мы можем замечать только небольшое ухудшение памяти на какие-то события или действия.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20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b="1" dirty="0">
                <a:solidFill>
                  <a:srgbClr val="2C0A8C"/>
                </a:solidFill>
              </a:rPr>
              <a:t>По истечению времени</a:t>
            </a:r>
            <a:r>
              <a:rPr lang="ru-RU" sz="2000" dirty="0"/>
              <a:t> возраст берет свое: </a:t>
            </a:r>
            <a:r>
              <a:rPr lang="ru-RU" sz="2000" dirty="0" smtClean="0"/>
              <a:t>становится </a:t>
            </a:r>
            <a:r>
              <a:rPr lang="ru-RU" sz="2000" dirty="0"/>
              <a:t>труднее научиться чему-то новому, </a:t>
            </a:r>
            <a:r>
              <a:rPr lang="ru-RU" sz="2000" dirty="0" smtClean="0"/>
              <a:t>хуже запоминается информация, человек менее усидчив </a:t>
            </a:r>
            <a:r>
              <a:rPr lang="ru-RU" sz="2000" dirty="0"/>
              <a:t>и </a:t>
            </a:r>
            <a:r>
              <a:rPr lang="ru-RU" sz="2000" dirty="0" smtClean="0"/>
              <a:t>сконцентрирован. </a:t>
            </a:r>
            <a:r>
              <a:rPr lang="ru-RU" sz="2000" dirty="0"/>
              <a:t>Но это вовсе не означает, что наши когнитивные функции безвозвратно потеряны. Напротив, некоторые научные исследования подтверждают тот факт, что люди зрелого возраста выполняют тест на пространственное мышление и вербальные способности лучше, чем молодые</a:t>
            </a:r>
            <a:r>
              <a:rPr lang="ru-RU" sz="20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dirty="0" smtClean="0"/>
          </a:p>
          <a:p>
            <a:pPr lvl="0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dirty="0"/>
          </a:p>
        </p:txBody>
      </p:sp>
      <p:pic>
        <p:nvPicPr>
          <p:cNvPr id="4" name="Рисунок 3" descr="Всемирная неделя знаний о мозге | Центр социального обслуживан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5588" y="52902"/>
            <a:ext cx="2518848" cy="1549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2959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9A3726"/>
                </a:solidFill>
                <a:latin typeface="+mn-lt"/>
              </a:rPr>
              <a:t>Признаки </a:t>
            </a:r>
            <a:r>
              <a:rPr lang="ru-RU" b="1" dirty="0" smtClean="0">
                <a:solidFill>
                  <a:srgbClr val="9A3726"/>
                </a:solidFill>
                <a:latin typeface="+mn-lt"/>
              </a:rPr>
              <a:t>старения мозга</a:t>
            </a:r>
            <a:endParaRPr lang="ru-RU" dirty="0">
              <a:solidFill>
                <a:srgbClr val="9A3726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6400" b="1" dirty="0" smtClean="0">
                <a:solidFill>
                  <a:srgbClr val="9A3726"/>
                </a:solidFill>
              </a:rPr>
              <a:t>Можно </a:t>
            </a:r>
            <a:r>
              <a:rPr lang="ru-RU" sz="6400" b="1" dirty="0">
                <a:solidFill>
                  <a:srgbClr val="9A3726"/>
                </a:solidFill>
              </a:rPr>
              <a:t>выделить следующие возможные признаки старения мозга: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2C0A8C"/>
                </a:solidFill>
              </a:rPr>
              <a:t>Ухудшение </a:t>
            </a:r>
            <a:r>
              <a:rPr lang="ru-RU" sz="5600" b="1" dirty="0">
                <a:solidFill>
                  <a:srgbClr val="2C0A8C"/>
                </a:solidFill>
              </a:rPr>
              <a:t>когнитивных функций. </a:t>
            </a:r>
            <a:r>
              <a:rPr lang="ru-RU" sz="5600" dirty="0"/>
              <a:t>Одним из наиболее явных признаков старения мозга является снижение когнитивных способностей, таких как память, внимание, сужение кругозора, падение скорости мышления и сложности с концентрацией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2C0A8C"/>
                </a:solidFill>
              </a:rPr>
              <a:t>Проблемы </a:t>
            </a:r>
            <a:r>
              <a:rPr lang="ru-RU" sz="5600" b="1" dirty="0">
                <a:solidFill>
                  <a:srgbClr val="2C0A8C"/>
                </a:solidFill>
              </a:rPr>
              <a:t>с памятью. </a:t>
            </a:r>
            <a:r>
              <a:rPr lang="ru-RU" sz="5600" dirty="0"/>
              <a:t>Забывчивость и снижение способности запоминать новую информацию могут быть признаком старения мозга. Люди могут испытывать трудности, вспоминая события из прошлого, а также в усвоении и сохранении новой информации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2C0A8C"/>
                </a:solidFill>
              </a:rPr>
              <a:t>Ослабление </a:t>
            </a:r>
            <a:r>
              <a:rPr lang="ru-RU" sz="5600" b="1" dirty="0">
                <a:solidFill>
                  <a:srgbClr val="2C0A8C"/>
                </a:solidFill>
              </a:rPr>
              <a:t>моторных функций</a:t>
            </a:r>
            <a:r>
              <a:rPr lang="ru-RU" sz="5600" dirty="0"/>
              <a:t>. С возрастом могут возникать проблемы с координацией движений, гибкостью и балансом. Это может послужить признаком старения мозга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2C0A8C"/>
                </a:solidFill>
              </a:rPr>
              <a:t>Изменения </a:t>
            </a:r>
            <a:r>
              <a:rPr lang="ru-RU" sz="5600" b="1" dirty="0">
                <a:solidFill>
                  <a:srgbClr val="2C0A8C"/>
                </a:solidFill>
              </a:rPr>
              <a:t>в эмоциональной сфере</a:t>
            </a:r>
            <a:r>
              <a:rPr lang="ru-RU" sz="5600" b="1" dirty="0" smtClean="0">
                <a:solidFill>
                  <a:srgbClr val="2C0A8C"/>
                </a:solidFill>
              </a:rPr>
              <a:t>. </a:t>
            </a:r>
            <a:r>
              <a:rPr lang="ru-RU" sz="5600" dirty="0" smtClean="0"/>
              <a:t>Старение </a:t>
            </a:r>
            <a:r>
              <a:rPr lang="ru-RU" sz="5600" dirty="0"/>
              <a:t>мозга может сопровождаться изменениями в эмоциональной регуляции. Люди могут испытывать частые перепады настроения, изменения в поведении и затруднения в общении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2C0A8C"/>
                </a:solidFill>
              </a:rPr>
              <a:t>Ухудшение </a:t>
            </a:r>
            <a:r>
              <a:rPr lang="ru-RU" sz="5600" b="1" dirty="0">
                <a:solidFill>
                  <a:srgbClr val="2C0A8C"/>
                </a:solidFill>
              </a:rPr>
              <a:t>способности решать проблемы и принимать решения</a:t>
            </a:r>
            <a:r>
              <a:rPr lang="ru-RU" sz="5600" dirty="0" smtClean="0"/>
              <a:t>. С </a:t>
            </a:r>
            <a:r>
              <a:rPr lang="ru-RU" sz="5600" dirty="0"/>
              <a:t>возрастом мозг может снижать скорость и точность решения сложных задач. Принимать взвешенные решения становится сложнее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2C0A8C"/>
                </a:solidFill>
              </a:rPr>
              <a:t>Снижение </a:t>
            </a:r>
            <a:r>
              <a:rPr lang="ru-RU" sz="5600" b="1" dirty="0">
                <a:solidFill>
                  <a:srgbClr val="2C0A8C"/>
                </a:solidFill>
              </a:rPr>
              <a:t>уровня энергии и физической активности</a:t>
            </a:r>
            <a:r>
              <a:rPr lang="ru-RU" sz="5600" b="1" dirty="0" smtClean="0">
                <a:solidFill>
                  <a:srgbClr val="2C0A8C"/>
                </a:solidFill>
              </a:rPr>
              <a:t>. </a:t>
            </a:r>
            <a:r>
              <a:rPr lang="ru-RU" sz="5600" dirty="0" smtClean="0"/>
              <a:t>У </a:t>
            </a:r>
            <a:r>
              <a:rPr lang="ru-RU" sz="5600" dirty="0"/>
              <a:t>человека ухудшается мотивация и пропадает интерес к физической активности.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2C0A8C"/>
                </a:solidFill>
              </a:rPr>
              <a:t>Повышение </a:t>
            </a:r>
            <a:r>
              <a:rPr lang="ru-RU" sz="5600" b="1" dirty="0">
                <a:solidFill>
                  <a:srgbClr val="2C0A8C"/>
                </a:solidFill>
              </a:rPr>
              <a:t>уровня стресса и тревожности</a:t>
            </a:r>
            <a:r>
              <a:rPr lang="ru-RU" sz="5600" dirty="0" smtClean="0"/>
              <a:t>. По </a:t>
            </a:r>
            <a:r>
              <a:rPr lang="ru-RU" sz="5600" dirty="0"/>
              <a:t>мере старения может возникать больше стрессовых ситуаций и тревоги на фоне уменьшения способности мозга справляться с ними.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 descr="Всемирная неделя знаний о мозге | Центр социального обслуживан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5588" y="52902"/>
            <a:ext cx="2518848" cy="1549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6141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5462" y="281355"/>
            <a:ext cx="10738338" cy="1292468"/>
          </a:xfrm>
        </p:spPr>
        <p:txBody>
          <a:bodyPr>
            <a:normAutofit fontScale="90000"/>
          </a:bodyPr>
          <a:lstStyle/>
          <a:p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sz="4900" b="1" dirty="0" smtClean="0">
                <a:solidFill>
                  <a:srgbClr val="9A3726"/>
                </a:solidFill>
                <a:latin typeface="+mn-lt"/>
              </a:rPr>
              <a:t>Как </a:t>
            </a:r>
            <a:r>
              <a:rPr lang="ru-RU" sz="4900" b="1" dirty="0" smtClean="0">
                <a:solidFill>
                  <a:srgbClr val="9A3726"/>
                </a:solidFill>
                <a:latin typeface="+mn-lt"/>
              </a:rPr>
              <a:t>сохранить мозг здоровым</a:t>
            </a:r>
            <a:r>
              <a:rPr lang="ru-RU" sz="4900" dirty="0">
                <a:solidFill>
                  <a:srgbClr val="9A3726"/>
                </a:solidFill>
                <a:latin typeface="+mn-lt"/>
              </a:rPr>
              <a:t/>
            </a:r>
            <a:br>
              <a:rPr lang="ru-RU" sz="4900" dirty="0">
                <a:solidFill>
                  <a:srgbClr val="9A3726"/>
                </a:solidFill>
                <a:latin typeface="+mn-lt"/>
              </a:rPr>
            </a:br>
            <a:r>
              <a:rPr lang="ru-RU" b="1" dirty="0">
                <a:solidFill>
                  <a:srgbClr val="2C0A8C"/>
                </a:solidFill>
                <a:latin typeface="+mn-lt"/>
              </a:rPr>
              <a:t/>
            </a:r>
            <a:br>
              <a:rPr lang="ru-RU" b="1" dirty="0">
                <a:solidFill>
                  <a:srgbClr val="2C0A8C"/>
                </a:solidFill>
                <a:latin typeface="+mn-lt"/>
              </a:rPr>
            </a:br>
            <a:endParaRPr lang="ru-RU" b="1" dirty="0">
              <a:solidFill>
                <a:srgbClr val="2C0A8C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7539" y="1602644"/>
            <a:ext cx="11324492" cy="4903663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9A3726"/>
                </a:solidFill>
              </a:rPr>
              <a:t>От </a:t>
            </a:r>
            <a:r>
              <a:rPr lang="ru-RU" sz="5600" b="1" dirty="0">
                <a:solidFill>
                  <a:srgbClr val="9A3726"/>
                </a:solidFill>
              </a:rPr>
              <a:t>работы мозга напрямую зависит качество нашей жизни: когда в голове туман, вы чувствуете усталость и неспособность мыслить ясно. Забота о мозге — это вклад в здоровье в целом. Специалисты разработали основные принципы, которые нужно соблюдать, чтобы сохранить мозг здоровым</a:t>
            </a:r>
            <a:r>
              <a:rPr lang="ru-RU" sz="5600" b="1" dirty="0" smtClean="0">
                <a:solidFill>
                  <a:srgbClr val="9A3726"/>
                </a:solidFill>
              </a:rPr>
              <a:t>: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rgbClr val="2C0A8C"/>
                </a:solidFill>
              </a:rPr>
              <a:t>Следите </a:t>
            </a:r>
            <a:r>
              <a:rPr lang="ru-RU" sz="5200" b="1" dirty="0">
                <a:solidFill>
                  <a:srgbClr val="2C0A8C"/>
                </a:solidFill>
              </a:rPr>
              <a:t>за питанием</a:t>
            </a:r>
            <a:r>
              <a:rPr lang="ru-RU" sz="5200" b="1" dirty="0" smtClean="0">
                <a:solidFill>
                  <a:srgbClr val="2C0A8C"/>
                </a:solidFill>
              </a:rPr>
              <a:t>. </a:t>
            </a:r>
            <a:r>
              <a:rPr lang="ru-RU" sz="5200" dirty="0" smtClean="0"/>
              <a:t>Один </a:t>
            </a:r>
            <a:r>
              <a:rPr lang="ru-RU" sz="5200" dirty="0"/>
              <a:t>из важных аспектов, от которого зависит общее хорошее самочувствие и психическое здоровье человека, — состояние микрофлоры кишечника. Это так называемая внутренняя экология организма, включающая различные микроорганизмы, населяющие кишечник, особенно бактерии. </a:t>
            </a:r>
            <a:r>
              <a:rPr lang="ru-RU" sz="5200" dirty="0" smtClean="0"/>
              <a:t>В полноценный </a:t>
            </a:r>
            <a:r>
              <a:rPr lang="ru-RU" sz="5200" dirty="0"/>
              <a:t>рацион </a:t>
            </a:r>
            <a:r>
              <a:rPr lang="ru-RU" sz="5200" dirty="0" smtClean="0"/>
              <a:t>питания в </a:t>
            </a:r>
            <a:r>
              <a:rPr lang="ru-RU" sz="5200" dirty="0"/>
              <a:t>обязательном порядке </a:t>
            </a:r>
            <a:r>
              <a:rPr lang="ru-RU" sz="5200" dirty="0" smtClean="0"/>
              <a:t>должны </a:t>
            </a:r>
            <a:r>
              <a:rPr lang="ru-RU" sz="5200" dirty="0"/>
              <a:t>входить ягоды и фрукты, жирные сорта рыбы, орехи, свежие овощи</a:t>
            </a:r>
            <a:r>
              <a:rPr lang="ru-RU" sz="5200" dirty="0" smtClean="0"/>
              <a:t>. Уменьшите </a:t>
            </a:r>
            <a:r>
              <a:rPr lang="ru-RU" sz="5200" dirty="0"/>
              <a:t>количество потребляемого сахара и продуктов с его содержанием.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rgbClr val="2C0A8C"/>
                </a:solidFill>
              </a:rPr>
              <a:t>Сон. </a:t>
            </a:r>
            <a:r>
              <a:rPr lang="ru-RU" sz="5200" dirty="0" smtClean="0"/>
              <a:t>Качественный </a:t>
            </a:r>
            <a:r>
              <a:rPr lang="ru-RU" sz="5200" dirty="0"/>
              <a:t>сон очень важен для здоровья человека. Во-первых, во сне центральная нервная система очищается от метаболитов, так называемых «отходов» жизнедеятельности мозга. Во-вторых, во сне происходит переход информации из кратковременной памяти в долговременную и удаление накопившейся за день ненужной информации. Именно во сне протекают данные процессы, необходимые для нормального функционирования организма</a:t>
            </a:r>
            <a:r>
              <a:rPr lang="ru-RU" sz="5200" dirty="0" smtClean="0"/>
              <a:t>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>
                <a:solidFill>
                  <a:srgbClr val="2C0A8C"/>
                </a:solidFill>
              </a:rPr>
              <a:t>Регулярная физическая активность среднего уровня. </a:t>
            </a:r>
            <a:r>
              <a:rPr lang="ru-RU" sz="5200" dirty="0"/>
              <a:t>Две полноценные тренировки в неделю или небольшие ежедневные прогулки на 30-60 минут. Это поможет переключиться, отдохнуть мозгу, улучшить его кровоснабжение</a:t>
            </a:r>
            <a:r>
              <a:rPr lang="ru-RU" sz="5200" dirty="0" smtClean="0"/>
              <a:t>.</a:t>
            </a:r>
            <a:endParaRPr lang="ru-RU" sz="5200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>
                <a:solidFill>
                  <a:srgbClr val="2C0A8C"/>
                </a:solidFill>
              </a:rPr>
              <a:t>Регулярные тренировки для мозга. </a:t>
            </a:r>
            <a:r>
              <a:rPr lang="ru-RU" sz="5200" dirty="0"/>
              <a:t>Изучайте новые языки или учитесь играть на музыкальных инструментах. При этом скорость освоения нового материала не так важна, как периодичность занятий</a:t>
            </a:r>
            <a:r>
              <a:rPr lang="ru-RU" sz="5200" dirty="0" smtClean="0"/>
              <a:t>.</a:t>
            </a:r>
            <a:endParaRPr lang="ru-RU" sz="5200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rgbClr val="2C0A8C"/>
                </a:solidFill>
              </a:rPr>
              <a:t>Чтение книг. </a:t>
            </a:r>
            <a:r>
              <a:rPr lang="ru-RU" sz="5200" dirty="0"/>
              <a:t>Восприятие письменного текста освежает интеллект, когда это не бульварное чтиво, а художественная или научная литература. Чтение продуктивно сказывается на формировании ресурсов мозга в пожилом возрасте. Постоянный поток информации, требующий вдумчивой обработки, позволит отсрочить деменцию</a:t>
            </a:r>
            <a:r>
              <a:rPr lang="ru-RU" sz="5200" dirty="0" smtClean="0"/>
              <a:t>.</a:t>
            </a:r>
            <a:endParaRPr lang="ru-RU" sz="5200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>
                <a:solidFill>
                  <a:srgbClr val="2C0A8C"/>
                </a:solidFill>
              </a:rPr>
              <a:t>Решение задач </a:t>
            </a:r>
            <a:r>
              <a:rPr lang="ru-RU" sz="5200" dirty="0"/>
              <a:t>на логику, головоломок, кроссвордов также отодвигают старость мозга и проблемы с памятью</a:t>
            </a:r>
            <a:r>
              <a:rPr lang="ru-RU" sz="5200" dirty="0" smtClean="0"/>
              <a:t>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>
                <a:solidFill>
                  <a:srgbClr val="2C0A8C"/>
                </a:solidFill>
              </a:rPr>
              <a:t>Открывайте новые места. </a:t>
            </a:r>
            <a:r>
              <a:rPr lang="ru-RU" sz="5200" dirty="0"/>
              <a:t>Не обязательно путешествовать куда-то далеко. Старайтесь сделать разнообразными рутинные вещи, выбирая немного другой маршрут для поездки на работу или традиционной прогулки в выходные.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rgbClr val="2C0A8C"/>
                </a:solidFill>
              </a:rPr>
              <a:t>Меньше </a:t>
            </a:r>
            <a:r>
              <a:rPr lang="ru-RU" sz="5200" b="1" dirty="0">
                <a:solidFill>
                  <a:srgbClr val="2C0A8C"/>
                </a:solidFill>
              </a:rPr>
              <a:t>телевизора и компьютера. </a:t>
            </a:r>
            <a:r>
              <a:rPr lang="ru-RU" sz="5200" dirty="0"/>
              <a:t>Эти источники информации негативно влияют на кратковременную память. У людей, проводящих за просмотром передач или компьютерными играми более 7 часов в сутки, наблюдается постепенное развитие «цифровой деменции» – ослабления кратковременной памяти.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200" b="1" dirty="0" smtClean="0">
                <a:solidFill>
                  <a:srgbClr val="2C0A8C"/>
                </a:solidFill>
              </a:rPr>
              <a:t>Социальная </a:t>
            </a:r>
            <a:r>
              <a:rPr lang="ru-RU" sz="5200" b="1" dirty="0">
                <a:solidFill>
                  <a:srgbClr val="2C0A8C"/>
                </a:solidFill>
              </a:rPr>
              <a:t>активность</a:t>
            </a:r>
            <a:r>
              <a:rPr lang="ru-RU" sz="5200" dirty="0"/>
              <a:t>, регулярное общение с другими людьми на разнонаправленные темы в среде друзей, родственников. Участвуйте в кружках и компаниях с общим хобби, это снижает скорость развития деменции на 40%. И заставляет мозг работать, а значит – сохранять молодость дольше.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4300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4300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ru-RU" sz="43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1600" dirty="0" smtClean="0"/>
          </a:p>
          <a:p>
            <a:endParaRPr lang="ru-RU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</p:txBody>
      </p:sp>
      <p:pic>
        <p:nvPicPr>
          <p:cNvPr id="5" name="Рисунок 3" descr="Всемирная неделя знаний о мозге | Центр социального обслуживани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5588" y="52902"/>
            <a:ext cx="2518848" cy="1549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88974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510405"/>
            <a:ext cx="10515600" cy="109858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b="1" dirty="0" smtClean="0">
                <a:solidFill>
                  <a:srgbClr val="9A3726"/>
                </a:solidFill>
                <a:latin typeface="+mn-lt"/>
              </a:rPr>
              <a:t>Всемирная н</a:t>
            </a:r>
            <a:r>
              <a:rPr lang="ru-RU" sz="4000" b="1" dirty="0" smtClean="0">
                <a:solidFill>
                  <a:srgbClr val="9A3726"/>
                </a:solidFill>
                <a:latin typeface="+mn-lt"/>
              </a:rPr>
              <a:t>еделя знаний о мозге </a:t>
            </a:r>
            <a:br>
              <a:rPr lang="ru-RU" sz="4000" b="1" dirty="0" smtClean="0">
                <a:solidFill>
                  <a:srgbClr val="9A3726"/>
                </a:solidFill>
                <a:latin typeface="+mn-lt"/>
              </a:rPr>
            </a:br>
            <a:r>
              <a:rPr lang="ru-RU" sz="4000" b="1" dirty="0" smtClean="0">
                <a:solidFill>
                  <a:srgbClr val="9A3726"/>
                </a:solidFill>
                <a:latin typeface="+mn-lt"/>
              </a:rPr>
              <a:t>2025 г.</a:t>
            </a:r>
            <a:endParaRPr lang="ru-RU" b="1" dirty="0">
              <a:solidFill>
                <a:srgbClr val="9A3726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5123" y="1791730"/>
            <a:ext cx="11157439" cy="483766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2C0A8C"/>
                </a:solidFill>
              </a:rPr>
              <a:t>Всемирная неделя знаний о мозге </a:t>
            </a:r>
            <a:r>
              <a:rPr lang="ru-RU" sz="1400" b="1" dirty="0">
                <a:solidFill>
                  <a:srgbClr val="2C0A8C"/>
                </a:solidFill>
              </a:rPr>
              <a:t>2025 </a:t>
            </a:r>
            <a:r>
              <a:rPr lang="ru-RU" sz="1400" b="1" dirty="0" smtClean="0">
                <a:solidFill>
                  <a:srgbClr val="2C0A8C"/>
                </a:solidFill>
              </a:rPr>
              <a:t>посвящена </a:t>
            </a:r>
            <a:r>
              <a:rPr lang="ru-RU" sz="1400" b="1" dirty="0">
                <a:solidFill>
                  <a:srgbClr val="2C0A8C"/>
                </a:solidFill>
              </a:rPr>
              <a:t>теме «Второй мозг»</a:t>
            </a:r>
            <a:r>
              <a:rPr lang="ru-RU" sz="1400" dirty="0"/>
              <a:t>, что отражает важность «оси кишечник–мозг» (gut – brain axis) как двунаправленного взаимодействия между головным мозгом и пищеварительной системой, включая энтеральную нервную систему, кишечно-ассоциированную нейроэндокринную и иммунную системы и новое звено этой оси – микробиоту</a:t>
            </a:r>
            <a:r>
              <a:rPr lang="ru-RU" sz="14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2C0A8C"/>
                </a:solidFill>
              </a:rPr>
              <a:t>Международная Неделя </a:t>
            </a:r>
            <a:r>
              <a:rPr lang="ru-RU" sz="1400" b="1" dirty="0">
                <a:solidFill>
                  <a:srgbClr val="2C0A8C"/>
                </a:solidFill>
              </a:rPr>
              <a:t>мозга в </a:t>
            </a:r>
            <a:r>
              <a:rPr lang="ru-RU" sz="1400" b="1" dirty="0" smtClean="0">
                <a:solidFill>
                  <a:srgbClr val="2C0A8C"/>
                </a:solidFill>
              </a:rPr>
              <a:t>Санкт-Петербурге:</a:t>
            </a:r>
            <a:endParaRPr lang="ru-RU" sz="1400" b="1" dirty="0">
              <a:solidFill>
                <a:srgbClr val="2C0A8C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/>
              <a:t>В г. </a:t>
            </a:r>
            <a:r>
              <a:rPr lang="ru-RU" sz="1400" dirty="0" smtClean="0"/>
              <a:t>Санкт-Петербурге Неделя </a:t>
            </a:r>
            <a:r>
              <a:rPr lang="ru-RU" sz="1400" dirty="0"/>
              <a:t>мозга </a:t>
            </a:r>
            <a:r>
              <a:rPr lang="ru-RU" sz="1400" dirty="0" smtClean="0"/>
              <a:t> будет  проходить </a:t>
            </a:r>
            <a:r>
              <a:rPr lang="ru-RU" sz="1400" b="1" dirty="0">
                <a:solidFill>
                  <a:srgbClr val="2C0A8C"/>
                </a:solidFill>
              </a:rPr>
              <a:t>с 10 по 15 </a:t>
            </a:r>
            <a:r>
              <a:rPr lang="ru-RU" sz="1400" b="1" dirty="0" smtClean="0">
                <a:solidFill>
                  <a:srgbClr val="2C0A8C"/>
                </a:solidFill>
              </a:rPr>
              <a:t>марта. </a:t>
            </a:r>
            <a:r>
              <a:rPr lang="ru-RU" sz="1400" dirty="0"/>
              <a:t>Оргкомитет </a:t>
            </a:r>
            <a:r>
              <a:rPr lang="ru-RU" sz="1400" dirty="0" smtClean="0"/>
              <a:t>Международной Недели </a:t>
            </a:r>
            <a:r>
              <a:rPr lang="ru-RU" sz="1400" dirty="0"/>
              <a:t>мозга в </a:t>
            </a:r>
            <a:r>
              <a:rPr lang="ru-RU" sz="1400" dirty="0" smtClean="0"/>
              <a:t>г. Санкт-Петербурге </a:t>
            </a:r>
            <a:r>
              <a:rPr lang="ru-RU" sz="1400" dirty="0"/>
              <a:t>объединяет силы специалистов Первого СПбГМУ им. акад. И.П. Павлова, Института физиологии им. И.П. Павлова РАН, НМИЦ им. В.А. Алмазова, других профильных учреждений.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 smtClean="0"/>
              <a:t>На </a:t>
            </a:r>
            <a:r>
              <a:rPr lang="ru-RU" sz="1400" dirty="0"/>
              <a:t>лекциях, семинарах, экскурсиях в научные лаборатории будут обсуждаться представления современной науки о новых функциях «второго мозга», как это меняет понимание механизмов работы головного мозга и терапевтические подходы в коррекции нарушений</a:t>
            </a:r>
            <a:r>
              <a:rPr lang="ru-RU" sz="1400" dirty="0" smtClean="0"/>
              <a:t>. Лекции предназначены для </a:t>
            </a:r>
            <a:r>
              <a:rPr lang="ru-RU" sz="1400" dirty="0"/>
              <a:t>студентов, ординаторов, аспирантов, начинающих врачей, психологов и педагогов, а также для всех, кто хочет обновить и расширить свои знания о работе мозга и его взаимодействии с пищеварительной системой на уровне нейронных связей и нового звена – микробиоты, о механизмах, регулирующих голод и насыщение, о коррекции нарушений пищевого поведения, механизмах контроля сна со стороны внутренних органов, новом понимании функций «второго мозга».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 smtClean="0"/>
              <a:t>Завершит </a:t>
            </a:r>
            <a:r>
              <a:rPr lang="ru-RU" sz="1400" dirty="0"/>
              <a:t>Неделю мозга «Университетская суббота для школьников» – тематическое занятие «Мозг и еда: что мы знаем?», подготовленное молодыми врачами, учёными и клиническими психологами для старшеклассников</a:t>
            </a:r>
            <a:r>
              <a:rPr lang="ru-RU" sz="14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2C0A8C"/>
                </a:solidFill>
              </a:rPr>
              <a:t>Всемирная неделя знаний о мозге </a:t>
            </a:r>
            <a:r>
              <a:rPr lang="ru-RU" sz="1400" b="1" dirty="0" smtClean="0">
                <a:solidFill>
                  <a:srgbClr val="2C0A8C"/>
                </a:solidFill>
              </a:rPr>
              <a:t>во Франции: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dirty="0" smtClean="0"/>
              <a:t>В </a:t>
            </a:r>
            <a:r>
              <a:rPr lang="ru-RU" sz="1400" dirty="0"/>
              <a:t>Париже и по всей Франции Неделя мозга </a:t>
            </a:r>
            <a:r>
              <a:rPr lang="ru-RU" sz="1400" dirty="0" smtClean="0"/>
              <a:t>пройдет </a:t>
            </a:r>
            <a:r>
              <a:rPr lang="ru-RU" sz="1400" dirty="0"/>
              <a:t>в 27-й раз </a:t>
            </a:r>
            <a:r>
              <a:rPr lang="ru-RU" sz="1400" b="1" dirty="0" smtClean="0">
                <a:solidFill>
                  <a:srgbClr val="2C0A8C"/>
                </a:solidFill>
              </a:rPr>
              <a:t>с </a:t>
            </a:r>
            <a:r>
              <a:rPr lang="ru-RU" sz="1400" b="1" dirty="0">
                <a:solidFill>
                  <a:srgbClr val="2C0A8C"/>
                </a:solidFill>
              </a:rPr>
              <a:t>11 по 16 </a:t>
            </a:r>
            <a:r>
              <a:rPr lang="ru-RU" sz="1400" b="1" dirty="0" smtClean="0">
                <a:solidFill>
                  <a:srgbClr val="2C0A8C"/>
                </a:solidFill>
              </a:rPr>
              <a:t>марта. </a:t>
            </a:r>
            <a:r>
              <a:rPr lang="ru-RU" sz="1400" dirty="0" smtClean="0"/>
              <a:t>Как </a:t>
            </a:r>
            <a:r>
              <a:rPr lang="ru-RU" sz="1400" dirty="0"/>
              <a:t>обычно, Сите дез Наук и Индустрии будет работать над тем, чтобы донести знания до как можно большего числа людей, особенно детей. По этому случаю будет проведен широкий спектр мероприятий, шоу и конференций, открытых для всех желающих, </a:t>
            </a:r>
            <a:r>
              <a:rPr lang="ru-RU" sz="1400" dirty="0" smtClean="0"/>
              <a:t>чтобы </a:t>
            </a:r>
            <a:r>
              <a:rPr lang="ru-RU" sz="1400" dirty="0"/>
              <a:t>повысить осведомленность общественности о нашем органе, который так важен в нашей повседневной жизни.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5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5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  <p:pic>
        <p:nvPicPr>
          <p:cNvPr id="5" name="Рисунок 3" descr="Всемирная неделя знаний о мозге | Центр социального обслуживан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5588" y="52902"/>
            <a:ext cx="2518848" cy="1549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3025</TotalTime>
  <Words>2318</Words>
  <Application>Microsoft Office PowerPoint</Application>
  <PresentationFormat>Произвольный</PresentationFormat>
  <Paragraphs>125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Всемирная неделя знаний о мозге</vt:lpstr>
      <vt:lpstr>Всемирная неделя знаний о мозге</vt:lpstr>
      <vt:lpstr>Что такое мозг. Функции мозга</vt:lpstr>
      <vt:lpstr>Что такое мозг. Функции мозга</vt:lpstr>
      <vt:lpstr>Интересные факты о мозге</vt:lpstr>
      <vt:lpstr>Возрастные изменения мозга</vt:lpstr>
      <vt:lpstr>Признаки старения мозга</vt:lpstr>
      <vt:lpstr> Как сохранить мозг здоровым  </vt:lpstr>
      <vt:lpstr> Всемирная неделя знаний о мозге  2025 г.</vt:lpstr>
      <vt:lpstr>Список литературы по заболеваниям мозга,  находящейся в фонде библиотеки  ГООАУ ДПО « 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207</cp:revision>
  <dcterms:created xsi:type="dcterms:W3CDTF">2019-04-11T10:45:24Z</dcterms:created>
  <dcterms:modified xsi:type="dcterms:W3CDTF">2025-03-06T10:52:58Z</dcterms:modified>
</cp:coreProperties>
</file>