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78" r:id="rId2"/>
    <p:sldId id="257" r:id="rId3"/>
    <p:sldId id="266" r:id="rId4"/>
    <p:sldId id="279" r:id="rId5"/>
    <p:sldId id="277" r:id="rId6"/>
    <p:sldId id="276" r:id="rId7"/>
    <p:sldId id="27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4CC"/>
    <a:srgbClr val="990033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12.02.2025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432" y="475204"/>
            <a:ext cx="9391135" cy="594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199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</a:t>
            </a:r>
            <a:r>
              <a:rPr lang="ru-RU" sz="4800" b="1" dirty="0" smtClean="0">
                <a:solidFill>
                  <a:srgbClr val="990033"/>
                </a:solidFill>
                <a:latin typeface="Calibri"/>
                <a:ea typeface="+mn-ea"/>
                <a:cs typeface="+mn-cs"/>
              </a:rPr>
              <a:t>21</a:t>
            </a:r>
            <a:r>
              <a:rPr lang="ru-RU" b="1" dirty="0" smtClean="0">
                <a:solidFill>
                  <a:srgbClr val="990033"/>
                </a:solidFill>
                <a:latin typeface="Calibri"/>
                <a:ea typeface="+mn-ea"/>
                <a:cs typeface="+mn-cs"/>
              </a:rPr>
              <a:t> февраля –День фельдшера</a:t>
            </a:r>
            <a:endParaRPr lang="ru-RU" b="1" dirty="0">
              <a:solidFill>
                <a:srgbClr val="990033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800" b="1" dirty="0" smtClean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День фельдшера </a:t>
            </a:r>
            <a:r>
              <a:rPr lang="ru-RU" sz="1600" dirty="0"/>
              <a:t>– неофициальный профессиональный праздник </a:t>
            </a:r>
            <a:r>
              <a:rPr lang="ru-RU" sz="1600" dirty="0" smtClean="0"/>
              <a:t>фельдшеров, </a:t>
            </a:r>
            <a:r>
              <a:rPr lang="ru-RU" sz="1600" dirty="0"/>
              <a:t>который отмечается </a:t>
            </a:r>
            <a:r>
              <a:rPr lang="ru-RU" sz="1600" dirty="0" smtClean="0"/>
              <a:t>в России ежегодно </a:t>
            </a:r>
            <a:r>
              <a:rPr lang="ru-RU" sz="1600" b="1" dirty="0" smtClean="0">
                <a:solidFill>
                  <a:srgbClr val="4A34CC"/>
                </a:solidFill>
              </a:rPr>
              <a:t>21 февраля.</a:t>
            </a:r>
            <a:endParaRPr lang="ru-RU" sz="1600" dirty="0">
              <a:solidFill>
                <a:srgbClr val="4A34CC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Цель праздника:</a:t>
            </a:r>
          </a:p>
          <a:p>
            <a:pPr algn="just"/>
            <a:r>
              <a:rPr lang="ru-RU" sz="1600" dirty="0" smtClean="0"/>
              <a:t>подчеркнуть </a:t>
            </a:r>
            <a:r>
              <a:rPr lang="ru-RU" sz="1600" dirty="0"/>
              <a:t>важность роли фельдшеров в обеспечении высококачественной медицинской </a:t>
            </a:r>
            <a:r>
              <a:rPr lang="ru-RU" sz="1600" dirty="0" smtClean="0"/>
              <a:t>помощи;</a:t>
            </a:r>
          </a:p>
          <a:p>
            <a:pPr algn="just"/>
            <a:r>
              <a:rPr lang="ru-RU" sz="1600" dirty="0" smtClean="0"/>
              <a:t>напомнить о неоценимом </a:t>
            </a:r>
            <a:r>
              <a:rPr lang="ru-RU" sz="1600" dirty="0"/>
              <a:t>вкладе </a:t>
            </a:r>
            <a:r>
              <a:rPr lang="ru-RU" sz="1600" dirty="0" smtClean="0"/>
              <a:t>фельдшеров в </a:t>
            </a:r>
            <a:r>
              <a:rPr lang="ru-RU" sz="1600" dirty="0"/>
              <a:t>сохранение здоровья людей, обучении профилактическим методам и поддержке в сложных </a:t>
            </a:r>
            <a:r>
              <a:rPr lang="ru-RU" sz="1600" dirty="0" smtClean="0"/>
              <a:t>ситуациях;</a:t>
            </a:r>
            <a:endParaRPr lang="ru-RU" sz="1600" dirty="0"/>
          </a:p>
          <a:p>
            <a:pPr algn="just"/>
            <a:r>
              <a:rPr lang="ru-RU" sz="1600" dirty="0" smtClean="0"/>
              <a:t>выразить </a:t>
            </a:r>
            <a:r>
              <a:rPr lang="ru-RU" sz="1600" dirty="0"/>
              <a:t>признательность и уважение всем представителям этой </a:t>
            </a:r>
            <a:r>
              <a:rPr lang="ru-RU" sz="1600" dirty="0" smtClean="0"/>
              <a:t>профессии;</a:t>
            </a:r>
          </a:p>
          <a:p>
            <a:pPr algn="just"/>
            <a:r>
              <a:rPr lang="ru-RU" sz="1600" dirty="0" smtClean="0"/>
              <a:t>повысить престижность профессии «фельдшер». </a:t>
            </a:r>
            <a:endParaRPr lang="ru-RU" sz="1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21 </a:t>
            </a:r>
            <a:r>
              <a:rPr lang="ru-RU" sz="1600" b="1" dirty="0">
                <a:solidFill>
                  <a:srgbClr val="4A34CC"/>
                </a:solidFill>
              </a:rPr>
              <a:t>февраля </a:t>
            </a:r>
            <a:r>
              <a:rPr lang="ru-RU" sz="1600" dirty="0"/>
              <a:t>День фельдшера отмечается также в ряде других постсоветских стран: Беларуси, Казахстане, Киргизии и др.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30" y="92675"/>
            <a:ext cx="1219862" cy="9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rgbClr val="990033"/>
                </a:solidFill>
                <a:latin typeface="+mn-lt"/>
              </a:rPr>
              <a:t>История появления профессии «фельдшер»</a:t>
            </a:r>
            <a:endParaRPr lang="ru-RU" dirty="0">
              <a:solidFill>
                <a:srgbClr val="99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85949"/>
            <a:ext cx="10515600" cy="462606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4A34CC"/>
                </a:solidFill>
              </a:rPr>
              <a:t>Слово «фельдшер</a:t>
            </a:r>
            <a:r>
              <a:rPr lang="ru-RU" sz="1700" b="1" dirty="0">
                <a:solidFill>
                  <a:srgbClr val="4A34CC"/>
                </a:solidFill>
              </a:rPr>
              <a:t>» </a:t>
            </a:r>
            <a:r>
              <a:rPr lang="ru-RU" sz="1700" dirty="0"/>
              <a:t>имеет немецкое происхождение — </a:t>
            </a:r>
            <a:r>
              <a:rPr lang="ru-RU" sz="1700" b="1" dirty="0">
                <a:solidFill>
                  <a:srgbClr val="4A34CC"/>
                </a:solidFill>
              </a:rPr>
              <a:t>Feldscherer, Feldscher. </a:t>
            </a:r>
            <a:r>
              <a:rPr lang="ru-RU" sz="1700" dirty="0" smtClean="0"/>
              <a:t>Первоначально это означало </a:t>
            </a:r>
            <a:r>
              <a:rPr lang="ru-RU" sz="1700" dirty="0"/>
              <a:t>в переводе </a:t>
            </a:r>
            <a:r>
              <a:rPr lang="ru-RU" sz="1700" b="1" dirty="0">
                <a:solidFill>
                  <a:srgbClr val="4A34CC"/>
                </a:solidFill>
              </a:rPr>
              <a:t>«полевой врач»; «Arzthelfer/помощник врача». </a:t>
            </a:r>
            <a:r>
              <a:rPr lang="ru-RU" sz="1700" dirty="0" smtClean="0"/>
              <a:t>Кроме того, в </a:t>
            </a:r>
            <a:r>
              <a:rPr lang="ru-RU" sz="1700" dirty="0"/>
              <a:t>историко-медицинских источниках встречаются словосочетания </a:t>
            </a:r>
            <a:r>
              <a:rPr lang="ru-RU" sz="1700" b="1" dirty="0" smtClean="0">
                <a:solidFill>
                  <a:srgbClr val="4A34CC"/>
                </a:solidFill>
              </a:rPr>
              <a:t>«</a:t>
            </a:r>
            <a:r>
              <a:rPr lang="ru-RU" sz="1700" b="1" dirty="0">
                <a:solidFill>
                  <a:srgbClr val="4A34CC"/>
                </a:solidFill>
              </a:rPr>
              <a:t>полевой брадобрей», «цирюльник», </a:t>
            </a:r>
            <a:r>
              <a:rPr lang="ru-RU" sz="1700" b="1" dirty="0" smtClean="0">
                <a:solidFill>
                  <a:srgbClr val="4A34CC"/>
                </a:solidFill>
              </a:rPr>
              <a:t>«</a:t>
            </a:r>
            <a:r>
              <a:rPr lang="ru-RU" sz="1700" b="1" dirty="0">
                <a:solidFill>
                  <a:srgbClr val="4A34CC"/>
                </a:solidFill>
              </a:rPr>
              <a:t>хирург».</a:t>
            </a:r>
            <a:r>
              <a:rPr lang="ru-RU" sz="1700" dirty="0"/>
              <a:t> </a:t>
            </a:r>
            <a:endParaRPr lang="ru-RU" sz="17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4A34CC"/>
                </a:solidFill>
              </a:rPr>
              <a:t>Впервые профессия «фельдшер» </a:t>
            </a:r>
            <a:r>
              <a:rPr lang="ru-RU" sz="1700" dirty="0" smtClean="0"/>
              <a:t>появилась </a:t>
            </a:r>
            <a:r>
              <a:rPr lang="ru-RU" sz="1700" dirty="0"/>
              <a:t>в Германии в период Средних веков. В то время подобным образом называли людей, оказывающих медицинскую помощь </a:t>
            </a:r>
            <a:r>
              <a:rPr lang="ru-RU" sz="1700" dirty="0" smtClean="0"/>
              <a:t>раненым во </a:t>
            </a:r>
            <a:r>
              <a:rPr lang="ru-RU" sz="1700" dirty="0"/>
              <a:t>время войн на поле боя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 smtClean="0">
                <a:solidFill>
                  <a:srgbClr val="990033"/>
                </a:solidFill>
              </a:rPr>
              <a:t>Становление фельдшерской службы в России: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>
                <a:solidFill>
                  <a:srgbClr val="4A34CC"/>
                </a:solidFill>
              </a:rPr>
              <a:t>Фельдшерское </a:t>
            </a:r>
            <a:r>
              <a:rPr lang="ru-RU" sz="1700" b="1" dirty="0">
                <a:solidFill>
                  <a:srgbClr val="4A34CC"/>
                </a:solidFill>
              </a:rPr>
              <a:t>дело</a:t>
            </a:r>
            <a:r>
              <a:rPr lang="ru-RU" sz="1700" dirty="0"/>
              <a:t> </a:t>
            </a:r>
            <a:r>
              <a:rPr lang="ru-RU" sz="1700" dirty="0" smtClean="0"/>
              <a:t>в </a:t>
            </a:r>
            <a:r>
              <a:rPr lang="ru-RU" sz="1700" dirty="0"/>
              <a:t>России </a:t>
            </a:r>
            <a:r>
              <a:rPr lang="ru-RU" sz="1700" dirty="0" smtClean="0"/>
              <a:t>начало </a:t>
            </a:r>
            <a:r>
              <a:rPr lang="ru-RU" sz="1700" dirty="0"/>
              <a:t>зарождаться </a:t>
            </a:r>
            <a:r>
              <a:rPr lang="ru-RU" sz="1700" b="1" dirty="0">
                <a:solidFill>
                  <a:srgbClr val="4A34CC"/>
                </a:solidFill>
              </a:rPr>
              <a:t>в </a:t>
            </a:r>
            <a:r>
              <a:rPr lang="ru-RU" sz="1700" b="1" dirty="0" smtClean="0">
                <a:solidFill>
                  <a:srgbClr val="4A34CC"/>
                </a:solidFill>
              </a:rPr>
              <a:t>XVII</a:t>
            </a:r>
            <a:r>
              <a:rPr lang="ru-RU" sz="1700" b="1" dirty="0">
                <a:solidFill>
                  <a:srgbClr val="4A34CC"/>
                </a:solidFill>
              </a:rPr>
              <a:t>I</a:t>
            </a:r>
            <a:r>
              <a:rPr lang="ru-RU" sz="1700" b="1" dirty="0" smtClean="0">
                <a:solidFill>
                  <a:srgbClr val="4A34CC"/>
                </a:solidFill>
              </a:rPr>
              <a:t> </a:t>
            </a:r>
            <a:r>
              <a:rPr lang="ru-RU" sz="1700" b="1" dirty="0">
                <a:solidFill>
                  <a:srgbClr val="4A34CC"/>
                </a:solidFill>
              </a:rPr>
              <a:t>веке</a:t>
            </a:r>
            <a:r>
              <a:rPr lang="ru-RU" sz="1700" dirty="0"/>
              <a:t>, </a:t>
            </a:r>
            <a:r>
              <a:rPr lang="ru-RU" sz="1700" dirty="0" smtClean="0"/>
              <a:t>также, как и в Германии, </a:t>
            </a:r>
            <a:r>
              <a:rPr lang="ru-RU" sz="1700" dirty="0"/>
              <a:t>в </a:t>
            </a:r>
            <a:r>
              <a:rPr lang="ru-RU" sz="1700" dirty="0" smtClean="0"/>
              <a:t>военной среде. В России в XVIII веке, к сожалению, не было отечественных лекарей, хотя российская регулярная армия испытывала </a:t>
            </a:r>
            <a:r>
              <a:rPr lang="ru-RU" sz="1700" dirty="0"/>
              <a:t>серьезную потребность </a:t>
            </a:r>
            <a:r>
              <a:rPr lang="ru-RU" sz="1700" dirty="0" smtClean="0"/>
              <a:t>в них. На первых </a:t>
            </a:r>
            <a:r>
              <a:rPr lang="ru-RU" sz="1700" dirty="0"/>
              <a:t>порах медицинскую помощь солдатам оказывали в основном самоучки или ученики лекарей. </a:t>
            </a:r>
            <a:r>
              <a:rPr lang="ru-RU" sz="1700" dirty="0" smtClean="0"/>
              <a:t>С учетом вышеуказанного</a:t>
            </a:r>
            <a:r>
              <a:rPr lang="ru-RU" sz="1700" dirty="0"/>
              <a:t>, издается указ Петра I, согласно которому </a:t>
            </a:r>
            <a:r>
              <a:rPr lang="ru-RU" sz="1700" b="1" dirty="0">
                <a:solidFill>
                  <a:srgbClr val="4A34CC"/>
                </a:solidFill>
              </a:rPr>
              <a:t>в 1706 г</a:t>
            </a:r>
            <a:r>
              <a:rPr lang="ru-RU" sz="1700" dirty="0"/>
              <a:t>. при Московском военном госпитале учреждается первая «госпитальная школа». </a:t>
            </a:r>
            <a:r>
              <a:rPr lang="ru-RU" sz="1700" dirty="0" smtClean="0"/>
              <a:t>Фельдшерское </a:t>
            </a:r>
            <a:r>
              <a:rPr lang="ru-RU" sz="1700" dirty="0"/>
              <a:t>образование в</a:t>
            </a:r>
            <a:r>
              <a:rPr lang="ru-RU" sz="1700" dirty="0" smtClean="0"/>
              <a:t> </a:t>
            </a:r>
            <a:r>
              <a:rPr lang="ru-RU" sz="1700" dirty="0"/>
              <a:t>этих новых медицинских школах </a:t>
            </a:r>
            <a:r>
              <a:rPr lang="ru-RU" sz="1700" dirty="0" smtClean="0"/>
              <a:t>существовало </a:t>
            </a:r>
            <a:r>
              <a:rPr lang="ru-RU" sz="1700" dirty="0"/>
              <a:t>неотделимо от образования врачебного. </a:t>
            </a:r>
            <a:r>
              <a:rPr lang="ru-RU" sz="1700" b="1" dirty="0">
                <a:solidFill>
                  <a:srgbClr val="4A34CC"/>
                </a:solidFill>
              </a:rPr>
              <a:t>И</a:t>
            </a:r>
            <a:r>
              <a:rPr lang="ru-RU" sz="1700" dirty="0"/>
              <a:t> </a:t>
            </a:r>
            <a:r>
              <a:rPr lang="ru-RU" sz="1700" b="1" dirty="0" smtClean="0">
                <a:solidFill>
                  <a:srgbClr val="4A34CC"/>
                </a:solidFill>
              </a:rPr>
              <a:t>начиная с </a:t>
            </a:r>
            <a:r>
              <a:rPr lang="ru-RU" sz="1700" b="1" dirty="0">
                <a:solidFill>
                  <a:srgbClr val="4A34CC"/>
                </a:solidFill>
              </a:rPr>
              <a:t>этого времени в XVIII в. в России осуществляется деятельность первых фельдшеров. </a:t>
            </a:r>
            <a:r>
              <a:rPr lang="ru-RU" sz="1700" dirty="0"/>
              <a:t>В ту пору они именовались </a:t>
            </a:r>
            <a:r>
              <a:rPr lang="ru-RU" sz="1700" b="1" dirty="0">
                <a:solidFill>
                  <a:srgbClr val="4A34CC"/>
                </a:solidFill>
              </a:rPr>
              <a:t>рудометами/цирюльниками</a:t>
            </a:r>
            <a:r>
              <a:rPr lang="ru-RU" sz="1700" b="1" dirty="0" smtClean="0">
                <a:solidFill>
                  <a:srgbClr val="4A34CC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700" b="1" dirty="0" smtClean="0">
              <a:solidFill>
                <a:srgbClr val="4A34C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>
                <a:solidFill>
                  <a:srgbClr val="4A34CC"/>
                </a:solidFill>
              </a:rPr>
              <a:t>1741 </a:t>
            </a:r>
            <a:r>
              <a:rPr lang="ru-RU" sz="1700" b="1" dirty="0" smtClean="0">
                <a:solidFill>
                  <a:srgbClr val="4A34CC"/>
                </a:solidFill>
              </a:rPr>
              <a:t>год: </a:t>
            </a:r>
            <a:r>
              <a:rPr lang="ru-RU" sz="1700" dirty="0"/>
              <a:t>в лазареты </a:t>
            </a:r>
            <a:r>
              <a:rPr lang="ru-RU" sz="1700" dirty="0" smtClean="0"/>
              <a:t>принимали </a:t>
            </a:r>
            <a:r>
              <a:rPr lang="ru-RU" sz="1700" dirty="0"/>
              <a:t>учеников для ухода за ранеными. Их считали фельдшерами. </a:t>
            </a: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7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700" b="1" dirty="0" smtClean="0">
                <a:solidFill>
                  <a:srgbClr val="4A34CC"/>
                </a:solidFill>
              </a:rPr>
              <a:t>1793 год:</a:t>
            </a:r>
            <a:r>
              <a:rPr lang="ru-RU" sz="1700" dirty="0" smtClean="0"/>
              <a:t> </a:t>
            </a:r>
            <a:r>
              <a:rPr lang="ru-RU" sz="1700" dirty="0"/>
              <a:t>Суворов А. В. издает приказ о наборе фельдшеров «…из самых способных солдат». Если военных врачей готовили в военно-медицинской академии, то фельдшеры учились непосредственно при госпиталях. </a:t>
            </a:r>
            <a:endParaRPr lang="ru-RU" sz="1700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30" y="92675"/>
            <a:ext cx="1219862" cy="9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990033"/>
                </a:solidFill>
                <a:latin typeface="+mn-lt"/>
              </a:rPr>
              <a:t>История появления профессии </a:t>
            </a:r>
            <a:r>
              <a:rPr lang="ru-RU" b="1" dirty="0" smtClean="0">
                <a:solidFill>
                  <a:srgbClr val="990033"/>
                </a:solidFill>
                <a:latin typeface="+mn-lt"/>
              </a:rPr>
              <a:t/>
            </a:r>
            <a:br>
              <a:rPr lang="ru-RU" b="1" dirty="0" smtClean="0">
                <a:solidFill>
                  <a:srgbClr val="990033"/>
                </a:solidFill>
                <a:latin typeface="+mn-lt"/>
              </a:rPr>
            </a:br>
            <a:r>
              <a:rPr lang="ru-RU" b="1" dirty="0" smtClean="0">
                <a:solidFill>
                  <a:srgbClr val="990033"/>
                </a:solidFill>
                <a:latin typeface="+mn-lt"/>
              </a:rPr>
              <a:t>«фельдшер</a:t>
            </a:r>
            <a:r>
              <a:rPr lang="ru-RU" b="1" dirty="0">
                <a:solidFill>
                  <a:srgbClr val="990033"/>
                </a:solidFill>
                <a:latin typeface="+mn-lt"/>
              </a:rPr>
              <a:t>»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>
                <a:solidFill>
                  <a:srgbClr val="4A34CC"/>
                </a:solidFill>
              </a:rPr>
              <a:t>Начало XIX века: </a:t>
            </a:r>
            <a:r>
              <a:rPr lang="ru-RU" sz="2900" dirty="0"/>
              <a:t>в каждом полку служили по два - три фельдшера. В Отечественную войну </a:t>
            </a:r>
            <a:r>
              <a:rPr lang="ru-RU" sz="2900" b="1" dirty="0">
                <a:solidFill>
                  <a:srgbClr val="4A34CC"/>
                </a:solidFill>
              </a:rPr>
              <a:t>в 1812 году </a:t>
            </a:r>
            <a:r>
              <a:rPr lang="ru-RU" sz="2900" dirty="0"/>
              <a:t>появляются должности </a:t>
            </a:r>
            <a:r>
              <a:rPr lang="ru-RU" sz="2900" b="1" dirty="0">
                <a:solidFill>
                  <a:srgbClr val="4A34CC"/>
                </a:solidFill>
              </a:rPr>
              <a:t>«младший фельдшер» </a:t>
            </a:r>
            <a:r>
              <a:rPr lang="ru-RU" sz="2900" dirty="0"/>
              <a:t>и </a:t>
            </a:r>
            <a:r>
              <a:rPr lang="ru-RU" sz="2900" b="1" dirty="0">
                <a:solidFill>
                  <a:srgbClr val="4A34CC"/>
                </a:solidFill>
              </a:rPr>
              <a:t>«старший фельдшер».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900" b="1" dirty="0" smtClean="0">
              <a:solidFill>
                <a:srgbClr val="4A34C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 smtClean="0">
                <a:solidFill>
                  <a:srgbClr val="4A34CC"/>
                </a:solidFill>
              </a:rPr>
              <a:t>1816 </a:t>
            </a:r>
            <a:r>
              <a:rPr lang="ru-RU" sz="2900" b="1" dirty="0">
                <a:solidFill>
                  <a:srgbClr val="4A34CC"/>
                </a:solidFill>
              </a:rPr>
              <a:t>год: </a:t>
            </a:r>
            <a:r>
              <a:rPr lang="ru-RU" sz="2900" dirty="0"/>
              <a:t>принято </a:t>
            </a:r>
            <a:r>
              <a:rPr lang="ru-RU" sz="2900" b="1" dirty="0">
                <a:solidFill>
                  <a:srgbClr val="4A34CC"/>
                </a:solidFill>
              </a:rPr>
              <a:t>«Положение о военных госпиталях и полевых лазаретах», </a:t>
            </a:r>
            <a:r>
              <a:rPr lang="ru-RU" sz="2900" dirty="0"/>
              <a:t>регламентирующее фельдшерское образование; открывается специальная фельдшерская школа на 150 мест при Московском госпитале</a:t>
            </a:r>
            <a:r>
              <a:rPr lang="ru-RU" sz="29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>
                <a:solidFill>
                  <a:srgbClr val="4A34CC"/>
                </a:solidFill>
              </a:rPr>
              <a:t>1818 год: </a:t>
            </a:r>
            <a:r>
              <a:rPr lang="ru-RU" sz="2900" dirty="0"/>
              <a:t>по инициативе доктора медицины Г. Аттенгофера в России </a:t>
            </a:r>
            <a:r>
              <a:rPr lang="ru-RU" sz="2900" b="1" dirty="0">
                <a:solidFill>
                  <a:srgbClr val="4A34CC"/>
                </a:solidFill>
              </a:rPr>
              <a:t>появилась первая скорая помощь</a:t>
            </a:r>
            <a:r>
              <a:rPr lang="ru-RU" sz="2900" dirty="0"/>
              <a:t>. И с первых дней ее работы сформировался тип бригады, который дожил с небольшими изменениями до наших дней – врач, фельдшер и санитар</a:t>
            </a:r>
            <a:r>
              <a:rPr lang="ru-RU" sz="29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>
                <a:solidFill>
                  <a:srgbClr val="4A34CC"/>
                </a:solidFill>
              </a:rPr>
              <a:t>1838 год: Военное министерство приняло «Положение о военно-фельдшерских школах», </a:t>
            </a:r>
            <a:r>
              <a:rPr lang="ru-RU" sz="2900" dirty="0"/>
              <a:t>согласно которому учреждались самостоятельные учебные заведения с фиксированным 4-летним сроком обучения. Были учреждены фельдшерские военные школы при Московском, Санкт-Петербургском, Киевском, Варшавском, Тифлисском и Казанском военных госпиталях  </a:t>
            </a:r>
            <a:r>
              <a:rPr lang="ru-RU" sz="2900" b="1" dirty="0">
                <a:solidFill>
                  <a:srgbClr val="4A34CC"/>
                </a:solidFill>
              </a:rPr>
              <a:t>В 1869 году </a:t>
            </a:r>
            <a:r>
              <a:rPr lang="ru-RU" sz="2900" dirty="0"/>
              <a:t>фельдшерские школы в Москве, Санкт-Петербурге и Киеве получили статус самостоятельных учебных заведений на базе крупных госпиталей</a:t>
            </a:r>
            <a:r>
              <a:rPr lang="ru-RU" sz="29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9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900" b="1" dirty="0">
                <a:solidFill>
                  <a:srgbClr val="4A34CC"/>
                </a:solidFill>
              </a:rPr>
              <a:t>1919 год:</a:t>
            </a:r>
            <a:r>
              <a:rPr lang="ru-RU" sz="2900" dirty="0"/>
              <a:t> почти все фельдшерские учебные заведения были закрыты. Продолжала работать только Петербургская школа при Военно-медицинской академии. Однако вскоре нехватка квалифицированных медиков дала о себе знать, и руководство страны начало активно модернизировать систему здравоохранения. Со временем фельдшеры и участковые врачи стали основой эффективной и доступной сети бесплатной медицины в СССР.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30" y="92675"/>
            <a:ext cx="1219862" cy="9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4914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270" y="389839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990033"/>
                </a:solidFill>
                <a:latin typeface="+mn-lt"/>
              </a:rPr>
              <a:t>Значимость профессии «фельдшер»</a:t>
            </a:r>
            <a:endParaRPr lang="ru-RU" b="1" dirty="0">
              <a:solidFill>
                <a:srgbClr val="990033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2818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4A34CC"/>
                </a:solidFill>
              </a:rPr>
              <a:t>Фельдшерская </a:t>
            </a:r>
            <a:r>
              <a:rPr lang="ru-RU" sz="5600" b="1" dirty="0">
                <a:solidFill>
                  <a:srgbClr val="4A34CC"/>
                </a:solidFill>
              </a:rPr>
              <a:t>профессия</a:t>
            </a:r>
            <a:r>
              <a:rPr lang="ru-RU" sz="5600" b="1" dirty="0"/>
              <a:t> </a:t>
            </a:r>
            <a:r>
              <a:rPr lang="ru-RU" sz="5600" b="1" dirty="0">
                <a:solidFill>
                  <a:srgbClr val="4A34CC"/>
                </a:solidFill>
              </a:rPr>
              <a:t>имеет богатую историю и большую значимость для </a:t>
            </a:r>
            <a:r>
              <a:rPr lang="ru-RU" sz="5600" b="1" dirty="0" smtClean="0">
                <a:solidFill>
                  <a:srgbClr val="4A34CC"/>
                </a:solidFill>
              </a:rPr>
              <a:t>здравоохранения: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Фельдшер </a:t>
            </a:r>
            <a:r>
              <a:rPr lang="ru-RU" sz="5600" dirty="0"/>
              <a:t>стал знаковой фигурой здравоохранения земской медицины России с 19 века. Фельдшеры стояли на страже здоровья миллионов пациентов на необъятных просторах страны.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Огромный </a:t>
            </a:r>
            <a:r>
              <a:rPr lang="ru-RU" sz="5600" dirty="0"/>
              <a:t>объем работы проделали военфельдшеры в годы войн, особенно Великой Отечественной. Многие сложили головы на полях сражений, находясь в непосредственной близости от смерти. Их самоотверженный </a:t>
            </a:r>
            <a:r>
              <a:rPr lang="ru-RU" sz="5600" dirty="0" smtClean="0"/>
              <a:t>труд, </a:t>
            </a:r>
            <a:r>
              <a:rPr lang="ru-RU" sz="5600" dirty="0"/>
              <a:t>милосердие позволили вернуть жизни миллионам советских солдат. Память об этом подвиге живет и сегодня.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4A34CC"/>
                </a:solidFill>
              </a:rPr>
              <a:t>В мирное время фельдшеры </a:t>
            </a:r>
            <a:r>
              <a:rPr lang="ru-RU" sz="5600" b="1" dirty="0">
                <a:solidFill>
                  <a:srgbClr val="4A34CC"/>
                </a:solidFill>
              </a:rPr>
              <a:t>все также выполняют </a:t>
            </a:r>
            <a:r>
              <a:rPr lang="ru-RU" sz="5600" b="1" dirty="0" smtClean="0">
                <a:solidFill>
                  <a:srgbClr val="4A34CC"/>
                </a:solidFill>
              </a:rPr>
              <a:t>колоссальный объем работы. </a:t>
            </a:r>
            <a:r>
              <a:rPr lang="ru-RU" sz="5600" dirty="0" smtClean="0"/>
              <a:t>Круг </a:t>
            </a:r>
            <a:r>
              <a:rPr lang="ru-RU" sz="5600" dirty="0"/>
              <a:t>обязанностей современного фельдшера достаточно широкий. </a:t>
            </a:r>
            <a:r>
              <a:rPr lang="ru-RU" sz="5600" dirty="0" smtClean="0"/>
              <a:t>Задачи </a:t>
            </a:r>
            <a:r>
              <a:rPr lang="ru-RU" sz="5600" dirty="0"/>
              <a:t>фельдшера зависят от места его работы. </a:t>
            </a:r>
            <a:r>
              <a:rPr lang="ru-RU" sz="5600" dirty="0" smtClean="0"/>
              <a:t>Так, в </a:t>
            </a:r>
            <a:r>
              <a:rPr lang="ru-RU" sz="5600" dirty="0"/>
              <a:t>сельской местности он проводит осмотры, собирает анамнез пациентов, назначает и проводит исследования, ставит диагнозы и назначает лечение, т. е. проводит все сестринские и врачебные манипуляции. Ему требуется умение применять на практике знания по акушерству и гинекологии, по педиатрии и по реаниматологии. В случае если фельдшер не имеет возможности провести терапию своими силами, он обязан направить пациента к врачу, специализирующемуся на проблемной области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4A34CC"/>
                </a:solidFill>
              </a:rPr>
              <a:t>У </a:t>
            </a:r>
            <a:r>
              <a:rPr lang="ru-RU" sz="5600" b="1" dirty="0">
                <a:solidFill>
                  <a:srgbClr val="4A34CC"/>
                </a:solidFill>
              </a:rPr>
              <a:t>фельдшера есть больше возможностей, чем, например, у медсестры</a:t>
            </a:r>
            <a:r>
              <a:rPr lang="ru-RU" sz="5600" dirty="0"/>
              <a:t>. И такие специалисты работают не только на скорых. Они также: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осматривают </a:t>
            </a:r>
            <a:r>
              <a:rPr lang="ru-RU" sz="5600" dirty="0"/>
              <a:t>новорожденных детей;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принимают участие в родах;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занимаются сбором биоматериала в лабораториях;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проверяют санитарное состояние учреждений — больниц, магазинов, салонов красоты, детских комнат.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4A34CC"/>
                </a:solidFill>
              </a:rPr>
              <a:t>Если же фельдшер работает на скорой помощи</a:t>
            </a:r>
            <a:r>
              <a:rPr lang="ru-RU" sz="5600" dirty="0"/>
              <a:t>, он может ездить на вызовы как в команде с врачом, так и без него. Медик с таким образованием назначает лечение и принимает решения по поводу госпитализации пациентов.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30" y="92675"/>
            <a:ext cx="1219862" cy="9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172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990033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990033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990033"/>
                </a:solidFill>
              </a:rPr>
              <a:t>В </a:t>
            </a:r>
            <a:r>
              <a:rPr lang="ru-RU" sz="1800" b="1" dirty="0">
                <a:solidFill>
                  <a:srgbClr val="990033"/>
                </a:solidFill>
              </a:rPr>
              <a:t>рамках празднования Дня фельдшера </a:t>
            </a:r>
            <a:r>
              <a:rPr lang="ru-RU" sz="1800" b="1" dirty="0" smtClean="0">
                <a:solidFill>
                  <a:srgbClr val="990033"/>
                </a:solidFill>
              </a:rPr>
              <a:t>проводятся различные </a:t>
            </a:r>
            <a:r>
              <a:rPr lang="ru-RU" sz="1800" b="1" dirty="0">
                <a:solidFill>
                  <a:srgbClr val="990033"/>
                </a:solidFill>
              </a:rPr>
              <a:t>мероприятия, посвященные данной профессии. Вот некоторые из них</a:t>
            </a:r>
            <a:r>
              <a:rPr lang="ru-RU" sz="1800" b="1" dirty="0" smtClean="0">
                <a:solidFill>
                  <a:srgbClr val="990033"/>
                </a:solidFill>
              </a:rPr>
              <a:t>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99003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4A34CC"/>
                </a:solidFill>
              </a:rPr>
              <a:t>О</a:t>
            </a:r>
            <a:r>
              <a:rPr lang="ru-RU" sz="1600" b="1" dirty="0" smtClean="0">
                <a:solidFill>
                  <a:srgbClr val="4A34CC"/>
                </a:solidFill>
              </a:rPr>
              <a:t>дной </a:t>
            </a:r>
            <a:r>
              <a:rPr lang="ru-RU" sz="1600" b="1" dirty="0">
                <a:solidFill>
                  <a:srgbClr val="4A34CC"/>
                </a:solidFill>
              </a:rPr>
              <a:t>из традиций </a:t>
            </a:r>
            <a:r>
              <a:rPr lang="ru-RU" sz="1600" dirty="0"/>
              <a:t>является награждение фельдшеров за их вклад в медицинскую сферу. В этот день лучшие фельдшеры получают сертификаты и почётные награды за свою преданность службе и </a:t>
            </a:r>
            <a:r>
              <a:rPr lang="ru-RU" sz="1600" dirty="0" smtClean="0"/>
              <a:t>профессионализм, премируются.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Проходят </a:t>
            </a:r>
            <a:r>
              <a:rPr lang="ru-RU" sz="1600" dirty="0"/>
              <a:t>специальные</a:t>
            </a:r>
            <a:r>
              <a:rPr lang="ru-RU" sz="1600" b="1" dirty="0">
                <a:solidFill>
                  <a:srgbClr val="4A34CC"/>
                </a:solidFill>
              </a:rPr>
              <a:t> </a:t>
            </a:r>
            <a:r>
              <a:rPr lang="ru-RU" sz="1600" dirty="0"/>
              <a:t>медицинские конференции, </a:t>
            </a:r>
            <a:r>
              <a:rPr lang="ru-RU" sz="1600" dirty="0" smtClean="0"/>
              <a:t>семинары, мастер-классы</a:t>
            </a:r>
            <a:r>
              <a:rPr lang="ru-RU" sz="1600" dirty="0"/>
              <a:t>, </a:t>
            </a:r>
            <a:r>
              <a:rPr lang="ru-RU" sz="1600" dirty="0" smtClean="0"/>
              <a:t>профессиональные конкурсы, где </a:t>
            </a:r>
            <a:r>
              <a:rPr lang="ru-RU" sz="1600" dirty="0"/>
              <a:t>фельдшеры обмениваются опытом и знаниями. Это помогает им повышать свою квалификацию и быть в курсе последних тенденций и нововведений в медицине</a:t>
            </a:r>
            <a:r>
              <a:rPr lang="ru-RU" sz="16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Для </a:t>
            </a:r>
            <a:r>
              <a:rPr lang="ru-RU" sz="1600" b="1" dirty="0">
                <a:solidFill>
                  <a:srgbClr val="4A34CC"/>
                </a:solidFill>
              </a:rPr>
              <a:t>создания позитивной атмосферы </a:t>
            </a:r>
            <a:r>
              <a:rPr lang="ru-RU" sz="1600" dirty="0"/>
              <a:t>проводятся спортивные и развлекательные мероприятия, такие как спортивные турниры, концерты, театральные постановки и другие </a:t>
            </a:r>
            <a:r>
              <a:rPr lang="ru-RU" sz="1600" dirty="0" smtClean="0"/>
              <a:t>мероприятия.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4A34CC"/>
                </a:solidFill>
              </a:rPr>
              <a:t>Организуются выставки </a:t>
            </a:r>
            <a:r>
              <a:rPr lang="ru-RU" sz="1600" b="1" dirty="0">
                <a:solidFill>
                  <a:srgbClr val="4A34CC"/>
                </a:solidFill>
              </a:rPr>
              <a:t>достижений </a:t>
            </a:r>
            <a:r>
              <a:rPr lang="ru-RU" sz="1600" dirty="0"/>
              <a:t>– на выставке </a:t>
            </a:r>
            <a:r>
              <a:rPr lang="ru-RU" sz="1600" dirty="0" smtClean="0"/>
              <a:t>могут быть </a:t>
            </a:r>
            <a:r>
              <a:rPr lang="ru-RU" sz="1600" dirty="0"/>
              <a:t>представлены различные технические и медицинские новшества, которые помогают фельдшерам в их работе. Посетители </a:t>
            </a:r>
            <a:r>
              <a:rPr lang="ru-RU" sz="1600" dirty="0" smtClean="0"/>
              <a:t>имеют возможность </a:t>
            </a:r>
            <a:r>
              <a:rPr lang="ru-RU" sz="1600" dirty="0"/>
              <a:t>ознакомиться с новыми технологиями и оборудованием, которые помогают улучшить качество оказываемой медицинской помощи.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300" dirty="0" smtClean="0">
              <a:solidFill>
                <a:srgbClr val="7030A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930" y="92675"/>
            <a:ext cx="1219862" cy="95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для фельдшеров,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Основы </a:t>
            </a:r>
            <a:r>
              <a:rPr lang="ru-RU" sz="5600" dirty="0"/>
              <a:t>медицинских знаний и здорового образа жизни : учебник и практикум для вузов / М. Н. Мисюк. — 4-е изд., перераб. и доп</a:t>
            </a:r>
            <a:r>
              <a:rPr lang="ru-RU" sz="5600" dirty="0" smtClean="0"/>
              <a:t>.</a:t>
            </a:r>
            <a:r>
              <a:rPr lang="ru-RU" sz="5600" dirty="0"/>
              <a:t> —</a:t>
            </a:r>
            <a:r>
              <a:rPr lang="ru-RU" sz="5600" dirty="0" smtClean="0"/>
              <a:t> </a:t>
            </a:r>
            <a:r>
              <a:rPr lang="ru-RU" sz="5600" dirty="0"/>
              <a:t>М: Юрайт, </a:t>
            </a:r>
            <a:r>
              <a:rPr lang="ru-RU" sz="5600" dirty="0" smtClean="0"/>
              <a:t>2025. </a:t>
            </a:r>
            <a:r>
              <a:rPr lang="ru-RU" sz="5600" dirty="0"/>
              <a:t>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Медицинская реабилитация : учебник для среднего профессионального образования / И. В. Ильина. — 2-е изд., перераб. и доп. — М: Юрайт, 2025.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Медицинская </a:t>
            </a:r>
            <a:r>
              <a:rPr lang="ru-RU" sz="5600" dirty="0"/>
              <a:t>реабилитация. Практикум : учебник для среднего профессионального образования / И. В. Ильина. — 2-е изд., перераб. и доп. </a:t>
            </a:r>
            <a:r>
              <a:rPr lang="ru-RU" sz="5600" dirty="0" smtClean="0"/>
              <a:t>— </a:t>
            </a:r>
            <a:r>
              <a:rPr lang="ru-RU" sz="5600" dirty="0"/>
              <a:t>М: Юрайт, 2025.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Основы хирургии с </a:t>
            </a:r>
            <a:r>
              <a:rPr lang="ru-RU" sz="5600" dirty="0" smtClean="0"/>
              <a:t>травматологией: </a:t>
            </a:r>
            <a:r>
              <a:rPr lang="ru-RU" sz="5600" dirty="0"/>
              <a:t>учебное пособие для среднего профессионального образования / В. А. Кадыков, А. М. Морозов. — </a:t>
            </a:r>
            <a:r>
              <a:rPr lang="ru-RU" sz="5600" dirty="0" smtClean="0"/>
              <a:t>М</a:t>
            </a:r>
            <a:r>
              <a:rPr lang="ru-RU" sz="5600" dirty="0"/>
              <a:t>: Юрайт, 2025. 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Актуальные вопросы неотложной медицинской помощи в терапии. Скворцов В.В., Тумаренко А.В</a:t>
            </a:r>
            <a:r>
              <a:rPr lang="ru-RU" sz="5600" dirty="0" smtClean="0"/>
              <a:t>. </a:t>
            </a:r>
            <a:r>
              <a:rPr lang="ru-RU" sz="5600" dirty="0"/>
              <a:t>- СПб.: </a:t>
            </a:r>
            <a:r>
              <a:rPr lang="ru-RU" sz="5600" dirty="0" smtClean="0"/>
              <a:t>СпецЛит, 2015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Сборник по организации работы фельдшерско-акушерских пунктов: методические рекомендации. Ассоциация мед.сестер России. СПб.: «Береста</a:t>
            </a:r>
            <a:r>
              <a:rPr lang="ru-RU" sz="5600" dirty="0" smtClean="0"/>
              <a:t>», 2013</a:t>
            </a:r>
            <a:endParaRPr lang="en-US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Терапия с курсом первичной медико-санитарной помощи. Смолева Э.В., Аподиакос Е.Л</a:t>
            </a:r>
            <a:r>
              <a:rPr lang="ru-RU" sz="5600" dirty="0" smtClean="0"/>
              <a:t>. </a:t>
            </a:r>
            <a:r>
              <a:rPr lang="ru-RU" sz="5600" dirty="0"/>
              <a:t>- Ростов н/Д.: </a:t>
            </a:r>
            <a:r>
              <a:rPr lang="ru-RU" sz="5600" dirty="0" smtClean="0"/>
              <a:t>Феникс, 2013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Неотложная медицинская помощь: учебник. Отвагина Т.В. - Ростов н/Д.: Феникс, 2012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Фельдшер скорой помощи: практическое руководство. Нагнибеда А.Н. - СПб.: СпецЛит, 2009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Руководство </a:t>
            </a:r>
            <a:r>
              <a:rPr lang="ru-RU" sz="5600" dirty="0"/>
              <a:t>по скорой медицинской помощи. Багненко С.Ф., Верткина А.Л. и др. - М.: ГЕОТАР-Медиа</a:t>
            </a:r>
            <a:r>
              <a:rPr lang="ru-RU" sz="5600" dirty="0" smtClean="0"/>
              <a:t>, 2009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Руководство по акушерству и гинекологии для фельдшеров и акушерок. под. ред. Прилепской В.Н., Радзинского В.Е. - М.: ГЕОТАР-Медиа, </a:t>
            </a:r>
            <a:r>
              <a:rPr lang="ru-RU" sz="5600" dirty="0" smtClean="0"/>
              <a:t>2007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Руководство по медицинской профилактике. Оганов Р.Г., Хальфин Р.А. - М.: ГЕОТАР-Медиа, 2001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 smtClean="0"/>
              <a:t>Справочник </a:t>
            </a:r>
            <a:r>
              <a:rPr lang="ru-RU" sz="5600" dirty="0"/>
              <a:t>фельдшера. В 2 томах. Т. I. Михайлов А.А., Исаева Л.А., Турьянов М.Х. и др. </a:t>
            </a:r>
            <a:r>
              <a:rPr lang="ru-RU" sz="5600" dirty="0" smtClean="0"/>
              <a:t>- М</a:t>
            </a:r>
            <a:r>
              <a:rPr lang="ru-RU" sz="5600" dirty="0"/>
              <a:t>.: </a:t>
            </a:r>
            <a:r>
              <a:rPr lang="ru-RU" sz="5600" dirty="0" smtClean="0"/>
              <a:t>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Справочник фельдшера. В 2 томах. Т. </a:t>
            </a:r>
            <a:r>
              <a:rPr lang="en-US" sz="5600" dirty="0" smtClean="0"/>
              <a:t>II</a:t>
            </a:r>
            <a:r>
              <a:rPr lang="ru-RU" sz="5600" dirty="0" smtClean="0"/>
              <a:t>. </a:t>
            </a:r>
            <a:r>
              <a:rPr lang="ru-RU" sz="5600" dirty="0"/>
              <a:t>Михайлов А.А., Исаева Л.А., Турьянов М.Х. и др. - М.: 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3963</TotalTime>
  <Words>1377</Words>
  <Application>Microsoft Office PowerPoint</Application>
  <PresentationFormat>Произвольный</PresentationFormat>
  <Paragraphs>90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 21 февраля –День фельдшера</vt:lpstr>
      <vt:lpstr>История появления профессии «фельдшер»</vt:lpstr>
      <vt:lpstr>История появления профессии  «фельдшер»</vt:lpstr>
      <vt:lpstr>Значимость профессии «фельдшер»</vt:lpstr>
      <vt:lpstr>Традиции праздника</vt:lpstr>
      <vt:lpstr>Список литературы для фельдшеров,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248</cp:revision>
  <dcterms:created xsi:type="dcterms:W3CDTF">2019-04-11T10:45:24Z</dcterms:created>
  <dcterms:modified xsi:type="dcterms:W3CDTF">2025-02-12T06:51:35Z</dcterms:modified>
</cp:coreProperties>
</file>