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3"/>
  </p:notesMasterIdLst>
  <p:sldIdLst>
    <p:sldId id="273" r:id="rId2"/>
    <p:sldId id="257" r:id="rId3"/>
    <p:sldId id="266" r:id="rId4"/>
    <p:sldId id="270" r:id="rId5"/>
    <p:sldId id="276" r:id="rId6"/>
    <p:sldId id="275" r:id="rId7"/>
    <p:sldId id="274" r:id="rId8"/>
    <p:sldId id="277" r:id="rId9"/>
    <p:sldId id="278" r:id="rId10"/>
    <p:sldId id="271" r:id="rId11"/>
    <p:sldId id="272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67" autoAdjust="0"/>
    <p:restoredTop sz="94660"/>
  </p:normalViewPr>
  <p:slideViewPr>
    <p:cSldViewPr snapToGrid="0">
      <p:cViewPr>
        <p:scale>
          <a:sx n="77" d="100"/>
          <a:sy n="77" d="100"/>
        </p:scale>
        <p:origin x="-894" y="-3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C6B6C-82DB-4B4D-85E3-357DF0B4F9FD}" type="datetimeFigureOut">
              <a:rPr lang="ru-RU" smtClean="0"/>
              <a:t>21.11.2025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67152-DF57-48A2-907D-88E9B6A8E2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998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29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07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174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249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275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21.11.2025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988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21.11.2025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459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21.11.2025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26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21.11.2025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822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21.11.2025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159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21.11.2025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72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F3379-8E33-47BC-8917-4B57987C1465}" type="datetimeFigureOut">
              <a:rPr lang="ru-RU" smtClean="0"/>
              <a:t>21.11.2025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841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4528" y="691851"/>
            <a:ext cx="9595837" cy="5490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25181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  <a:latin typeface="+mn-lt"/>
              </a:rPr>
              <a:t>Традиции праздника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500" b="1" dirty="0" smtClean="0">
                <a:solidFill>
                  <a:srgbClr val="003399"/>
                </a:solidFill>
              </a:rPr>
              <a:t>Традиционно в </a:t>
            </a:r>
            <a:r>
              <a:rPr lang="ru-RU" sz="1500" b="1" dirty="0">
                <a:solidFill>
                  <a:srgbClr val="003399"/>
                </a:solidFill>
              </a:rPr>
              <a:t>День невролога </a:t>
            </a:r>
            <a:r>
              <a:rPr lang="ru-RU" sz="1500" dirty="0"/>
              <a:t>проводятся различные мероприятия, направленные на повышение осведомлённости </a:t>
            </a:r>
            <a:r>
              <a:rPr lang="ru-RU" sz="1500" dirty="0" smtClean="0"/>
              <a:t> </a:t>
            </a:r>
            <a:r>
              <a:rPr lang="ru-RU" sz="1500" dirty="0"/>
              <a:t>населения о важности здоровья нервной </a:t>
            </a:r>
            <a:r>
              <a:rPr lang="ru-RU" sz="1500" dirty="0" smtClean="0"/>
              <a:t>системы, о неврологических </a:t>
            </a:r>
            <a:r>
              <a:rPr lang="ru-RU" sz="1500" dirty="0"/>
              <a:t>заболеваниях </a:t>
            </a:r>
            <a:r>
              <a:rPr lang="ru-RU" sz="1500" dirty="0" smtClean="0"/>
              <a:t>и в </a:t>
            </a:r>
            <a:r>
              <a:rPr lang="ru-RU" sz="1500" dirty="0"/>
              <a:t>поддержку неврологов. Это могут </a:t>
            </a:r>
            <a:r>
              <a:rPr lang="ru-RU" sz="1500" dirty="0" smtClean="0"/>
              <a:t>быть </a:t>
            </a:r>
            <a:r>
              <a:rPr lang="ru-RU" sz="1500" dirty="0"/>
              <a:t>лекции, благотворительные </a:t>
            </a:r>
            <a:r>
              <a:rPr lang="ru-RU" sz="1500" dirty="0" smtClean="0"/>
              <a:t>акции, </a:t>
            </a:r>
            <a:r>
              <a:rPr lang="ru-RU" sz="1500" dirty="0"/>
              <a:t>флешмобы</a:t>
            </a:r>
            <a:r>
              <a:rPr lang="ru-RU" sz="1500" dirty="0" smtClean="0"/>
              <a:t> </a:t>
            </a:r>
            <a:r>
              <a:rPr lang="ru-RU" sz="1500" dirty="0"/>
              <a:t>и информационные кампании в СМИ. </a:t>
            </a:r>
            <a:endParaRPr lang="ru-RU" sz="1500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5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500" b="1" dirty="0" smtClean="0">
                <a:solidFill>
                  <a:srgbClr val="003399"/>
                </a:solidFill>
              </a:rPr>
              <a:t>Многие </a:t>
            </a:r>
            <a:r>
              <a:rPr lang="ru-RU" sz="1500" b="1" dirty="0">
                <a:solidFill>
                  <a:srgbClr val="003399"/>
                </a:solidFill>
              </a:rPr>
              <a:t>медицинские учреждения </a:t>
            </a:r>
            <a:r>
              <a:rPr lang="ru-RU" sz="1500" dirty="0"/>
              <a:t>и организации проводят </a:t>
            </a:r>
            <a:r>
              <a:rPr lang="ru-RU" sz="1500" b="1" dirty="0">
                <a:solidFill>
                  <a:srgbClr val="003399"/>
                </a:solidFill>
              </a:rPr>
              <a:t>дни открытых дверей</a:t>
            </a:r>
            <a:r>
              <a:rPr lang="ru-RU" sz="1500" dirty="0"/>
              <a:t>, где пациенты и их родственники могут получить консультации специалистов и узнать больше о доступных методах лечения и реабилитации.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5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500" b="1" dirty="0" smtClean="0">
                <a:solidFill>
                  <a:srgbClr val="003399"/>
                </a:solidFill>
              </a:rPr>
              <a:t> Ко </a:t>
            </a:r>
            <a:r>
              <a:rPr lang="ru-RU" sz="1500" b="1" dirty="0">
                <a:solidFill>
                  <a:srgbClr val="003399"/>
                </a:solidFill>
              </a:rPr>
              <a:t>Дню невролога  </a:t>
            </a:r>
            <a:r>
              <a:rPr lang="ru-RU" sz="1500" dirty="0"/>
              <a:t>приурочивают </a:t>
            </a:r>
            <a:r>
              <a:rPr lang="ru-RU" sz="1500" b="1" dirty="0">
                <a:solidFill>
                  <a:srgbClr val="003399"/>
                </a:solidFill>
              </a:rPr>
              <a:t>профессиональные конференции, семинары и симпозиумы</a:t>
            </a:r>
            <a:r>
              <a:rPr lang="ru-RU" sz="1500" dirty="0"/>
              <a:t>, где врачи могут </a:t>
            </a:r>
            <a:r>
              <a:rPr lang="ru-RU" sz="1500" dirty="0" smtClean="0"/>
              <a:t>выступить </a:t>
            </a:r>
            <a:r>
              <a:rPr lang="ru-RU" sz="1500" dirty="0"/>
              <a:t>с </a:t>
            </a:r>
            <a:r>
              <a:rPr lang="ru-RU" sz="1500" dirty="0" smtClean="0"/>
              <a:t>докладами </a:t>
            </a:r>
            <a:r>
              <a:rPr lang="ru-RU" sz="1500" dirty="0"/>
              <a:t>и ознакомиться с актуальными проблемами отрасли, обменяться опытом. Выходят тематические статьи в прессе и передачи на телевидении</a:t>
            </a:r>
            <a:r>
              <a:rPr lang="ru-RU" sz="1500" dirty="0" smtClean="0"/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5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500" b="1" dirty="0" smtClean="0">
                <a:solidFill>
                  <a:srgbClr val="003399"/>
                </a:solidFill>
              </a:rPr>
              <a:t>В </a:t>
            </a:r>
            <a:r>
              <a:rPr lang="ru-RU" sz="1500" b="1" dirty="0">
                <a:solidFill>
                  <a:srgbClr val="003399"/>
                </a:solidFill>
              </a:rPr>
              <a:t>этот день принято поздравлять коллег </a:t>
            </a:r>
            <a:r>
              <a:rPr lang="ru-RU" sz="1500" dirty="0"/>
              <a:t>и вручать им символические подарки. Многие медицинские учреждения устраивают торжественные собрания, на которых награждаются лучшие сотрудники и ветераны отрасли. </a:t>
            </a:r>
            <a:r>
              <a:rPr lang="ru-RU" sz="1500" dirty="0" smtClean="0"/>
              <a:t>Нередко </a:t>
            </a:r>
            <a:r>
              <a:rPr lang="ru-RU" sz="1500" dirty="0"/>
              <a:t>проводят тематические выставки и презентации, посвященные последним достижениям в области неврологии</a:t>
            </a:r>
            <a:r>
              <a:rPr lang="ru-RU" sz="150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5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500" b="1" dirty="0">
                <a:solidFill>
                  <a:srgbClr val="003399"/>
                </a:solidFill>
              </a:rPr>
              <a:t>Вместе с </a:t>
            </a:r>
            <a:r>
              <a:rPr lang="ru-RU" sz="1500" b="1" dirty="0" smtClean="0">
                <a:solidFill>
                  <a:srgbClr val="003399"/>
                </a:solidFill>
              </a:rPr>
              <a:t>неврологами</a:t>
            </a:r>
            <a:r>
              <a:rPr lang="ru-RU" sz="1500" dirty="0" smtClean="0"/>
              <a:t>, </a:t>
            </a:r>
            <a:r>
              <a:rPr lang="ru-RU" sz="1500" dirty="0"/>
              <a:t>работающими в поликлиниках и больницах, праздник отмечают учёные-медики, а также преподаватели медицинских учебных заведений, работающие и преподающие по специальности неврология.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500" dirty="0"/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0884" y="331314"/>
            <a:ext cx="2191893" cy="1312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13629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solidFill>
                  <a:srgbClr val="C00000"/>
                </a:solidFill>
                <a:latin typeface="+mn-lt"/>
              </a:rPr>
              <a:t>Список литературы по неврологии, находящейся в фонде библиотеки ГООАУ ДПО « МОЦПК СЗ»</a:t>
            </a:r>
            <a:endParaRPr lang="ru-RU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algn="just"/>
            <a:r>
              <a:rPr lang="ru-RU" sz="3000" dirty="0"/>
              <a:t>Аствацатуров, М. И.  Краткий учебник нервных болезней : краткий курс лекций </a:t>
            </a:r>
            <a:r>
              <a:rPr lang="ru-RU" sz="3000" dirty="0" smtClean="0"/>
              <a:t>– </a:t>
            </a:r>
            <a:r>
              <a:rPr lang="ru-RU" sz="3000" dirty="0"/>
              <a:t>М.: Юрайт, </a:t>
            </a:r>
            <a:r>
              <a:rPr lang="ru-RU" sz="3000" dirty="0" smtClean="0"/>
              <a:t>2025. </a:t>
            </a:r>
            <a:r>
              <a:rPr lang="ru-RU" sz="3000" dirty="0"/>
              <a:t>– электронная версия</a:t>
            </a:r>
          </a:p>
          <a:p>
            <a:pPr algn="just"/>
            <a:r>
              <a:rPr lang="ru-RU" sz="3000" dirty="0" smtClean="0"/>
              <a:t>Бортникова </a:t>
            </a:r>
            <a:r>
              <a:rPr lang="ru-RU" sz="3000" dirty="0"/>
              <a:t>С.М. Нервнае и психические болезни: учебное пособие/ С.М.Бортникова, Т.В. Зубахина.- Изд. 12-е, стер.- Ростов н/Д.: Феникс, 2014.</a:t>
            </a:r>
          </a:p>
          <a:p>
            <a:pPr algn="just"/>
            <a:r>
              <a:rPr lang="ru-RU" sz="3000" dirty="0"/>
              <a:t>Бортникова С.М. Сестринское дело в невропатологии и психиатрии с курсом </a:t>
            </a:r>
            <a:r>
              <a:rPr lang="ru-RU" sz="3000" dirty="0" smtClean="0"/>
              <a:t>наркологии. </a:t>
            </a:r>
            <a:r>
              <a:rPr lang="ru-RU" sz="3000" dirty="0"/>
              <a:t>– Изд. 8-е,  стер. – Ростов н/Д.: Феникс, 2011</a:t>
            </a:r>
          </a:p>
          <a:p>
            <a:pPr algn="just"/>
            <a:r>
              <a:rPr lang="ru-RU" sz="3000" dirty="0"/>
              <a:t>Сестринское дело в неврологии: учебник/Под ред.  С.В. Котова. – М.: ГЭОТАР-Медиа, 2008</a:t>
            </a:r>
          </a:p>
          <a:p>
            <a:pPr algn="just"/>
            <a:r>
              <a:rPr lang="ru-RU" sz="3000" dirty="0" smtClean="0"/>
              <a:t>Аветисова </a:t>
            </a:r>
            <a:r>
              <a:rPr lang="ru-RU" sz="3000" dirty="0"/>
              <a:t>К. Все, что нужно знать о профилактическом лечении мигрени. Разбор обновленных рекомендаций Международного общества головной </a:t>
            </a:r>
            <a:r>
              <a:rPr lang="ru-RU" sz="3000" dirty="0" smtClean="0"/>
              <a:t>боли // </a:t>
            </a:r>
            <a:r>
              <a:rPr lang="ru-RU" sz="3000" dirty="0"/>
              <a:t>Управление качеством в здравоохранении. – </a:t>
            </a:r>
            <a:r>
              <a:rPr lang="ru-RU" sz="3000" dirty="0" smtClean="0"/>
              <a:t>2025 </a:t>
            </a:r>
            <a:r>
              <a:rPr lang="ru-RU" sz="3000" dirty="0"/>
              <a:t>- № </a:t>
            </a:r>
            <a:r>
              <a:rPr lang="ru-RU" sz="3000" dirty="0" smtClean="0"/>
              <a:t>3 </a:t>
            </a:r>
            <a:r>
              <a:rPr lang="ru-RU" sz="3000" dirty="0"/>
              <a:t>– электронная </a:t>
            </a:r>
            <a:r>
              <a:rPr lang="ru-RU" sz="3000" dirty="0" smtClean="0"/>
              <a:t>версия</a:t>
            </a:r>
          </a:p>
          <a:p>
            <a:pPr algn="just"/>
            <a:r>
              <a:rPr lang="ru-RU" sz="3000" dirty="0"/>
              <a:t>Услышать безмолвное, или История болезни Паркинсона в движении и чувствах // Медицинская сестра. – 2024. - № 8 – электронная версия</a:t>
            </a:r>
          </a:p>
          <a:p>
            <a:pPr algn="just"/>
            <a:r>
              <a:rPr lang="ru-RU" sz="3000" dirty="0"/>
              <a:t>Гулиян С., Цецера Д., др.  Современные подходы к проблеме эпилепсии в практике медицинской сестры // Медицинская сестра. – 2024. - № 6 – электронная версия</a:t>
            </a:r>
          </a:p>
          <a:p>
            <a:pPr algn="just"/>
            <a:r>
              <a:rPr lang="ru-RU" sz="3000" dirty="0"/>
              <a:t>Москаленко  А. Как понять, что у пациента болезнь Паркинсона – все, что нужно знать терапевту о дегенеративном заболевании нервной системы // Управление качеством в здравоохранении. – 2024. - № 5 – электронная версия</a:t>
            </a:r>
          </a:p>
          <a:p>
            <a:pPr algn="just"/>
            <a:r>
              <a:rPr lang="ru-RU" sz="3000" dirty="0" smtClean="0"/>
              <a:t>Елистратов </a:t>
            </a:r>
            <a:r>
              <a:rPr lang="ru-RU" sz="3000" dirty="0"/>
              <a:t>Д. Возможности применения натурального ноотропного средства «Мемо-Вит» в профилактике и комплексной терапии различных видов </a:t>
            </a:r>
            <a:r>
              <a:rPr lang="ru-RU" sz="3000" dirty="0" smtClean="0"/>
              <a:t>деменции </a:t>
            </a:r>
            <a:r>
              <a:rPr lang="ru-RU" sz="3000" dirty="0"/>
              <a:t>// Медицинская сестра. – 2024. - № </a:t>
            </a:r>
            <a:r>
              <a:rPr lang="ru-RU" sz="3000" dirty="0" smtClean="0"/>
              <a:t>4 </a:t>
            </a:r>
            <a:r>
              <a:rPr lang="ru-RU" sz="3000" dirty="0"/>
              <a:t>– электронная версия</a:t>
            </a:r>
            <a:endParaRPr lang="ru-RU" sz="3000" dirty="0" smtClean="0"/>
          </a:p>
          <a:p>
            <a:pPr algn="just"/>
            <a:r>
              <a:rPr lang="ru-RU" sz="3000" dirty="0" smtClean="0"/>
              <a:t>Аскеров </a:t>
            </a:r>
            <a:r>
              <a:rPr lang="ru-RU" sz="3000" dirty="0"/>
              <a:t>Э., </a:t>
            </a:r>
            <a:r>
              <a:rPr lang="ru-RU" sz="3000" dirty="0" smtClean="0"/>
              <a:t>Уткина </a:t>
            </a:r>
            <a:r>
              <a:rPr lang="ru-RU" sz="3000" dirty="0"/>
              <a:t>В., </a:t>
            </a:r>
            <a:r>
              <a:rPr lang="ru-RU" sz="3000" dirty="0" smtClean="0"/>
              <a:t>др. Современные </a:t>
            </a:r>
            <a:r>
              <a:rPr lang="ru-RU" sz="3000" dirty="0"/>
              <a:t>представления о развитии </a:t>
            </a:r>
            <a:r>
              <a:rPr lang="ru-RU" sz="3000" dirty="0" smtClean="0"/>
              <a:t>атеросклероза </a:t>
            </a:r>
            <a:r>
              <a:rPr lang="ru-RU" sz="3000" dirty="0" smtClean="0"/>
              <a:t>// </a:t>
            </a:r>
            <a:r>
              <a:rPr lang="ru-RU" sz="3000" dirty="0"/>
              <a:t>Медицинская </a:t>
            </a:r>
            <a:r>
              <a:rPr lang="ru-RU" sz="3000" dirty="0" smtClean="0"/>
              <a:t>сестра</a:t>
            </a:r>
            <a:r>
              <a:rPr lang="ru-RU" sz="3000" dirty="0"/>
              <a:t>. – </a:t>
            </a:r>
            <a:r>
              <a:rPr lang="ru-RU" sz="3000" dirty="0" smtClean="0"/>
              <a:t>2024. </a:t>
            </a:r>
            <a:r>
              <a:rPr lang="ru-RU" sz="3000" dirty="0"/>
              <a:t>- № </a:t>
            </a:r>
            <a:r>
              <a:rPr lang="ru-RU" sz="3000" dirty="0"/>
              <a:t>3 – электронная версия</a:t>
            </a:r>
            <a:endParaRPr lang="ru-RU" sz="3000" dirty="0" smtClean="0"/>
          </a:p>
          <a:p>
            <a:pPr algn="just"/>
            <a:r>
              <a:rPr lang="ru-RU" sz="3000" dirty="0" smtClean="0"/>
              <a:t>Голенков </a:t>
            </a:r>
            <a:r>
              <a:rPr lang="ru-RU" sz="3000" dirty="0"/>
              <a:t>А. Болевой синдром у больных с деменциями в сестринской </a:t>
            </a:r>
            <a:r>
              <a:rPr lang="ru-RU" sz="3000" dirty="0" smtClean="0"/>
              <a:t>практике </a:t>
            </a:r>
            <a:r>
              <a:rPr lang="ru-RU" sz="3000" dirty="0"/>
              <a:t>// Медицинская сестра. – </a:t>
            </a:r>
            <a:r>
              <a:rPr lang="ru-RU" sz="3000" dirty="0" smtClean="0"/>
              <a:t>2023. </a:t>
            </a:r>
            <a:r>
              <a:rPr lang="ru-RU" sz="3000" dirty="0"/>
              <a:t>- № </a:t>
            </a:r>
            <a:r>
              <a:rPr lang="ru-RU" sz="3000" dirty="0" smtClean="0"/>
              <a:t>2 </a:t>
            </a:r>
            <a:r>
              <a:rPr lang="ru-RU" sz="3000" dirty="0"/>
              <a:t>– электронная версия</a:t>
            </a:r>
          </a:p>
          <a:p>
            <a:pPr algn="just"/>
            <a:r>
              <a:rPr lang="ru-RU" sz="3000" dirty="0" smtClean="0"/>
              <a:t>Фетищева </a:t>
            </a:r>
            <a:r>
              <a:rPr lang="ru-RU" sz="3000" dirty="0"/>
              <a:t>И. Организация помощи пациентам с </a:t>
            </a:r>
            <a:r>
              <a:rPr lang="ru-RU" sz="3000" dirty="0" smtClean="0"/>
              <a:t>деменцией // Сестринское дело – 2022.- № 5 </a:t>
            </a:r>
            <a:r>
              <a:rPr lang="ru-RU" sz="3000" dirty="0"/>
              <a:t>– электронная версия</a:t>
            </a:r>
            <a:endParaRPr lang="ru-RU" sz="3000" dirty="0" smtClean="0"/>
          </a:p>
          <a:p>
            <a:pPr algn="just"/>
            <a:r>
              <a:rPr lang="ru-RU" sz="3000" dirty="0" smtClean="0"/>
              <a:t>Скворцов </a:t>
            </a:r>
            <a:r>
              <a:rPr lang="ru-RU" sz="3000" dirty="0"/>
              <a:t>В., </a:t>
            </a:r>
            <a:r>
              <a:rPr lang="ru-RU" sz="3000" dirty="0" smtClean="0"/>
              <a:t>Матвеев </a:t>
            </a:r>
            <a:r>
              <a:rPr lang="ru-RU" sz="3000" dirty="0"/>
              <a:t>Н., </a:t>
            </a:r>
            <a:r>
              <a:rPr lang="ru-RU" sz="3000" dirty="0" smtClean="0"/>
              <a:t>Задумина </a:t>
            </a:r>
            <a:r>
              <a:rPr lang="ru-RU" sz="3000" dirty="0"/>
              <a:t>Д. Боль в спине (дорсалгия) в практике медицинский сестры // Медицинская сестра. – </a:t>
            </a:r>
            <a:r>
              <a:rPr lang="ru-RU" sz="3000" dirty="0" smtClean="0"/>
              <a:t>2022. </a:t>
            </a:r>
            <a:r>
              <a:rPr lang="ru-RU" sz="3000" dirty="0"/>
              <a:t>- № </a:t>
            </a:r>
            <a:r>
              <a:rPr lang="ru-RU" sz="3000" dirty="0" smtClean="0"/>
              <a:t>4 </a:t>
            </a:r>
            <a:r>
              <a:rPr lang="ru-RU" sz="3000" dirty="0"/>
              <a:t>– электронная версия</a:t>
            </a:r>
            <a:endParaRPr lang="ru-RU" sz="3000" dirty="0" smtClean="0"/>
          </a:p>
          <a:p>
            <a:pPr algn="just"/>
            <a:r>
              <a:rPr lang="ru-RU" sz="3000" dirty="0" smtClean="0"/>
              <a:t>Скворцов </a:t>
            </a:r>
            <a:r>
              <a:rPr lang="ru-RU" sz="3000" dirty="0"/>
              <a:t>В., </a:t>
            </a:r>
            <a:r>
              <a:rPr lang="ru-RU" sz="3000" dirty="0" smtClean="0"/>
              <a:t>Малякин </a:t>
            </a:r>
            <a:r>
              <a:rPr lang="ru-RU" sz="3000" dirty="0"/>
              <a:t>Г. и др. Мигрень в практике медицинской сестры // Медицинская сестра. – </a:t>
            </a:r>
            <a:r>
              <a:rPr lang="ru-RU" sz="3000" dirty="0" smtClean="0"/>
              <a:t>2021. </a:t>
            </a:r>
            <a:r>
              <a:rPr lang="ru-RU" sz="3000" dirty="0"/>
              <a:t>- № </a:t>
            </a:r>
            <a:r>
              <a:rPr lang="ru-RU" sz="3000" dirty="0" smtClean="0"/>
              <a:t>6 </a:t>
            </a:r>
            <a:r>
              <a:rPr lang="ru-RU" sz="3000" dirty="0"/>
              <a:t>– электронная версия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4761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  <a:latin typeface="+mn-lt"/>
              </a:rPr>
              <a:t>День невролога</a:t>
            </a:r>
            <a:endParaRPr lang="ru-RU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3399"/>
                </a:solidFill>
              </a:rPr>
              <a:t>1 </a:t>
            </a:r>
            <a:r>
              <a:rPr lang="ru-RU" sz="2000" b="1" dirty="0">
                <a:solidFill>
                  <a:srgbClr val="003399"/>
                </a:solidFill>
              </a:rPr>
              <a:t>декабря </a:t>
            </a:r>
            <a:r>
              <a:rPr lang="ru-RU" sz="2000" dirty="0"/>
              <a:t>ежегодно отмечается </a:t>
            </a:r>
            <a:r>
              <a:rPr lang="ru-RU" sz="2000" b="1" dirty="0" smtClean="0">
                <a:solidFill>
                  <a:srgbClr val="003399"/>
                </a:solidFill>
              </a:rPr>
              <a:t>День </a:t>
            </a:r>
            <a:r>
              <a:rPr lang="ru-RU" sz="2000" b="1" dirty="0">
                <a:solidFill>
                  <a:srgbClr val="003399"/>
                </a:solidFill>
              </a:rPr>
              <a:t>невролога</a:t>
            </a:r>
            <a:r>
              <a:rPr lang="ru-RU" sz="2000" dirty="0"/>
              <a:t> – профессиональный праздник врачей, </a:t>
            </a:r>
            <a:r>
              <a:rPr lang="ru-RU" sz="2000" dirty="0" smtClean="0"/>
              <a:t>занимающихся диагностикой</a:t>
            </a:r>
            <a:r>
              <a:rPr lang="ru-RU" sz="2000" dirty="0"/>
              <a:t>, профилактикой и лечением болезней, связанных с центральной и периферической нервной системой</a:t>
            </a:r>
            <a:r>
              <a:rPr lang="ru-RU" sz="200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20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3399"/>
                </a:solidFill>
              </a:rPr>
              <a:t>Идея учреждения Д</a:t>
            </a:r>
            <a:r>
              <a:rPr lang="ru-RU" sz="2000" b="1" dirty="0" smtClean="0">
                <a:solidFill>
                  <a:srgbClr val="003399"/>
                </a:solidFill>
              </a:rPr>
              <a:t>ня </a:t>
            </a:r>
            <a:r>
              <a:rPr lang="ru-RU" sz="2000" b="1" dirty="0">
                <a:solidFill>
                  <a:srgbClr val="003399"/>
                </a:solidFill>
              </a:rPr>
              <a:t>невролога </a:t>
            </a:r>
            <a:r>
              <a:rPr lang="ru-RU" sz="2000" dirty="0"/>
              <a:t>возникла из-за растущей обеспокоенности распространенностью неврологических заболеваний во всем мире. Многие из этих болезней, такие как болезнь Альцгеймера, болезнь Паркинсона, инсульт и эпилепсия, оказывают значительное влияние на качество жизни пациентов и их семей.</a:t>
            </a:r>
            <a:endParaRPr lang="ru-RU" sz="2000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0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3399"/>
                </a:solidFill>
              </a:rPr>
              <a:t>Дата </a:t>
            </a:r>
            <a:r>
              <a:rPr lang="ru-RU" sz="2000" b="1" dirty="0" smtClean="0">
                <a:solidFill>
                  <a:srgbClr val="003399"/>
                </a:solidFill>
              </a:rPr>
              <a:t>празднования </a:t>
            </a:r>
            <a:r>
              <a:rPr lang="ru-RU" sz="2000" dirty="0" smtClean="0"/>
              <a:t>Дня невролога была утверждена </a:t>
            </a:r>
            <a:r>
              <a:rPr lang="ru-RU" sz="2000" dirty="0"/>
              <a:t>Всемирной федерацией неврологии (WFN) </a:t>
            </a:r>
            <a:r>
              <a:rPr lang="ru-RU" sz="2000" b="1" dirty="0">
                <a:solidFill>
                  <a:srgbClr val="003399"/>
                </a:solidFill>
              </a:rPr>
              <a:t>в 2014 </a:t>
            </a:r>
            <a:r>
              <a:rPr lang="ru-RU" sz="2000" b="1" dirty="0" smtClean="0">
                <a:solidFill>
                  <a:srgbClr val="003399"/>
                </a:solidFill>
              </a:rPr>
              <a:t>году </a:t>
            </a:r>
            <a:r>
              <a:rPr lang="ru-RU" sz="2000" dirty="0" smtClean="0"/>
              <a:t>для повышения осведомлённости </a:t>
            </a:r>
            <a:r>
              <a:rPr lang="ru-RU" sz="2000" dirty="0"/>
              <a:t>о неврологических </a:t>
            </a:r>
            <a:r>
              <a:rPr lang="ru-RU" sz="2000" dirty="0" smtClean="0"/>
              <a:t>расстройствах,  поддержания </a:t>
            </a:r>
            <a:r>
              <a:rPr lang="ru-RU" sz="2000" dirty="0"/>
              <a:t>специалистов, работающих в этой </a:t>
            </a:r>
            <a:r>
              <a:rPr lang="ru-RU" sz="2000" dirty="0" smtClean="0"/>
              <a:t>области, и привлечения внимания </a:t>
            </a:r>
            <a:r>
              <a:rPr lang="ru-RU" sz="2000" dirty="0"/>
              <a:t>общественности и </a:t>
            </a:r>
            <a:r>
              <a:rPr lang="ru-RU" sz="2000" dirty="0" smtClean="0"/>
              <a:t>правительства </a:t>
            </a:r>
            <a:r>
              <a:rPr lang="ru-RU" sz="2000" dirty="0"/>
              <a:t>к </a:t>
            </a:r>
            <a:r>
              <a:rPr lang="ru-RU" sz="2000" dirty="0" smtClean="0"/>
              <a:t>проблемам неврологии. </a:t>
            </a:r>
            <a:r>
              <a:rPr lang="ru-RU" sz="2000" dirty="0"/>
              <a:t>Выбор даты – 1 декабря – символизирует начало зимы, времени, когда многие неврологические симптомы могут обостряться.</a:t>
            </a:r>
            <a:endParaRPr lang="ru-RU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3399"/>
                </a:solidFill>
              </a:rPr>
              <a:t>День </a:t>
            </a:r>
            <a:r>
              <a:rPr lang="ru-RU" sz="2000" b="1" dirty="0">
                <a:solidFill>
                  <a:srgbClr val="003399"/>
                </a:solidFill>
              </a:rPr>
              <a:t>невролога </a:t>
            </a:r>
            <a:r>
              <a:rPr lang="ru-RU" sz="2000" dirty="0" smtClean="0"/>
              <a:t>отмечают, помимо России, </a:t>
            </a:r>
            <a:r>
              <a:rPr lang="ru-RU" sz="2000" dirty="0"/>
              <a:t>в </a:t>
            </a:r>
            <a:r>
              <a:rPr lang="ru-RU" sz="2000" dirty="0" smtClean="0"/>
              <a:t>Беларуси,  Казахстане , </a:t>
            </a:r>
            <a:r>
              <a:rPr lang="ru-RU" sz="2000" dirty="0" smtClean="0"/>
              <a:t>Украине </a:t>
            </a:r>
            <a:r>
              <a:rPr lang="ru-RU" sz="2000" dirty="0" smtClean="0"/>
              <a:t>и некоторых других странах.</a:t>
            </a:r>
            <a:endParaRPr lang="ru-RU" sz="20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20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000" dirty="0">
              <a:solidFill>
                <a:srgbClr val="FF000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0884" y="331314"/>
            <a:ext cx="2191893" cy="1312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3285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2341" y="575190"/>
            <a:ext cx="10515600" cy="1325563"/>
          </a:xfrm>
        </p:spPr>
        <p:txBody>
          <a:bodyPr/>
          <a:lstStyle/>
          <a:p>
            <a:r>
              <a:rPr lang="ru-RU" b="1" dirty="0">
                <a:solidFill>
                  <a:srgbClr val="C00000"/>
                </a:solidFill>
                <a:latin typeface="+mn-lt"/>
              </a:rPr>
              <a:t>История праздника</a:t>
            </a:r>
            <a:endParaRPr lang="ru-RU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003399"/>
                </a:solidFill>
              </a:rPr>
              <a:t>Интерес </a:t>
            </a:r>
            <a:r>
              <a:rPr lang="ru-RU" sz="1400" b="1" dirty="0">
                <a:solidFill>
                  <a:srgbClr val="003399"/>
                </a:solidFill>
              </a:rPr>
              <a:t>к неврологии уходит своими истоками в древнейшие времена. </a:t>
            </a:r>
            <a:r>
              <a:rPr lang="ru-RU" sz="1400" dirty="0"/>
              <a:t>Неврологические заболевания хорошо описаны в папирусе </a:t>
            </a:r>
            <a:r>
              <a:rPr lang="ru-RU" sz="1400" b="1" dirty="0">
                <a:solidFill>
                  <a:srgbClr val="003399"/>
                </a:solidFill>
              </a:rPr>
              <a:t>Эдвина Смита (3300 г. до н.э.). </a:t>
            </a:r>
            <a:r>
              <a:rPr lang="ru-RU" sz="1400" dirty="0" smtClean="0"/>
              <a:t>В </a:t>
            </a:r>
            <a:r>
              <a:rPr lang="ru-RU" sz="1400" dirty="0"/>
              <a:t>нем содержалось первое известное описание черепа, мозговой оболочки, внешней поверхности мозга, спинномозговой жидкости и внутричерепных </a:t>
            </a:r>
            <a:r>
              <a:rPr lang="ru-RU" sz="1400" dirty="0" smtClean="0"/>
              <a:t>пульсаций.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003399"/>
                </a:solidFill>
              </a:rPr>
              <a:t>В папирусе </a:t>
            </a:r>
            <a:r>
              <a:rPr lang="ru-RU" sz="1400" b="1" dirty="0">
                <a:solidFill>
                  <a:srgbClr val="003399"/>
                </a:solidFill>
              </a:rPr>
              <a:t>Эберса </a:t>
            </a:r>
            <a:r>
              <a:rPr lang="ru-RU" sz="1400" dirty="0"/>
              <a:t>можно найти описание мигрени, а надпись из гробницы визиря Вешптаха, датированная </a:t>
            </a:r>
            <a:r>
              <a:rPr lang="ru-RU" sz="1400" b="1" dirty="0">
                <a:solidFill>
                  <a:srgbClr val="003399"/>
                </a:solidFill>
              </a:rPr>
              <a:t>около 2455 г. до н.э., </a:t>
            </a:r>
            <a:r>
              <a:rPr lang="ru-RU" sz="1400" dirty="0"/>
              <a:t>описывает признаки инсульта. В эллинистическом Египте Геродот впервые описывает признаки эпилепсии. Впоследствии о различных неврологических патологиях говорили в своих трудах </a:t>
            </a:r>
            <a:r>
              <a:rPr lang="ru-RU" sz="1400" b="1" dirty="0" smtClean="0">
                <a:solidFill>
                  <a:srgbClr val="003399"/>
                </a:solidFill>
              </a:rPr>
              <a:t>Гиппократ </a:t>
            </a:r>
            <a:r>
              <a:rPr lang="ru-RU" sz="1400" dirty="0" smtClean="0"/>
              <a:t>(он </a:t>
            </a:r>
            <a:r>
              <a:rPr lang="ru-RU" sz="1400" dirty="0"/>
              <a:t>отметил, что «необычные эпизоды онемения и анестезии являются признаками надвигающегося паралича</a:t>
            </a:r>
            <a:r>
              <a:rPr lang="ru-RU" sz="1400" dirty="0" smtClean="0"/>
              <a:t>»), </a:t>
            </a:r>
            <a:r>
              <a:rPr lang="ru-RU" sz="1400" b="1" dirty="0">
                <a:solidFill>
                  <a:srgbClr val="003399"/>
                </a:solidFill>
              </a:rPr>
              <a:t>Рази, Ибн-Сина</a:t>
            </a:r>
            <a:r>
              <a:rPr lang="ru-RU" sz="1400" dirty="0" smtClean="0"/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rgbClr val="003399"/>
                </a:solidFill>
              </a:rPr>
              <a:t>В медицинских тестах XVII века </a:t>
            </a:r>
            <a:r>
              <a:rPr lang="ru-RU" sz="1400" dirty="0"/>
              <a:t>уже можно найти определение </a:t>
            </a:r>
            <a:r>
              <a:rPr lang="ru-RU" sz="1400" b="1" dirty="0">
                <a:solidFill>
                  <a:srgbClr val="003399"/>
                </a:solidFill>
              </a:rPr>
              <a:t>«неврология</a:t>
            </a:r>
            <a:r>
              <a:rPr lang="ru-RU" sz="1400" b="1" dirty="0" smtClean="0">
                <a:solidFill>
                  <a:srgbClr val="003399"/>
                </a:solidFill>
              </a:rPr>
              <a:t>»</a:t>
            </a:r>
            <a:r>
              <a:rPr lang="ru-RU" sz="1400" dirty="0" smtClean="0"/>
              <a:t>.</a:t>
            </a:r>
            <a:r>
              <a:rPr lang="ru-RU" sz="1400" b="1" dirty="0">
                <a:solidFill>
                  <a:srgbClr val="003399"/>
                </a:solidFill>
              </a:rPr>
              <a:t> </a:t>
            </a:r>
            <a:r>
              <a:rPr lang="ru-RU" sz="1400" dirty="0" smtClean="0"/>
              <a:t>Впервые оно упоминается </a:t>
            </a:r>
            <a:r>
              <a:rPr lang="ru-RU" sz="1400" dirty="0"/>
              <a:t>в английском переводе книги </a:t>
            </a:r>
            <a:r>
              <a:rPr lang="ru-RU" sz="1400" b="1" dirty="0">
                <a:solidFill>
                  <a:srgbClr val="003399"/>
                </a:solidFill>
              </a:rPr>
              <a:t>Томаса Виллизия </a:t>
            </a:r>
            <a:r>
              <a:rPr lang="ru-RU" sz="1400" dirty="0"/>
              <a:t>«Анатомия головного мозга» </a:t>
            </a:r>
            <a:r>
              <a:rPr lang="ru-RU" sz="1400" b="1" dirty="0">
                <a:solidFill>
                  <a:srgbClr val="003399"/>
                </a:solidFill>
              </a:rPr>
              <a:t>(1664 г.)</a:t>
            </a:r>
            <a:r>
              <a:rPr lang="ru-RU" sz="1400" dirty="0" smtClean="0"/>
              <a:t> </a:t>
            </a:r>
            <a:r>
              <a:rPr lang="ru-RU" sz="1400" dirty="0"/>
              <a:t>Мыслитель той </a:t>
            </a:r>
            <a:r>
              <a:rPr lang="ru-RU" sz="1400" dirty="0" smtClean="0"/>
              <a:t>же эпохи </a:t>
            </a:r>
            <a:r>
              <a:rPr lang="ru-RU" sz="1400" b="1" dirty="0">
                <a:solidFill>
                  <a:srgbClr val="003399"/>
                </a:solidFill>
              </a:rPr>
              <a:t>Рене Декарт </a:t>
            </a:r>
            <a:r>
              <a:rPr lang="ru-RU" sz="1400" dirty="0"/>
              <a:t>предположил, что тело функционирует посредством ответов на раздражители. </a:t>
            </a:r>
            <a:r>
              <a:rPr lang="ru-RU" sz="1400" dirty="0" smtClean="0"/>
              <a:t>И только </a:t>
            </a:r>
            <a:r>
              <a:rPr lang="ru-RU" sz="1400" dirty="0"/>
              <a:t>спустя полтора столетия был описан первый нейрон, и началось изучение механизмов передачи сигналов между клетками нервной системы</a:t>
            </a:r>
            <a:r>
              <a:rPr lang="ru-RU" sz="1400" dirty="0" smtClean="0"/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003399"/>
                </a:solidFill>
              </a:rPr>
              <a:t>Интенсивное </a:t>
            </a:r>
            <a:r>
              <a:rPr lang="ru-RU" sz="1400" b="1" dirty="0">
                <a:solidFill>
                  <a:srgbClr val="003399"/>
                </a:solidFill>
              </a:rPr>
              <a:t>развитие неврологии пришлось на 19 век. </a:t>
            </a:r>
            <a:r>
              <a:rPr lang="ru-RU" sz="1400" dirty="0"/>
              <a:t>Именно тогда началось изучение нервных клеток и волокон, а также принципов работы нервных импульсов. Были сделаны описания проводящих путей головного и спинного мозга</a:t>
            </a:r>
            <a:r>
              <a:rPr lang="ru-RU" sz="1400" dirty="0" smtClean="0"/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003399"/>
                </a:solidFill>
              </a:rPr>
              <a:t>Датой </a:t>
            </a:r>
            <a:r>
              <a:rPr lang="ru-RU" sz="1400" b="1" dirty="0">
                <a:solidFill>
                  <a:srgbClr val="003399"/>
                </a:solidFill>
              </a:rPr>
              <a:t>рождения неврологии, как самостоятельной медицины, считается 1860 </a:t>
            </a:r>
            <a:r>
              <a:rPr lang="ru-RU" sz="1400" b="1" dirty="0" smtClean="0">
                <a:solidFill>
                  <a:srgbClr val="003399"/>
                </a:solidFill>
              </a:rPr>
              <a:t>год. </a:t>
            </a:r>
            <a:r>
              <a:rPr lang="ru-RU" sz="1400" dirty="0" smtClean="0"/>
              <a:t>В этом году под </a:t>
            </a:r>
            <a:r>
              <a:rPr lang="ru-RU" sz="1400" dirty="0"/>
              <a:t>Парижем </a:t>
            </a:r>
            <a:r>
              <a:rPr lang="ru-RU" sz="1400" dirty="0" smtClean="0"/>
              <a:t>было открыто </a:t>
            </a:r>
            <a:r>
              <a:rPr lang="ru-RU" sz="1400" dirty="0"/>
              <a:t>первое неврологическое отделение, во главе которого </a:t>
            </a:r>
            <a:r>
              <a:rPr lang="ru-RU" sz="1400" dirty="0" smtClean="0"/>
              <a:t>встал </a:t>
            </a:r>
            <a:r>
              <a:rPr lang="ru-RU" sz="1400" b="1" dirty="0">
                <a:solidFill>
                  <a:srgbClr val="003399"/>
                </a:solidFill>
              </a:rPr>
              <a:t>Жан-Мартин Шарко</a:t>
            </a:r>
            <a:r>
              <a:rPr lang="ru-RU" sz="1400" dirty="0"/>
              <a:t>. В следующем десятилетии из-под его пера выйдет уже целый курс лекций и книга о нервных расстройствах и заболеваниях</a:t>
            </a:r>
            <a:r>
              <a:rPr lang="ru-RU" sz="1500" dirty="0"/>
              <a:t>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sz="16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0884" y="331314"/>
            <a:ext cx="2191893" cy="1312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26064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510404"/>
            <a:ext cx="10515600" cy="1325563"/>
          </a:xfrm>
        </p:spPr>
        <p:txBody>
          <a:bodyPr/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Развитие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российской неврологии 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43449"/>
            <a:ext cx="10515600" cy="476970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00" b="1" dirty="0">
                <a:solidFill>
                  <a:srgbClr val="003399"/>
                </a:solidFill>
              </a:rPr>
              <a:t>Развитие российской неврологии </a:t>
            </a:r>
            <a:r>
              <a:rPr lang="ru-RU" sz="1300" dirty="0"/>
              <a:t>связано с именами таких учёных и врачей, как </a:t>
            </a:r>
            <a:r>
              <a:rPr lang="ru-RU" sz="1300" b="1" dirty="0">
                <a:solidFill>
                  <a:srgbClr val="003399"/>
                </a:solidFill>
              </a:rPr>
              <a:t>А.Я. Кожевников, И.П. Павлов, В.К. Рот, С.С. Корсаков, Г.И. Россолимо, В.М. Бехтерев и др.  </a:t>
            </a:r>
            <a:endParaRPr lang="ru-RU" sz="1300" b="1" dirty="0" smtClean="0">
              <a:solidFill>
                <a:srgbClr val="003399"/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3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00" b="1" dirty="0" smtClean="0">
                <a:solidFill>
                  <a:srgbClr val="003399"/>
                </a:solidFill>
              </a:rPr>
              <a:t>Изначально изучение </a:t>
            </a:r>
            <a:r>
              <a:rPr lang="ru-RU" sz="1300" b="1" dirty="0">
                <a:solidFill>
                  <a:srgbClr val="003399"/>
                </a:solidFill>
              </a:rPr>
              <a:t>нервных болезней </a:t>
            </a:r>
            <a:r>
              <a:rPr lang="ru-RU" sz="1300" dirty="0" smtClean="0"/>
              <a:t>в </a:t>
            </a:r>
            <a:r>
              <a:rPr lang="ru-RU" sz="1300" dirty="0"/>
              <a:t>России входило в общую патологию и терапию. Только </a:t>
            </a:r>
            <a:r>
              <a:rPr lang="ru-RU" sz="1300" b="1" dirty="0">
                <a:solidFill>
                  <a:srgbClr val="003399"/>
                </a:solidFill>
              </a:rPr>
              <a:t>в 1835 году </a:t>
            </a:r>
            <a:r>
              <a:rPr lang="ru-RU" sz="1300" dirty="0"/>
              <a:t>на медицинском факультете Московского университета выделили отдельный курс, на котором изучали такие заболевания, как энцефалит, менингит, арахноидит, миелит, невриты и невралгии</a:t>
            </a:r>
            <a:r>
              <a:rPr lang="ru-RU" sz="1300" dirty="0" smtClean="0"/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3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00" b="1" dirty="0">
                <a:solidFill>
                  <a:srgbClr val="003399"/>
                </a:solidFill>
              </a:rPr>
              <a:t>Датой оформления неврологии как самостоятельной дисциплины</a:t>
            </a:r>
            <a:r>
              <a:rPr lang="ru-RU" sz="1300" dirty="0"/>
              <a:t> в России можно считать </a:t>
            </a:r>
            <a:r>
              <a:rPr lang="ru-RU" sz="1300" b="1" dirty="0">
                <a:solidFill>
                  <a:srgbClr val="003399"/>
                </a:solidFill>
              </a:rPr>
              <a:t>1869 год</a:t>
            </a:r>
            <a:r>
              <a:rPr lang="ru-RU" sz="1300" dirty="0"/>
              <a:t>, когда в том же Московском </a:t>
            </a:r>
            <a:r>
              <a:rPr lang="ru-RU" sz="1300" dirty="0" smtClean="0"/>
              <a:t>университете, </a:t>
            </a:r>
            <a:r>
              <a:rPr lang="ru-RU" sz="1300" dirty="0"/>
              <a:t>благодаря усилиям профессора </a:t>
            </a:r>
            <a:r>
              <a:rPr lang="ru-RU" sz="1300" b="1" dirty="0">
                <a:solidFill>
                  <a:srgbClr val="003399"/>
                </a:solidFill>
              </a:rPr>
              <a:t>Алексея Яковлевича </a:t>
            </a:r>
            <a:r>
              <a:rPr lang="ru-RU" sz="1300" b="1" dirty="0" smtClean="0">
                <a:solidFill>
                  <a:srgbClr val="003399"/>
                </a:solidFill>
              </a:rPr>
              <a:t>Кожевникова, </a:t>
            </a:r>
            <a:r>
              <a:rPr lang="ru-RU" sz="1300" dirty="0"/>
              <a:t>была организована </a:t>
            </a:r>
            <a:r>
              <a:rPr lang="ru-RU" sz="1300" b="1" dirty="0">
                <a:solidFill>
                  <a:srgbClr val="003399"/>
                </a:solidFill>
              </a:rPr>
              <a:t>первая кафедра нервных болезней. </a:t>
            </a:r>
            <a:r>
              <a:rPr lang="ru-RU" sz="1300" dirty="0" smtClean="0"/>
              <a:t>А.Я. Кожевников по праву считается </a:t>
            </a:r>
            <a:r>
              <a:rPr lang="ru-RU" sz="1300" b="1" dirty="0" smtClean="0">
                <a:solidFill>
                  <a:srgbClr val="003399"/>
                </a:solidFill>
              </a:rPr>
              <a:t>основателем русской школы неврологии</a:t>
            </a:r>
            <a:r>
              <a:rPr lang="ru-RU" sz="1300" dirty="0" smtClean="0"/>
              <a:t>. Благодаря ему в России появилась не только первая в мире неврологическая клиника: было создано Московское общество невропатологов и психиатров, начал издаваться «Журнал невропатологии и психиатрии</a:t>
            </a:r>
            <a:r>
              <a:rPr lang="ru-RU" sz="1300" dirty="0"/>
              <a:t>». </a:t>
            </a:r>
            <a:r>
              <a:rPr lang="ru-RU" sz="1300" dirty="0" smtClean="0"/>
              <a:t>Ему принадлежит </a:t>
            </a:r>
            <a:r>
              <a:rPr lang="ru-RU" sz="1300" dirty="0"/>
              <a:t>и авторство первого учебника по нервным болезням в России </a:t>
            </a:r>
            <a:r>
              <a:rPr lang="ru-RU" sz="1300" b="1" dirty="0">
                <a:solidFill>
                  <a:srgbClr val="003399"/>
                </a:solidFill>
              </a:rPr>
              <a:t>(1883 г.).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3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00" b="1" dirty="0" smtClean="0">
                <a:solidFill>
                  <a:srgbClr val="003399"/>
                </a:solidFill>
              </a:rPr>
              <a:t>В </a:t>
            </a:r>
            <a:r>
              <a:rPr lang="ru-RU" sz="1300" b="1" dirty="0">
                <a:solidFill>
                  <a:srgbClr val="003399"/>
                </a:solidFill>
              </a:rPr>
              <a:t>развитие знаний в области неврологии </a:t>
            </a:r>
            <a:r>
              <a:rPr lang="ru-RU" sz="1300" dirty="0"/>
              <a:t>огромный вклад внес </a:t>
            </a:r>
            <a:r>
              <a:rPr lang="ru-RU" sz="1300" b="1" dirty="0">
                <a:solidFill>
                  <a:srgbClr val="003399"/>
                </a:solidFill>
              </a:rPr>
              <a:t>Иван Петрович Павлов</a:t>
            </a:r>
            <a:r>
              <a:rPr lang="ru-RU" sz="1300" dirty="0"/>
              <a:t>. Он знаменит своими исследованиями физиологических рефлексов, ему принадлежит учение о темпераментах, построенное на основе свойств нервной </a:t>
            </a:r>
            <a:r>
              <a:rPr lang="ru-RU" sz="1300" dirty="0" smtClean="0"/>
              <a:t>системы, </a:t>
            </a:r>
            <a:r>
              <a:rPr lang="ru-RU" sz="1300" dirty="0"/>
              <a:t>и учение об экспериментальных неврозах. </a:t>
            </a:r>
            <a:r>
              <a:rPr lang="ru-RU" sz="1300" b="1" dirty="0">
                <a:solidFill>
                  <a:srgbClr val="003399"/>
                </a:solidFill>
              </a:rPr>
              <a:t>В 1904 году И.П. Павлов был удостоен Нобелевской премии в области медицины и физиологии</a:t>
            </a:r>
            <a:r>
              <a:rPr lang="ru-RU" sz="1300" b="1" dirty="0" smtClean="0">
                <a:solidFill>
                  <a:srgbClr val="003399"/>
                </a:solidFill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3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00" b="1" dirty="0">
                <a:solidFill>
                  <a:srgbClr val="003399"/>
                </a:solidFill>
              </a:rPr>
              <a:t>К основателям российской неврологии</a:t>
            </a:r>
            <a:r>
              <a:rPr lang="ru-RU" sz="1300" dirty="0">
                <a:solidFill>
                  <a:srgbClr val="003399"/>
                </a:solidFill>
              </a:rPr>
              <a:t> </a:t>
            </a:r>
            <a:r>
              <a:rPr lang="ru-RU" sz="1300" dirty="0"/>
              <a:t>относится и </a:t>
            </a:r>
            <a:r>
              <a:rPr lang="ru-RU" sz="1300" b="1" dirty="0">
                <a:solidFill>
                  <a:srgbClr val="003399"/>
                </a:solidFill>
              </a:rPr>
              <a:t>Владимир Михайлович Бехтерев</a:t>
            </a:r>
            <a:r>
              <a:rPr lang="ru-RU" sz="1300" dirty="0"/>
              <a:t>. Благодаря его усилиям </a:t>
            </a:r>
            <a:r>
              <a:rPr lang="ru-RU" sz="1300" b="1" dirty="0">
                <a:solidFill>
                  <a:srgbClr val="003399"/>
                </a:solidFill>
              </a:rPr>
              <a:t>в 1907 году в Санкт-Петербурге был открыт психоневрологический институт </a:t>
            </a:r>
            <a:r>
              <a:rPr lang="ru-RU" sz="1300" dirty="0"/>
              <a:t>– первый в мире научный центр по комплексному изучению человека и научной разработке психологии, психиатрии, неврологии, организованный как исследовательское и высшее учебное заведение. </a:t>
            </a:r>
            <a:r>
              <a:rPr lang="ru-RU" sz="1300" dirty="0" smtClean="0"/>
              <a:t>В настоящее время он </a:t>
            </a:r>
            <a:r>
              <a:rPr lang="ru-RU" sz="1300" dirty="0"/>
              <a:t>носит имя своего основателя</a:t>
            </a:r>
            <a:r>
              <a:rPr lang="ru-RU" sz="1300" dirty="0" smtClean="0"/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3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00" dirty="0"/>
              <a:t> </a:t>
            </a:r>
            <a:r>
              <a:rPr lang="ru-RU" sz="1300" b="1" dirty="0">
                <a:solidFill>
                  <a:srgbClr val="003399"/>
                </a:solidFill>
              </a:rPr>
              <a:t>Развитие неврологии </a:t>
            </a:r>
            <a:r>
              <a:rPr lang="ru-RU" sz="1300" dirty="0"/>
              <a:t>продолжается и в наше время. Появляются новые лекарственные средства, методы лечения, новая диагностическая и лечебная медицинская аппаратура, а самое главное, продолжается исследование самой нервной системы человека.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0884" y="331314"/>
            <a:ext cx="2191893" cy="1312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5880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Профессия – врач-невролог</a:t>
            </a:r>
            <a:endParaRPr lang="ru-RU" sz="40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003399"/>
                </a:solidFill>
              </a:rPr>
              <a:t>Невролог — это врач, который специализируется на диагностике и лечении заболеваний нервной системы. </a:t>
            </a:r>
            <a:r>
              <a:rPr lang="ru-RU" sz="5600" dirty="0"/>
              <a:t>Сюда входят головной и спинной мозг, нервы и мышцы. Неврологи обучены исследовать, диагностировать и лечить широкий спектр заболеваний, поражающих нервную систему, включая, помимо прочего</a:t>
            </a:r>
            <a:r>
              <a:rPr lang="ru-RU" sz="5600" dirty="0" smtClean="0"/>
              <a:t>: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6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b="1" dirty="0" smtClean="0">
                <a:solidFill>
                  <a:srgbClr val="003399"/>
                </a:solidFill>
              </a:rPr>
              <a:t>Неврологические расстройства</a:t>
            </a:r>
            <a:r>
              <a:rPr lang="ru-RU" sz="5600" dirty="0" smtClean="0"/>
              <a:t>, </a:t>
            </a:r>
            <a:r>
              <a:rPr lang="ru-RU" sz="5600" dirty="0"/>
              <a:t>такие как эпилепсия, рассеянный склероз, болезнь Паркинсона, болезнь Альцгеймера, инсульт, мигрень и невропатия.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b="1" dirty="0" smtClean="0">
                <a:solidFill>
                  <a:srgbClr val="003399"/>
                </a:solidFill>
              </a:rPr>
              <a:t>Травмы </a:t>
            </a:r>
            <a:r>
              <a:rPr lang="ru-RU" sz="5600" b="1" dirty="0">
                <a:solidFill>
                  <a:srgbClr val="003399"/>
                </a:solidFill>
              </a:rPr>
              <a:t>головного и спинного </a:t>
            </a:r>
            <a:r>
              <a:rPr lang="ru-RU" sz="5600" b="1" dirty="0" smtClean="0">
                <a:solidFill>
                  <a:srgbClr val="003399"/>
                </a:solidFill>
              </a:rPr>
              <a:t>мозга</a:t>
            </a:r>
            <a:r>
              <a:rPr lang="ru-RU" sz="5600" dirty="0" smtClean="0"/>
              <a:t>, а также  </a:t>
            </a:r>
            <a:r>
              <a:rPr lang="ru-RU" sz="5600" dirty="0"/>
              <a:t>состояния, связанные с травмами головного и спинного мозга, включая черепно-мозговые травмы (ЧМТ</a:t>
            </a:r>
            <a:r>
              <a:rPr lang="ru-RU" sz="5600" dirty="0" smtClean="0"/>
              <a:t>).  </a:t>
            </a:r>
            <a:endParaRPr lang="ru-RU" sz="56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b="1" dirty="0" smtClean="0">
                <a:solidFill>
                  <a:srgbClr val="003399"/>
                </a:solidFill>
              </a:rPr>
              <a:t>Нервно-мышечные </a:t>
            </a:r>
            <a:r>
              <a:rPr lang="ru-RU" sz="5600" b="1" dirty="0" smtClean="0">
                <a:solidFill>
                  <a:srgbClr val="003399"/>
                </a:solidFill>
              </a:rPr>
              <a:t>расстройства</a:t>
            </a:r>
            <a:r>
              <a:rPr lang="ru-RU" sz="5600" dirty="0"/>
              <a:t>,</a:t>
            </a:r>
            <a:r>
              <a:rPr lang="ru-RU" sz="5600" dirty="0" smtClean="0"/>
              <a:t> </a:t>
            </a:r>
            <a:r>
              <a:rPr lang="ru-RU" sz="5600" dirty="0"/>
              <a:t>такие как </a:t>
            </a:r>
            <a:r>
              <a:rPr lang="ru-RU" sz="5600" dirty="0" smtClean="0"/>
              <a:t>мышечная </a:t>
            </a:r>
            <a:r>
              <a:rPr lang="ru-RU" sz="5600" dirty="0"/>
              <a:t>дистрофия, миастения и боковой амиотрофический склероз (БАС).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b="1" dirty="0" smtClean="0">
                <a:solidFill>
                  <a:srgbClr val="003399"/>
                </a:solidFill>
              </a:rPr>
              <a:t>Заболевания </a:t>
            </a:r>
            <a:r>
              <a:rPr lang="ru-RU" sz="5600" b="1" dirty="0">
                <a:solidFill>
                  <a:srgbClr val="003399"/>
                </a:solidFill>
              </a:rPr>
              <a:t>периферической нервной системы</a:t>
            </a:r>
            <a:r>
              <a:rPr lang="ru-RU" sz="5600" dirty="0"/>
              <a:t>. Состояния, поражающие периферическую нервную </a:t>
            </a:r>
            <a:r>
              <a:rPr lang="ru-RU" sz="5600" dirty="0" smtClean="0"/>
              <a:t>систему: периферическая </a:t>
            </a:r>
            <a:r>
              <a:rPr lang="ru-RU" sz="5600" dirty="0"/>
              <a:t>невропатия и </a:t>
            </a:r>
            <a:r>
              <a:rPr lang="ru-RU" sz="5600" dirty="0" smtClean="0"/>
              <a:t>радикулопатия. </a:t>
            </a:r>
            <a:endParaRPr lang="ru-RU" sz="56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b="1" dirty="0" smtClean="0">
                <a:solidFill>
                  <a:srgbClr val="003399"/>
                </a:solidFill>
              </a:rPr>
              <a:t>Головные </a:t>
            </a:r>
            <a:r>
              <a:rPr lang="ru-RU" sz="5600" b="1" dirty="0">
                <a:solidFill>
                  <a:srgbClr val="003399"/>
                </a:solidFill>
              </a:rPr>
              <a:t>боли и мигрень.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b="1" dirty="0" smtClean="0">
                <a:solidFill>
                  <a:srgbClr val="003399"/>
                </a:solidFill>
              </a:rPr>
              <a:t>Расстройства сна</a:t>
            </a:r>
            <a:r>
              <a:rPr lang="ru-RU" sz="5600" dirty="0" smtClean="0"/>
              <a:t>, такие </a:t>
            </a:r>
            <a:r>
              <a:rPr lang="ru-RU" sz="5600" dirty="0"/>
              <a:t>как бессонница, апноэ во сне, нарколепсия и синдром беспокойных ног.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b="1" dirty="0" smtClean="0">
                <a:solidFill>
                  <a:srgbClr val="003399"/>
                </a:solidFill>
              </a:rPr>
              <a:t>Двигательные расстройства: </a:t>
            </a:r>
            <a:r>
              <a:rPr lang="ru-RU" sz="5600" dirty="0"/>
              <a:t>тремор, дистония и болезнь Хантингтона.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b="1" dirty="0" smtClean="0">
                <a:solidFill>
                  <a:srgbClr val="003399"/>
                </a:solidFill>
              </a:rPr>
              <a:t>Цереброваскулярные </a:t>
            </a:r>
            <a:r>
              <a:rPr lang="ru-RU" sz="5600" b="1" dirty="0">
                <a:solidFill>
                  <a:srgbClr val="003399"/>
                </a:solidFill>
              </a:rPr>
              <a:t>заболевания</a:t>
            </a:r>
            <a:r>
              <a:rPr lang="ru-RU" sz="5600" dirty="0"/>
              <a:t>. Состояния, связанные с кровеносными сосудами головного мозга, такие как инсульты и транзиторные ишемические атаки (ТИА</a:t>
            </a:r>
            <a:r>
              <a:rPr lang="ru-RU" sz="5600" dirty="0" smtClean="0"/>
              <a:t>).  </a:t>
            </a:r>
            <a:endParaRPr lang="ru-RU" sz="56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b="1" dirty="0" smtClean="0">
                <a:solidFill>
                  <a:srgbClr val="003399"/>
                </a:solidFill>
              </a:rPr>
              <a:t>Инфекции </a:t>
            </a:r>
            <a:r>
              <a:rPr lang="ru-RU" sz="5600" b="1" dirty="0">
                <a:solidFill>
                  <a:srgbClr val="003399"/>
                </a:solidFill>
              </a:rPr>
              <a:t>нервной </a:t>
            </a:r>
            <a:r>
              <a:rPr lang="ru-RU" sz="5600" b="1" dirty="0" smtClean="0">
                <a:solidFill>
                  <a:srgbClr val="003399"/>
                </a:solidFill>
              </a:rPr>
              <a:t>системы</a:t>
            </a:r>
            <a:r>
              <a:rPr lang="ru-RU" sz="5600" dirty="0" smtClean="0"/>
              <a:t>, включая </a:t>
            </a:r>
            <a:r>
              <a:rPr lang="ru-RU" sz="5600" dirty="0"/>
              <a:t>менингит и энцефалит.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b="1" dirty="0" smtClean="0">
                <a:solidFill>
                  <a:srgbClr val="003399"/>
                </a:solidFill>
              </a:rPr>
              <a:t>Аутоиммунные </a:t>
            </a:r>
            <a:r>
              <a:rPr lang="ru-RU" sz="5600" b="1" dirty="0">
                <a:solidFill>
                  <a:srgbClr val="003399"/>
                </a:solidFill>
              </a:rPr>
              <a:t>расстройства</a:t>
            </a:r>
            <a:r>
              <a:rPr lang="ru-RU" sz="5600" dirty="0"/>
              <a:t>, влияющие на нервную </a:t>
            </a:r>
            <a:r>
              <a:rPr lang="ru-RU" sz="5600" dirty="0" smtClean="0"/>
              <a:t>систему, такие </a:t>
            </a:r>
            <a:r>
              <a:rPr lang="ru-RU" sz="5600" dirty="0"/>
              <a:t>состояния, как рассеянный </a:t>
            </a:r>
            <a:r>
              <a:rPr lang="ru-RU" sz="5600" dirty="0" smtClean="0"/>
              <a:t>склероз.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600" dirty="0"/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0884" y="331314"/>
            <a:ext cx="2191893" cy="1312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819771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Неврологические заболевания: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/>
            </a:r>
            <a:br>
              <a:rPr lang="ru-RU" sz="4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что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нужно знать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rgbClr val="003399"/>
                </a:solidFill>
              </a:rPr>
              <a:t>Неврологические заболевания </a:t>
            </a:r>
            <a:r>
              <a:rPr lang="ru-RU" dirty="0"/>
              <a:t>– это широкий спектр состояний, которые поражают нервную систему, включая головной и спинной мозг, нервы и мышцы. </a:t>
            </a:r>
            <a:endParaRPr lang="ru-RU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003399"/>
                </a:solidFill>
              </a:rPr>
              <a:t>Нарушения </a:t>
            </a:r>
            <a:r>
              <a:rPr lang="ru-RU" b="1" dirty="0">
                <a:solidFill>
                  <a:srgbClr val="003399"/>
                </a:solidFill>
              </a:rPr>
              <a:t>в работе центральной и периферической нервной системы</a:t>
            </a:r>
            <a:r>
              <a:rPr lang="ru-RU" dirty="0"/>
              <a:t> могут приводить к сбоям в работе многих органов и нарушению физических функций. Нервная система - очень сложная структура, которая разветвлена и пронизывает все тело. Заболевание хотя бы одного участка нервной системы сразу же сказывается на здоровье человека в целом. </a:t>
            </a:r>
            <a:endParaRPr lang="ru-RU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003399"/>
                </a:solidFill>
              </a:rPr>
              <a:t>Симптомы </a:t>
            </a:r>
            <a:r>
              <a:rPr lang="ru-RU" b="1" dirty="0">
                <a:solidFill>
                  <a:srgbClr val="003399"/>
                </a:solidFill>
              </a:rPr>
              <a:t>неврологических заболеваний</a:t>
            </a:r>
            <a:r>
              <a:rPr lang="ru-RU" b="1" dirty="0"/>
              <a:t> </a:t>
            </a:r>
            <a:r>
              <a:rPr lang="ru-RU" dirty="0"/>
              <a:t>могут быть разнообразными – от головной боли и головокружения до мышечной слабости, нарушений чувствительности и проблем с памятью. </a:t>
            </a:r>
            <a:r>
              <a:rPr lang="ru-RU" dirty="0" smtClean="0"/>
              <a:t> Очень важно – не игнорировать их, а обратиться </a:t>
            </a:r>
            <a:r>
              <a:rPr lang="ru-RU" dirty="0"/>
              <a:t>к неврологу при первых признаках заболеваний, чтобы получить своевременную диагностику и лечение. </a:t>
            </a:r>
            <a:endParaRPr lang="ru-RU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003399"/>
                </a:solidFill>
              </a:rPr>
              <a:t>Когда необходимо </a:t>
            </a:r>
            <a:r>
              <a:rPr lang="ru-RU" b="1" dirty="0">
                <a:solidFill>
                  <a:srgbClr val="003399"/>
                </a:solidFill>
              </a:rPr>
              <a:t>обратиться к </a:t>
            </a:r>
            <a:r>
              <a:rPr lang="ru-RU" b="1" dirty="0" smtClean="0">
                <a:solidFill>
                  <a:srgbClr val="003399"/>
                </a:solidFill>
              </a:rPr>
              <a:t>неврологу:</a:t>
            </a:r>
            <a:endParaRPr lang="ru-RU" b="1" dirty="0">
              <a:solidFill>
                <a:srgbClr val="003399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dirty="0"/>
              <a:t>при болях в шее, грудном отделе позвоночника или пояснице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dirty="0"/>
              <a:t>при частых или регулярно повторяющихся головных болях, головокружениях, шуме в ушах, временных ухудшениях зрения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dirty="0"/>
              <a:t>при обмороках или периодических потерях равновесия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dirty="0"/>
              <a:t>при чувстве онемения, покалывания, слабости в руках, ногах (в том числе кончиках пальцев), на лице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dirty="0"/>
              <a:t>при нарушениях речи, изменениях голоса, не связанных с половым созреванием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dirty="0"/>
              <a:t>при нарушении обоняния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dirty="0"/>
              <a:t>при треморе (дрожании) в конечностях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dirty="0"/>
              <a:t>при нарушении мимики или контуров лица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dirty="0"/>
              <a:t>при усталости, возникающей в условиях обычной, привычной для вас нагрузки</a:t>
            </a: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0884" y="331314"/>
            <a:ext cx="2191893" cy="1312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365960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Профилактика </a:t>
            </a:r>
            <a:br>
              <a:rPr lang="ru-RU" sz="4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неврологических заболеваний</a:t>
            </a:r>
            <a:endParaRPr lang="ru-RU" sz="40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729946"/>
            <a:ext cx="10515600" cy="4547286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003399"/>
                </a:solidFill>
              </a:rPr>
              <a:t>Неврологи</a:t>
            </a:r>
            <a:r>
              <a:rPr lang="ru-RU" sz="5600" dirty="0"/>
              <a:t>, как и другие врачи, напоминают, что </a:t>
            </a:r>
            <a:r>
              <a:rPr lang="ru-RU" sz="5600" b="1" dirty="0">
                <a:solidFill>
                  <a:srgbClr val="003399"/>
                </a:solidFill>
              </a:rPr>
              <a:t>предупредить заболевание легче и правильнее, чем лечить его</a:t>
            </a:r>
            <a:r>
              <a:rPr lang="ru-RU" sz="5600" dirty="0"/>
              <a:t>. Для предотвращения того или иного заболевания необходима профилактика, не только для того, чтобы не допустить развитие заболеваний нервной системы, но и чтобы сохранить результаты лечения. </a:t>
            </a:r>
            <a:endParaRPr lang="ru-RU" sz="5600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6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C00000"/>
                </a:solidFill>
              </a:rPr>
              <a:t>Меры профилактики нервных болезней общепринятые: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b="1" dirty="0">
                <a:solidFill>
                  <a:srgbClr val="003399"/>
                </a:solidFill>
              </a:rPr>
              <a:t>Ведение  здорового образа жизни</a:t>
            </a:r>
            <a:r>
              <a:rPr lang="ru-RU" sz="5600" dirty="0"/>
              <a:t>, включая здоровое питание, активный образ жизни и отказ от вредных привычек.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b="1" dirty="0">
                <a:solidFill>
                  <a:srgbClr val="003399"/>
                </a:solidFill>
              </a:rPr>
              <a:t>Занятия спортом</a:t>
            </a:r>
            <a:r>
              <a:rPr lang="ru-RU" sz="5600" dirty="0"/>
              <a:t>,  посещение бассейна, регулярные физические упражнения, закаливание,  просто утренняя зарядка.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b="1" dirty="0">
                <a:solidFill>
                  <a:srgbClr val="003399"/>
                </a:solidFill>
              </a:rPr>
              <a:t>Отказ от вредных привычек. </a:t>
            </a:r>
            <a:r>
              <a:rPr lang="ru-RU" sz="5600" dirty="0"/>
              <a:t>Очень пагубно на нервную систему влияют алкоголь, курение, наркотики, регулярные недосыпы, переработки, стрессы. </a:t>
            </a: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6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003399"/>
                </a:solidFill>
              </a:rPr>
              <a:t>Поддержать здоровье  нервной системы</a:t>
            </a:r>
            <a:r>
              <a:rPr lang="ru-RU" sz="5600" dirty="0" smtClean="0"/>
              <a:t> помогут длительные прогулки на свежем воздухе, общение с приятными людьми, спокойное хобби.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003399"/>
                </a:solidFill>
              </a:rPr>
              <a:t>Важно </a:t>
            </a:r>
            <a:r>
              <a:rPr lang="ru-RU" sz="5600" b="1" dirty="0" smtClean="0">
                <a:solidFill>
                  <a:srgbClr val="003399"/>
                </a:solidFill>
              </a:rPr>
              <a:t>избегать</a:t>
            </a:r>
            <a:r>
              <a:rPr lang="ru-RU" sz="5600" dirty="0" smtClean="0"/>
              <a:t> стрессы, </a:t>
            </a:r>
            <a:r>
              <a:rPr lang="ru-RU" sz="5600" dirty="0"/>
              <a:t>высыпаться и регулярно проходить медицинские осмотры.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003399"/>
                </a:solidFill>
              </a:rPr>
              <a:t>Необходимо регулярно принимать </a:t>
            </a:r>
            <a:r>
              <a:rPr lang="ru-RU" sz="5600" dirty="0" smtClean="0"/>
              <a:t>рекомендованную врачом терапию гипертонической болезни, болезней сердца, сахарного диабета, атеросклероза. </a:t>
            </a:r>
            <a:r>
              <a:rPr lang="ru-RU" sz="5600" dirty="0"/>
              <a:t>Своевременное выявление и лечение </a:t>
            </a:r>
            <a:r>
              <a:rPr lang="ru-RU" sz="5600" dirty="0" smtClean="0"/>
              <a:t>этих заболеваний </a:t>
            </a:r>
            <a:r>
              <a:rPr lang="ru-RU" sz="5600" dirty="0"/>
              <a:t>также может помочь предотвратить развитие неврологических осложнений.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003399"/>
                </a:solidFill>
              </a:rPr>
              <a:t>Придерживаясь этих простых правил</a:t>
            </a:r>
            <a:r>
              <a:rPr lang="ru-RU" sz="5600" dirty="0" smtClean="0"/>
              <a:t>, можно обеспечить себе слаженную работу нервной системы и всех ее клеток, что поспособствует отличному самочувствию, спокойному состоянию и хорошему настроению.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600" dirty="0" smtClean="0"/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0884" y="331314"/>
            <a:ext cx="2191893" cy="1312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471471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Интересные факты</a:t>
            </a:r>
            <a:endParaRPr lang="ru-RU" sz="40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003399"/>
                </a:solidFill>
              </a:rPr>
              <a:t>В </a:t>
            </a:r>
            <a:r>
              <a:rPr lang="ru-RU" sz="5200" b="1" dirty="0">
                <a:solidFill>
                  <a:srgbClr val="003399"/>
                </a:solidFill>
              </a:rPr>
              <a:t>Российской Федерации</a:t>
            </a:r>
            <a:r>
              <a:rPr lang="ru-RU" sz="5200" dirty="0"/>
              <a:t> плотность сосудистых патологий головного мозга оценивается на уровне 350 – 400 человек на 100 тысяч жителей</a:t>
            </a:r>
            <a:r>
              <a:rPr lang="ru-RU" sz="5200" dirty="0" smtClean="0"/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003399"/>
                </a:solidFill>
              </a:rPr>
              <a:t>Ученые </a:t>
            </a:r>
            <a:r>
              <a:rPr lang="ru-RU" sz="5200" b="1" dirty="0">
                <a:solidFill>
                  <a:srgbClr val="003399"/>
                </a:solidFill>
              </a:rPr>
              <a:t>установили</a:t>
            </a:r>
            <a:r>
              <a:rPr lang="ru-RU" sz="5200" dirty="0"/>
              <a:t>, что часто перерабатывающие работники попадают в группу риска по болезням системы кровообращения. Риск инсульта и инфаркта у трудоголиков более, чем на 40% превышает риск развития этих болезней в группе трудящихся со среднестатистическими нагрузками.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003399"/>
                </a:solidFill>
              </a:rPr>
              <a:t>В </a:t>
            </a:r>
            <a:r>
              <a:rPr lang="ru-RU" sz="5200" b="1" dirty="0">
                <a:solidFill>
                  <a:srgbClr val="003399"/>
                </a:solidFill>
              </a:rPr>
              <a:t>19 веке предполагалось</a:t>
            </a:r>
            <a:r>
              <a:rPr lang="ru-RU" sz="5200" dirty="0"/>
              <a:t>, что эпилепсию провоцирует избыточная сексуальная жизнь, хотя это неверно</a:t>
            </a:r>
            <a:r>
              <a:rPr lang="ru-RU" sz="5200" dirty="0" smtClean="0"/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003399"/>
                </a:solidFill>
              </a:rPr>
              <a:t>Если </a:t>
            </a:r>
            <a:r>
              <a:rPr lang="ru-RU" sz="5200" b="1" dirty="0">
                <a:solidFill>
                  <a:srgbClr val="003399"/>
                </a:solidFill>
              </a:rPr>
              <a:t>положить человеческий череп на землю </a:t>
            </a:r>
            <a:r>
              <a:rPr lang="ru-RU" sz="5200" dirty="0"/>
              <a:t>и надавливать на него до тех пор, пока он не треснет, то при медленном нарастании нагрузки это скелетное образование может выдержать вес 3 тонны</a:t>
            </a:r>
            <a:r>
              <a:rPr lang="ru-RU" sz="5200" dirty="0" smtClean="0"/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003399"/>
                </a:solidFill>
              </a:rPr>
              <a:t>Поиск </a:t>
            </a:r>
            <a:r>
              <a:rPr lang="ru-RU" sz="5200" b="1" dirty="0">
                <a:solidFill>
                  <a:srgbClr val="003399"/>
                </a:solidFill>
              </a:rPr>
              <a:t>необходимой информации в интернете </a:t>
            </a:r>
            <a:r>
              <a:rPr lang="ru-RU" sz="5200" dirty="0"/>
              <a:t>активизирует работу различных зон мозговой коры. И, после завершения работы, мозговая активность еще долгое время сохраняется</a:t>
            </a:r>
            <a:r>
              <a:rPr lang="ru-RU" sz="5200" dirty="0" smtClean="0"/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003399"/>
                </a:solidFill>
              </a:rPr>
              <a:t>По </a:t>
            </a:r>
            <a:r>
              <a:rPr lang="ru-RU" sz="5200" b="1" dirty="0">
                <a:solidFill>
                  <a:srgbClr val="003399"/>
                </a:solidFill>
              </a:rPr>
              <a:t>Аристотелю</a:t>
            </a:r>
            <a:r>
              <a:rPr lang="ru-RU" sz="5200" dirty="0"/>
              <a:t>, главной функцией мозга является охлаждение сердца</a:t>
            </a:r>
            <a:r>
              <a:rPr lang="ru-RU" sz="5200" dirty="0" smtClean="0"/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>
                <a:solidFill>
                  <a:srgbClr val="C00000"/>
                </a:solidFill>
              </a:rPr>
              <a:t>Несколько интересных фактов о невралгии: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b="1" dirty="0" smtClean="0">
                <a:solidFill>
                  <a:srgbClr val="003399"/>
                </a:solidFill>
              </a:rPr>
              <a:t>Французский </a:t>
            </a:r>
            <a:r>
              <a:rPr lang="ru-RU" sz="5200" b="1" dirty="0">
                <a:solidFill>
                  <a:srgbClr val="003399"/>
                </a:solidFill>
              </a:rPr>
              <a:t>хирург Доминик Антуан Жан Ларрей </a:t>
            </a:r>
            <a:r>
              <a:rPr lang="ru-RU" sz="5200" dirty="0"/>
              <a:t>впервые ввёл термин «невралгия» для описания болезненных состояний, связанных с нервами, включая межрёберные нервы. Он описывал острые, жгучие боли, которые солдаты испытывали после ранений в грудную клетку.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b="1" dirty="0" smtClean="0">
                <a:solidFill>
                  <a:srgbClr val="003399"/>
                </a:solidFill>
              </a:rPr>
              <a:t>Постгерпетическая </a:t>
            </a:r>
            <a:r>
              <a:rPr lang="ru-RU" sz="5200" b="1" dirty="0">
                <a:solidFill>
                  <a:srgbClr val="003399"/>
                </a:solidFill>
              </a:rPr>
              <a:t>невралгия </a:t>
            </a:r>
            <a:r>
              <a:rPr lang="ru-RU" sz="5200" dirty="0"/>
              <a:t>возникает после перенесённой ветряной оспы или при других формах герпес-инфекции как долгосрочное осложнение. Боль может сохраняться месяцы и даже годы после исчезновения сыпи.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b="1" dirty="0" smtClean="0">
                <a:solidFill>
                  <a:srgbClr val="003399"/>
                </a:solidFill>
              </a:rPr>
              <a:t>Невралгия </a:t>
            </a:r>
            <a:r>
              <a:rPr lang="ru-RU" sz="5200" b="1" dirty="0">
                <a:solidFill>
                  <a:srgbClr val="003399"/>
                </a:solidFill>
              </a:rPr>
              <a:t>тройничного нерва </a:t>
            </a:r>
            <a:r>
              <a:rPr lang="ru-RU" sz="5200" dirty="0"/>
              <a:t>также известна как «болезнь самозастреленного лица» из-за интенсивности боли, которая может ощущаться как выстрел.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b="1" dirty="0" smtClean="0">
                <a:solidFill>
                  <a:srgbClr val="003399"/>
                </a:solidFill>
              </a:rPr>
              <a:t>Если </a:t>
            </a:r>
            <a:r>
              <a:rPr lang="ru-RU" sz="5200" b="1" dirty="0">
                <a:solidFill>
                  <a:srgbClr val="003399"/>
                </a:solidFill>
              </a:rPr>
              <a:t>раздражение нерва продолжается долго</a:t>
            </a:r>
            <a:r>
              <a:rPr lang="ru-RU" sz="5200" dirty="0"/>
              <a:t>, нервная система начинает «запоминать» эту боль. Мозг становится более чувствительным к болевым сигналам, а повреждённый нерв остаётся «включённым» даже после устранения первоначальной причины. Так развивается хроническая боль, которая сохраняется месяцами и даже годами.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b="1" dirty="0" smtClean="0">
                <a:solidFill>
                  <a:srgbClr val="003399"/>
                </a:solidFill>
              </a:rPr>
              <a:t>Риск </a:t>
            </a:r>
            <a:r>
              <a:rPr lang="ru-RU" sz="5200" b="1" dirty="0">
                <a:solidFill>
                  <a:srgbClr val="003399"/>
                </a:solidFill>
              </a:rPr>
              <a:t>патологии увеличивается с возрастом человека</a:t>
            </a:r>
            <a:r>
              <a:rPr lang="ru-RU" sz="5200" dirty="0"/>
              <a:t>, но при этом может возникнуть и у младенцев на фоне аномалий развития.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/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0884" y="331314"/>
            <a:ext cx="2191893" cy="1312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897098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Актуальность проведения </a:t>
            </a:r>
            <a:br>
              <a:rPr lang="ru-RU" sz="4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Дня невролога</a:t>
            </a:r>
            <a:endParaRPr lang="ru-RU" sz="40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C00000"/>
                </a:solidFill>
              </a:rPr>
              <a:t>Статистические </a:t>
            </a:r>
            <a:r>
              <a:rPr lang="ru-RU" sz="5600" b="1" dirty="0">
                <a:solidFill>
                  <a:srgbClr val="C00000"/>
                </a:solidFill>
              </a:rPr>
              <a:t>данные по неврологическим заболеваниям в мире и в России указывают, что: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b="1" dirty="0" smtClean="0">
                <a:solidFill>
                  <a:srgbClr val="003399"/>
                </a:solidFill>
              </a:rPr>
              <a:t>Неврологические </a:t>
            </a:r>
            <a:r>
              <a:rPr lang="ru-RU" sz="5600" b="1" dirty="0">
                <a:solidFill>
                  <a:srgbClr val="003399"/>
                </a:solidFill>
              </a:rPr>
              <a:t>расстройства </a:t>
            </a:r>
            <a:r>
              <a:rPr lang="ru-RU" sz="5600" dirty="0"/>
              <a:t>являются серьезной и растущей глобальной проблемой здравоохранения, на которую приходится значительная часть бремени болезней во всем мире. Так, по подсчетам DALY, </a:t>
            </a:r>
            <a:r>
              <a:rPr lang="ru-RU" sz="5600" b="1" dirty="0">
                <a:solidFill>
                  <a:srgbClr val="003399"/>
                </a:solidFill>
              </a:rPr>
              <a:t>более 340 млн человек в мире страдают установленными неврологическими расстройствами и более 10 млн человек по всему миру умирают от них ежегодно</a:t>
            </a:r>
            <a:r>
              <a:rPr lang="ru-RU" sz="5600" b="1" dirty="0" smtClean="0">
                <a:solidFill>
                  <a:srgbClr val="003399"/>
                </a:solidFill>
              </a:rPr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b="1" dirty="0" smtClean="0">
                <a:solidFill>
                  <a:srgbClr val="003399"/>
                </a:solidFill>
              </a:rPr>
              <a:t>По </a:t>
            </a:r>
            <a:r>
              <a:rPr lang="ru-RU" sz="5600" b="1" dirty="0">
                <a:solidFill>
                  <a:srgbClr val="003399"/>
                </a:solidFill>
              </a:rPr>
              <a:t>данным Всемирной организации здравоохранения</a:t>
            </a:r>
            <a:r>
              <a:rPr lang="ru-RU" sz="5600" dirty="0"/>
              <a:t>, «более трети людей страдают неврологическими заболеваниями – ведущей причиной заболеваемости и инвалидности в мире».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b="1" dirty="0" smtClean="0">
                <a:solidFill>
                  <a:srgbClr val="003399"/>
                </a:solidFill>
              </a:rPr>
              <a:t>По </a:t>
            </a:r>
            <a:r>
              <a:rPr lang="ru-RU" sz="5600" b="1" dirty="0">
                <a:solidFill>
                  <a:srgbClr val="003399"/>
                </a:solidFill>
              </a:rPr>
              <a:t>данным Минздрава </a:t>
            </a:r>
            <a:r>
              <a:rPr lang="ru-RU" sz="5600" b="1" dirty="0" smtClean="0">
                <a:solidFill>
                  <a:srgbClr val="003399"/>
                </a:solidFill>
              </a:rPr>
              <a:t> России </a:t>
            </a:r>
            <a:r>
              <a:rPr lang="ru-RU" sz="5600" dirty="0" smtClean="0"/>
              <a:t>на </a:t>
            </a:r>
            <a:r>
              <a:rPr lang="ru-RU" sz="5600" dirty="0"/>
              <a:t>май 2025 года, </a:t>
            </a:r>
            <a:r>
              <a:rPr lang="ru-RU" sz="5600" b="1" dirty="0">
                <a:solidFill>
                  <a:srgbClr val="003399"/>
                </a:solidFill>
              </a:rPr>
              <a:t>более 8,9 млн россиян имеют заболевания нервной системы</a:t>
            </a:r>
            <a:r>
              <a:rPr lang="ru-RU" sz="5600" dirty="0"/>
              <a:t>. Из них у 2,1 млн человек нервные заболевания диагностировали впервые в 2024 году.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b="1" dirty="0" smtClean="0">
                <a:solidFill>
                  <a:srgbClr val="003399"/>
                </a:solidFill>
              </a:rPr>
              <a:t>Многие </a:t>
            </a:r>
            <a:r>
              <a:rPr lang="ru-RU" sz="5600" b="1" dirty="0">
                <a:solidFill>
                  <a:srgbClr val="003399"/>
                </a:solidFill>
              </a:rPr>
              <a:t>из этих заболеваний являются инвалидизирующими</a:t>
            </a:r>
            <a:r>
              <a:rPr lang="ru-RU" sz="5600" dirty="0"/>
              <a:t>. В настоящее время число больных неврологическими заболеваниями, относящимися к инфекционным, материнским, неонатальным и алиментарным категориям, резко снизилось, в то время как болезнь Альцгеймера и другие виды деменции, а также болезнь Паркинсона продемонстрировали значительный рост. Со старением населения и увеличением продолжительности жизни меняется и статистика заболеваний, неврологических это касается в большей мере</a:t>
            </a:r>
            <a:r>
              <a:rPr lang="ru-RU" sz="5600" dirty="0" smtClean="0"/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C00000"/>
                </a:solidFill>
              </a:rPr>
              <a:t>Значение Дня невролога для </a:t>
            </a:r>
            <a:r>
              <a:rPr lang="ru-RU" sz="5600" b="1" dirty="0" smtClean="0">
                <a:solidFill>
                  <a:srgbClr val="C00000"/>
                </a:solidFill>
              </a:rPr>
              <a:t>общества:</a:t>
            </a:r>
            <a:endParaRPr lang="ru-RU" sz="5600" b="1" dirty="0">
              <a:solidFill>
                <a:srgbClr val="C0000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b="1" dirty="0">
                <a:solidFill>
                  <a:srgbClr val="003399"/>
                </a:solidFill>
              </a:rPr>
              <a:t>Этот праздник </a:t>
            </a:r>
            <a:r>
              <a:rPr lang="ru-RU" sz="5600" dirty="0"/>
              <a:t>имеет большое значение для общества, поскольку он помогает привлечь внимание к проблемам, связанным с неврологическими заболеваниями, и способствует улучшению качества жизни пациентов.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b="1" smtClean="0">
                <a:solidFill>
                  <a:srgbClr val="003399"/>
                </a:solidFill>
              </a:rPr>
              <a:t>Является </a:t>
            </a:r>
            <a:r>
              <a:rPr lang="ru-RU" sz="5600" b="1" dirty="0">
                <a:solidFill>
                  <a:srgbClr val="003399"/>
                </a:solidFill>
              </a:rPr>
              <a:t>важным фактором поддержки неврологов</a:t>
            </a:r>
            <a:r>
              <a:rPr lang="ru-RU" sz="5600" dirty="0"/>
              <a:t>, которые часто сталкиваются с сложными и эмоционально тяжелыми случаями. Признание их труда и вклада в здоровье общества помогает им чувствовать себя ценными и мотивированными в своей работе.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600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0884" y="331314"/>
            <a:ext cx="2191893" cy="1312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3163422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1030</TotalTime>
  <Words>2088</Words>
  <Application>Microsoft Office PowerPoint</Application>
  <PresentationFormat>Произвольный</PresentationFormat>
  <Paragraphs>129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День невролога</vt:lpstr>
      <vt:lpstr>История праздника</vt:lpstr>
      <vt:lpstr>Развитие российской неврологии </vt:lpstr>
      <vt:lpstr>Профессия – врач-невролог</vt:lpstr>
      <vt:lpstr>Неврологические заболевания:  что нужно знать</vt:lpstr>
      <vt:lpstr>Профилактика  неврологических заболеваний</vt:lpstr>
      <vt:lpstr>Интересные факты</vt:lpstr>
      <vt:lpstr>Актуальность проведения  Дня невролога</vt:lpstr>
      <vt:lpstr>Традиции праздника</vt:lpstr>
      <vt:lpstr>Список литературы по неврологии, находящейся в фонде библиотеки ГООАУ ДПО « МОЦПК СЗ»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Перспективы развития учебно-методической деятельности ГООАУ ДПО «МОЦПК СЗ»</dc:title>
  <dc:creator>Ольга</dc:creator>
  <cp:lastModifiedBy>Галина Ивановна Токман</cp:lastModifiedBy>
  <cp:revision>74</cp:revision>
  <dcterms:created xsi:type="dcterms:W3CDTF">2019-04-11T10:45:24Z</dcterms:created>
  <dcterms:modified xsi:type="dcterms:W3CDTF">2025-11-21T07:31:28Z</dcterms:modified>
</cp:coreProperties>
</file>