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79" r:id="rId2"/>
    <p:sldId id="257" r:id="rId3"/>
    <p:sldId id="266" r:id="rId4"/>
    <p:sldId id="280" r:id="rId5"/>
    <p:sldId id="281" r:id="rId6"/>
    <p:sldId id="282" r:id="rId7"/>
    <p:sldId id="273" r:id="rId8"/>
    <p:sldId id="270" r:id="rId9"/>
    <p:sldId id="283" r:id="rId10"/>
    <p:sldId id="272"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296"/>
    <a:srgbClr val="002A7E"/>
    <a:srgbClr val="003D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67" autoAdjust="0"/>
    <p:restoredTop sz="94660"/>
  </p:normalViewPr>
  <p:slideViewPr>
    <p:cSldViewPr snapToGrid="0">
      <p:cViewPr>
        <p:scale>
          <a:sx n="94" d="100"/>
          <a:sy n="94" d="100"/>
        </p:scale>
        <p:origin x="-25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6C6B6C-82DB-4B4D-85E3-357DF0B4F9FD}" type="datetimeFigureOut">
              <a:rPr lang="ru-RU" smtClean="0"/>
              <a:t>23.10.2025</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67152-DF57-48A2-907D-88E9B6A8E28E}" type="slidenum">
              <a:rPr lang="ru-RU" smtClean="0"/>
              <a:t>‹#›</a:t>
            </a:fld>
            <a:endParaRPr lang="ru-RU"/>
          </a:p>
        </p:txBody>
      </p:sp>
    </p:spTree>
    <p:extLst>
      <p:ext uri="{BB962C8B-B14F-4D97-AF65-F5344CB8AC3E}">
        <p14:creationId xmlns:p14="http://schemas.microsoft.com/office/powerpoint/2010/main" val="379399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23.10.2025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425029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23.10.2025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73007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23.10.2025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78117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23.10.2025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4924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4FF3379-8E33-47BC-8917-4B57987C1465}" type="datetimeFigureOut">
              <a:rPr lang="ru-RU" smtClean="0"/>
              <a:t>23.10.2025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688275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4FF3379-8E33-47BC-8917-4B57987C1465}" type="datetimeFigureOut">
              <a:rPr lang="ru-RU" smtClean="0"/>
              <a:t>23.10.2025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93798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4FF3379-8E33-47BC-8917-4B57987C1465}" type="datetimeFigureOut">
              <a:rPr lang="ru-RU" smtClean="0"/>
              <a:t>23.10.2025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1745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4FF3379-8E33-47BC-8917-4B57987C1465}" type="datetimeFigureOut">
              <a:rPr lang="ru-RU" smtClean="0"/>
              <a:t>23.10.2025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55126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FF3379-8E33-47BC-8917-4B57987C1465}" type="datetimeFigureOut">
              <a:rPr lang="ru-RU" smtClean="0"/>
              <a:t>23.10.2025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046822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23.10.2025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70015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23.10.2025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63672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F3379-8E33-47BC-8917-4B57987C1465}" type="datetimeFigureOut">
              <a:rPr lang="ru-RU" smtClean="0"/>
              <a:t>23.10.2025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A6DEB-1124-4C16-AB66-CC4195720F8F}" type="slidenum">
              <a:rPr lang="ru-RU" smtClean="0"/>
              <a:t>‹#›</a:t>
            </a:fld>
            <a:endParaRPr lang="ru-RU"/>
          </a:p>
        </p:txBody>
      </p:sp>
    </p:spTree>
    <p:extLst>
      <p:ext uri="{BB962C8B-B14F-4D97-AF65-F5344CB8AC3E}">
        <p14:creationId xmlns:p14="http://schemas.microsoft.com/office/powerpoint/2010/main" val="17638410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043545"/>
          </a:xfrm>
        </p:spPr>
        <p:txBody>
          <a:bodyPr/>
          <a:lstStyle/>
          <a:p>
            <a:pPr algn="ctr"/>
            <a:r>
              <a:rPr lang="ru-RU" b="1" dirty="0">
                <a:solidFill>
                  <a:srgbClr val="003296"/>
                </a:solidFill>
                <a:latin typeface="Times New Roman" panose="02020603050405020304" pitchFamily="18" charset="0"/>
                <a:cs typeface="Times New Roman" panose="02020603050405020304" pitchFamily="18" charset="0"/>
              </a:rPr>
              <a:t>29 октября </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55805" y="1235676"/>
            <a:ext cx="8835081" cy="5202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0841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smtClean="0">
                <a:solidFill>
                  <a:srgbClr val="C00000"/>
                </a:solidFill>
                <a:latin typeface="+mn-lt"/>
              </a:rPr>
              <a:t>Список литературы по </a:t>
            </a:r>
            <a:r>
              <a:rPr lang="ru-RU" sz="2800" b="1" dirty="0" smtClean="0">
                <a:solidFill>
                  <a:srgbClr val="C00000"/>
                </a:solidFill>
                <a:latin typeface="+mn-lt"/>
              </a:rPr>
              <a:t>ультразвуковой диагностике, </a:t>
            </a:r>
            <a:br>
              <a:rPr lang="ru-RU" sz="2800" b="1" dirty="0" smtClean="0">
                <a:solidFill>
                  <a:srgbClr val="C00000"/>
                </a:solidFill>
                <a:latin typeface="+mn-lt"/>
              </a:rPr>
            </a:br>
            <a:r>
              <a:rPr lang="ru-RU" sz="2800" b="1" dirty="0" smtClean="0">
                <a:solidFill>
                  <a:srgbClr val="C00000"/>
                </a:solidFill>
                <a:latin typeface="+mn-lt"/>
              </a:rPr>
              <a:t>находящейся </a:t>
            </a:r>
            <a:r>
              <a:rPr lang="ru-RU" sz="2800" b="1" dirty="0" smtClean="0">
                <a:solidFill>
                  <a:srgbClr val="C00000"/>
                </a:solidFill>
                <a:latin typeface="+mn-lt"/>
              </a:rPr>
              <a:t>в фонде библиотеки ГООАУ ДПО « МОЦПК СЗ»</a:t>
            </a:r>
            <a:endParaRPr lang="ru-RU" sz="2800" b="1" dirty="0">
              <a:solidFill>
                <a:srgbClr val="C00000"/>
              </a:solidFill>
              <a:latin typeface="+mn-lt"/>
            </a:endParaRPr>
          </a:p>
        </p:txBody>
      </p:sp>
      <p:sp>
        <p:nvSpPr>
          <p:cNvPr id="3" name="Объект 2"/>
          <p:cNvSpPr>
            <a:spLocks noGrp="1"/>
          </p:cNvSpPr>
          <p:nvPr>
            <p:ph idx="1"/>
          </p:nvPr>
        </p:nvSpPr>
        <p:spPr/>
        <p:txBody>
          <a:bodyPr>
            <a:normAutofit/>
          </a:bodyPr>
          <a:lstStyle/>
          <a:p>
            <a:r>
              <a:rPr lang="ru-RU" sz="1400" dirty="0" smtClean="0"/>
              <a:t>Вебер В.Р. И др. </a:t>
            </a:r>
            <a:r>
              <a:rPr lang="ru-RU" sz="1400" dirty="0" smtClean="0"/>
              <a:t>Пропедевтика </a:t>
            </a:r>
            <a:r>
              <a:rPr lang="ru-RU" sz="1400" dirty="0"/>
              <a:t>внутренних болезней : учебник и практикум для </a:t>
            </a:r>
            <a:r>
              <a:rPr lang="ru-RU" sz="1400" dirty="0" smtClean="0"/>
              <a:t>вузов.  </a:t>
            </a:r>
            <a:r>
              <a:rPr lang="ru-RU" sz="1400" dirty="0"/>
              <a:t>М</a:t>
            </a:r>
            <a:r>
              <a:rPr lang="ru-RU" sz="1400" dirty="0"/>
              <a:t>.: Юрайт, </a:t>
            </a:r>
            <a:r>
              <a:rPr lang="ru-RU" sz="1400" dirty="0" smtClean="0"/>
              <a:t>2024. </a:t>
            </a:r>
            <a:r>
              <a:rPr lang="ru-RU" sz="1400" dirty="0"/>
              <a:t>– электронная версия</a:t>
            </a:r>
          </a:p>
          <a:p>
            <a:r>
              <a:rPr lang="ru-RU" sz="1400" dirty="0"/>
              <a:t>Под ред. Чувакова Г. И</a:t>
            </a:r>
            <a:r>
              <a:rPr lang="ru-RU" sz="1400" dirty="0" smtClean="0"/>
              <a:t>. Основы сестринского дела </a:t>
            </a:r>
            <a:r>
              <a:rPr lang="ru-RU" sz="1400" dirty="0"/>
              <a:t>3-е изд., пер. и доп. Учебник и практикум для </a:t>
            </a:r>
            <a:r>
              <a:rPr lang="ru-RU" sz="1400" dirty="0" smtClean="0"/>
              <a:t>СПО.  </a:t>
            </a:r>
            <a:r>
              <a:rPr lang="ru-RU" sz="1400" dirty="0"/>
              <a:t>М.: </a:t>
            </a:r>
            <a:r>
              <a:rPr lang="ru-RU" sz="1400" dirty="0" smtClean="0"/>
              <a:t>Юрайт, 2024</a:t>
            </a:r>
            <a:r>
              <a:rPr lang="ru-RU" sz="1400" dirty="0"/>
              <a:t>. – электронная версия </a:t>
            </a:r>
            <a:endParaRPr lang="ru-RU" sz="1400" dirty="0" smtClean="0"/>
          </a:p>
          <a:p>
            <a:r>
              <a:rPr lang="ru-RU" sz="1400" dirty="0" smtClean="0"/>
              <a:t>Гренкова </a:t>
            </a:r>
            <a:r>
              <a:rPr lang="ru-RU" sz="1400" dirty="0"/>
              <a:t>Т. Эпидемиологическая безопасность УЗИ: мифы и заблуждения. Инструктаж для </a:t>
            </a:r>
            <a:r>
              <a:rPr lang="ru-RU" sz="1400" dirty="0" smtClean="0"/>
              <a:t>медсестер // </a:t>
            </a:r>
            <a:r>
              <a:rPr lang="ru-RU" sz="1400" dirty="0"/>
              <a:t>Главная медсестра. – </a:t>
            </a:r>
            <a:r>
              <a:rPr lang="ru-RU" sz="1400" dirty="0" smtClean="0"/>
              <a:t>2024. </a:t>
            </a:r>
            <a:r>
              <a:rPr lang="ru-RU" sz="1400" dirty="0"/>
              <a:t>- № </a:t>
            </a:r>
            <a:r>
              <a:rPr lang="ru-RU" sz="1400" dirty="0" smtClean="0"/>
              <a:t>3. </a:t>
            </a:r>
            <a:r>
              <a:rPr lang="ru-RU" sz="1400" dirty="0"/>
              <a:t>– электронная версия</a:t>
            </a:r>
          </a:p>
          <a:p>
            <a:r>
              <a:rPr lang="ru-RU" sz="1400" dirty="0" smtClean="0"/>
              <a:t>Дубель </a:t>
            </a:r>
            <a:r>
              <a:rPr lang="ru-RU" sz="1400" dirty="0"/>
              <a:t>Е. Профилактика ИСМП в кабинетах УЗИ: пять зон контроля по последним </a:t>
            </a:r>
            <a:r>
              <a:rPr lang="ru-RU" sz="1400" dirty="0" smtClean="0"/>
              <a:t>методрекомендациям // </a:t>
            </a:r>
            <a:r>
              <a:rPr lang="ru-RU" sz="1400" dirty="0" smtClean="0"/>
              <a:t>Главная медсестра. </a:t>
            </a:r>
            <a:r>
              <a:rPr lang="ru-RU" sz="1400" dirty="0"/>
              <a:t>– </a:t>
            </a:r>
            <a:r>
              <a:rPr lang="ru-RU" sz="1400" dirty="0" smtClean="0"/>
              <a:t>2023. </a:t>
            </a:r>
            <a:r>
              <a:rPr lang="ru-RU" sz="1400" dirty="0"/>
              <a:t>- № </a:t>
            </a:r>
            <a:r>
              <a:rPr lang="ru-RU" sz="1400" dirty="0" smtClean="0"/>
              <a:t>1. </a:t>
            </a:r>
            <a:r>
              <a:rPr lang="ru-RU" sz="1400" dirty="0"/>
              <a:t>– </a:t>
            </a:r>
            <a:r>
              <a:rPr lang="ru-RU" sz="1400" dirty="0"/>
              <a:t>электронная </a:t>
            </a:r>
            <a:r>
              <a:rPr lang="ru-RU" sz="1400" dirty="0" smtClean="0"/>
              <a:t>версия</a:t>
            </a:r>
          </a:p>
          <a:p>
            <a:r>
              <a:rPr lang="ru-RU" sz="1400" dirty="0" smtClean="0"/>
              <a:t>Инструкция </a:t>
            </a:r>
            <a:r>
              <a:rPr lang="ru-RU" sz="1400" dirty="0"/>
              <a:t>по работе с ультразвуковыми датчиками и аппаратами </a:t>
            </a:r>
            <a:r>
              <a:rPr lang="ru-RU" sz="1400" dirty="0" smtClean="0"/>
              <a:t>УЗИ</a:t>
            </a:r>
            <a:r>
              <a:rPr lang="ru-RU" sz="1400" dirty="0"/>
              <a:t> // Главная медсестра. – 2023. - № 1. – электронная </a:t>
            </a:r>
            <a:r>
              <a:rPr lang="ru-RU" sz="1400" dirty="0" smtClean="0"/>
              <a:t>версия</a:t>
            </a:r>
          </a:p>
          <a:p>
            <a:r>
              <a:rPr lang="ru-RU" sz="1400" dirty="0" smtClean="0"/>
              <a:t>Борсукова </a:t>
            </a:r>
            <a:r>
              <a:rPr lang="ru-RU" sz="1400" dirty="0"/>
              <a:t>А., </a:t>
            </a:r>
            <a:r>
              <a:rPr lang="ru-RU" sz="1400" dirty="0" smtClean="0"/>
              <a:t>Горбатенко </a:t>
            </a:r>
            <a:r>
              <a:rPr lang="ru-RU" sz="1400" dirty="0"/>
              <a:t>О. и др. Возможности комбинированного использования ультразвукового исследования кожи и мягких тканей и лазерной допплеровской визуализации в диагностике и мониторинге гематом у пациентов с COVID-19 // Медицинская сестра. – 2022. - № 5 – электронная версия</a:t>
            </a:r>
          </a:p>
          <a:p>
            <a:endParaRPr lang="ru-RU" sz="1500" dirty="0"/>
          </a:p>
          <a:p>
            <a:pPr marL="0" indent="0">
              <a:buNone/>
            </a:pPr>
            <a:endParaRPr lang="ru-RU" sz="3200" dirty="0" smtClean="0"/>
          </a:p>
          <a:p>
            <a:endParaRPr lang="ru-RU" sz="3200" dirty="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a:p>
        </p:txBody>
      </p:sp>
    </p:spTree>
    <p:extLst>
      <p:ext uri="{BB962C8B-B14F-4D97-AF65-F5344CB8AC3E}">
        <p14:creationId xmlns:p14="http://schemas.microsoft.com/office/powerpoint/2010/main" val="894761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68680" y="624617"/>
            <a:ext cx="7533915" cy="1325563"/>
          </a:xfrm>
        </p:spPr>
        <p:txBody>
          <a:bodyPr>
            <a:normAutofit/>
          </a:bodyPr>
          <a:lstStyle/>
          <a:p>
            <a:r>
              <a:rPr lang="ru-RU" sz="4000" b="1" dirty="0" smtClean="0">
                <a:solidFill>
                  <a:srgbClr val="C00000"/>
                </a:solidFill>
                <a:latin typeface="+mn-lt"/>
              </a:rPr>
              <a:t>Всемирный День врача ультразвуковой диагностики</a:t>
            </a:r>
            <a:endParaRPr lang="ru-RU" sz="4000" dirty="0">
              <a:solidFill>
                <a:srgbClr val="C00000"/>
              </a:solidFill>
              <a:latin typeface="+mn-lt"/>
            </a:endParaRPr>
          </a:p>
        </p:txBody>
      </p:sp>
      <p:sp>
        <p:nvSpPr>
          <p:cNvPr id="3" name="Объект 2"/>
          <p:cNvSpPr>
            <a:spLocks noGrp="1"/>
          </p:cNvSpPr>
          <p:nvPr>
            <p:ph idx="1"/>
          </p:nvPr>
        </p:nvSpPr>
        <p:spPr>
          <a:xfrm>
            <a:off x="801130" y="2026198"/>
            <a:ext cx="10515600" cy="4039553"/>
          </a:xfrm>
        </p:spPr>
        <p:txBody>
          <a:bodyPr>
            <a:normAutofit/>
          </a:bodyPr>
          <a:lstStyle/>
          <a:p>
            <a:pPr marL="0" indent="0" algn="just">
              <a:buNone/>
            </a:pPr>
            <a:endParaRPr lang="ru-RU" sz="2600" b="1" dirty="0" smtClean="0">
              <a:solidFill>
                <a:srgbClr val="FF0000"/>
              </a:solidFill>
            </a:endParaRPr>
          </a:p>
          <a:p>
            <a:pPr algn="just">
              <a:buFont typeface="Wingdings" panose="05000000000000000000" pitchFamily="2" charset="2"/>
              <a:buChar char="Ø"/>
            </a:pPr>
            <a:r>
              <a:rPr lang="ru-RU" sz="2000" b="1" dirty="0" smtClean="0">
                <a:solidFill>
                  <a:srgbClr val="003296"/>
                </a:solidFill>
              </a:rPr>
              <a:t>29 </a:t>
            </a:r>
            <a:r>
              <a:rPr lang="ru-RU" sz="2000" b="1" dirty="0">
                <a:solidFill>
                  <a:srgbClr val="003296"/>
                </a:solidFill>
              </a:rPr>
              <a:t>октября </a:t>
            </a:r>
            <a:r>
              <a:rPr lang="ru-RU" sz="2000" dirty="0"/>
              <a:t>врачи ультразвуковой диагностики по всему миру отмечают свой профессиональный праздник – </a:t>
            </a:r>
            <a:r>
              <a:rPr lang="ru-RU" sz="2000" b="1" dirty="0">
                <a:solidFill>
                  <a:srgbClr val="C00000"/>
                </a:solidFill>
              </a:rPr>
              <a:t>Всемирный день врача ультразвуковой диагностики (World Ultrasound Day).</a:t>
            </a:r>
          </a:p>
          <a:p>
            <a:pPr algn="just">
              <a:buFont typeface="Wingdings" panose="05000000000000000000" pitchFamily="2" charset="2"/>
              <a:buChar char="Ø"/>
            </a:pPr>
            <a:r>
              <a:rPr lang="ru-RU" sz="2000" b="1" dirty="0" smtClean="0">
                <a:solidFill>
                  <a:srgbClr val="003296"/>
                </a:solidFill>
              </a:rPr>
              <a:t>29 </a:t>
            </a:r>
            <a:r>
              <a:rPr lang="ru-RU" sz="2000" b="1" dirty="0">
                <a:solidFill>
                  <a:srgbClr val="003296"/>
                </a:solidFill>
              </a:rPr>
              <a:t>октября</a:t>
            </a:r>
            <a:r>
              <a:rPr lang="ru-RU" sz="2000" dirty="0"/>
              <a:t> </a:t>
            </a:r>
            <a:r>
              <a:rPr lang="ru-RU" sz="2000" dirty="0" smtClean="0"/>
              <a:t>не </a:t>
            </a:r>
            <a:r>
              <a:rPr lang="ru-RU" sz="2000" dirty="0"/>
              <a:t>является датой, связанной с конкретным историческим событием в создании или развитии УЗИ, а служит символическим днём, когда сообщество отмечает успехи и заслуги специалистов. </a:t>
            </a:r>
            <a:endParaRPr lang="ru-RU" sz="2000" dirty="0" smtClean="0"/>
          </a:p>
          <a:p>
            <a:pPr algn="just">
              <a:buFont typeface="Wingdings" panose="05000000000000000000" pitchFamily="2" charset="2"/>
              <a:buChar char="Ø"/>
            </a:pPr>
            <a:r>
              <a:rPr lang="ru-RU" sz="2000" b="1" dirty="0">
                <a:solidFill>
                  <a:srgbClr val="003296"/>
                </a:solidFill>
              </a:rPr>
              <a:t>Цель праздника </a:t>
            </a:r>
            <a:r>
              <a:rPr lang="ru-RU" sz="2000" dirty="0"/>
              <a:t>— выразить благодарность всем врачам ультразвуковой диагностики за их неоценимый труд и вклад в точную диагностику. </a:t>
            </a:r>
            <a:endParaRPr lang="ru-RU" sz="2000" dirty="0" smtClean="0"/>
          </a:p>
          <a:p>
            <a:pPr marL="0" indent="0" algn="just">
              <a:buNone/>
            </a:pPr>
            <a:endParaRPr lang="ru-RU" dirty="0">
              <a:solidFill>
                <a:srgbClr val="FF0000"/>
              </a:solidFill>
            </a:endParaRPr>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 name="Rectangle 3"/>
          <p:cNvSpPr>
            <a:spLocks noChangeArrowheads="1"/>
          </p:cNvSpPr>
          <p:nvPr/>
        </p:nvSpPr>
        <p:spPr bwMode="auto">
          <a:xfrm>
            <a:off x="0" y="1933575"/>
            <a:ext cx="12192000" cy="0"/>
          </a:xfrm>
          <a:prstGeom prst="rect">
            <a:avLst/>
          </a:prstGeom>
          <a:solidFill>
            <a:srgbClr val="FAF6E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6" name="Рисунок 3" descr="29 октября — Всемирный день врача ультразвуковой диагностики"/>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21330" y="98854"/>
            <a:ext cx="1998663"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3285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C00000"/>
                </a:solidFill>
                <a:latin typeface="+mn-lt"/>
              </a:rPr>
              <a:t>История </a:t>
            </a:r>
            <a:r>
              <a:rPr lang="ru-RU" b="1" dirty="0" smtClean="0">
                <a:latin typeface="+mn-lt"/>
              </a:rPr>
              <a:t> </a:t>
            </a:r>
            <a:r>
              <a:rPr lang="ru-RU" b="1" dirty="0" smtClean="0"/>
              <a:t>                                                                                      </a:t>
            </a:r>
            <a:endParaRPr lang="ru-RU" dirty="0"/>
          </a:p>
        </p:txBody>
      </p:sp>
      <p:sp>
        <p:nvSpPr>
          <p:cNvPr id="3" name="Объект 2"/>
          <p:cNvSpPr>
            <a:spLocks noGrp="1"/>
          </p:cNvSpPr>
          <p:nvPr>
            <p:ph idx="1"/>
          </p:nvPr>
        </p:nvSpPr>
        <p:spPr>
          <a:xfrm>
            <a:off x="388620" y="1760220"/>
            <a:ext cx="10965180" cy="4526280"/>
          </a:xfrm>
        </p:spPr>
        <p:txBody>
          <a:bodyPr>
            <a:normAutofit fontScale="32500" lnSpcReduction="20000"/>
          </a:bodyPr>
          <a:lstStyle/>
          <a:p>
            <a:pPr marL="342900" lvl="0" indent="-342900">
              <a:lnSpc>
                <a:spcPct val="100000"/>
              </a:lnSpc>
              <a:spcAft>
                <a:spcPts val="750"/>
              </a:spcAft>
              <a:buSzPts val="1000"/>
              <a:buFont typeface="Symbol"/>
              <a:buChar char=""/>
              <a:tabLst>
                <a:tab pos="457200" algn="l"/>
              </a:tabLst>
            </a:pPr>
            <a:endParaRPr lang="ru-RU" sz="1400" dirty="0" smtClean="0">
              <a:ea typeface="Times New Roman"/>
              <a:cs typeface="Times New Roman"/>
            </a:endParaRPr>
          </a:p>
          <a:p>
            <a:pPr lvl="0" algn="just">
              <a:lnSpc>
                <a:spcPct val="120000"/>
              </a:lnSpc>
              <a:spcBef>
                <a:spcPts val="0"/>
              </a:spcBef>
              <a:buSzPts val="1000"/>
              <a:buFont typeface="Wingdings" panose="05000000000000000000" pitchFamily="2" charset="2"/>
              <a:buChar char="Ø"/>
              <a:tabLst>
                <a:tab pos="457200" algn="l"/>
              </a:tabLst>
            </a:pPr>
            <a:r>
              <a:rPr lang="ru-RU" sz="4600" b="1" dirty="0" smtClean="0">
                <a:solidFill>
                  <a:srgbClr val="003296"/>
                </a:solidFill>
                <a:ea typeface="Times New Roman"/>
                <a:cs typeface="Times New Roman"/>
              </a:rPr>
              <a:t>Первые </a:t>
            </a:r>
            <a:r>
              <a:rPr lang="ru-RU" sz="4600" b="1" dirty="0">
                <a:solidFill>
                  <a:srgbClr val="003296"/>
                </a:solidFill>
                <a:ea typeface="Times New Roman"/>
                <a:cs typeface="Times New Roman"/>
              </a:rPr>
              <a:t>научные опыты с ультразвуком стали проводиться еще в XIX </a:t>
            </a:r>
            <a:r>
              <a:rPr lang="ru-RU" sz="4600" b="1" dirty="0" smtClean="0">
                <a:solidFill>
                  <a:srgbClr val="003296"/>
                </a:solidFill>
                <a:ea typeface="Times New Roman"/>
                <a:cs typeface="Times New Roman"/>
              </a:rPr>
              <a:t>веке:</a:t>
            </a:r>
          </a:p>
          <a:p>
            <a:pPr lvl="0" algn="just">
              <a:lnSpc>
                <a:spcPct val="120000"/>
              </a:lnSpc>
              <a:spcBef>
                <a:spcPts val="0"/>
              </a:spcBef>
              <a:buSzPts val="1000"/>
              <a:buFont typeface="Wingdings" panose="05000000000000000000" pitchFamily="2" charset="2"/>
              <a:buChar char="§"/>
              <a:tabLst>
                <a:tab pos="457200" algn="l"/>
              </a:tabLst>
            </a:pPr>
            <a:r>
              <a:rPr lang="ru-RU" sz="4600" b="1" dirty="0" smtClean="0">
                <a:solidFill>
                  <a:srgbClr val="003296"/>
                </a:solidFill>
                <a:ea typeface="Times New Roman"/>
                <a:cs typeface="Times New Roman"/>
              </a:rPr>
              <a:t>1822 год </a:t>
            </a:r>
            <a:r>
              <a:rPr lang="ru-RU" sz="4600" dirty="0" smtClean="0">
                <a:ea typeface="Times New Roman"/>
                <a:cs typeface="Times New Roman"/>
              </a:rPr>
              <a:t>- швейцарский ученый Колладен вычислил </a:t>
            </a:r>
            <a:r>
              <a:rPr lang="ru-RU" sz="4600" dirty="0">
                <a:ea typeface="Times New Roman"/>
                <a:cs typeface="Times New Roman"/>
              </a:rPr>
              <a:t>скорость звука в воде, погружая в Женевское озеро подводный колокол, и это событие предопределило рождение гидроакустики.</a:t>
            </a:r>
          </a:p>
          <a:p>
            <a:pPr algn="just">
              <a:lnSpc>
                <a:spcPct val="120000"/>
              </a:lnSpc>
              <a:spcBef>
                <a:spcPts val="0"/>
              </a:spcBef>
              <a:buSzPts val="1000"/>
              <a:buFont typeface="Wingdings" panose="05000000000000000000" pitchFamily="2" charset="2"/>
              <a:buChar char="§"/>
              <a:tabLst>
                <a:tab pos="457200" algn="l"/>
              </a:tabLst>
            </a:pPr>
            <a:r>
              <a:rPr lang="ru-RU" sz="4600" b="1" dirty="0" smtClean="0">
                <a:solidFill>
                  <a:srgbClr val="003296"/>
                </a:solidFill>
                <a:ea typeface="Times New Roman"/>
                <a:cs typeface="Times New Roman"/>
              </a:rPr>
              <a:t>1876 год </a:t>
            </a:r>
            <a:r>
              <a:rPr lang="ru-RU" sz="4600" dirty="0" smtClean="0">
                <a:ea typeface="Times New Roman"/>
                <a:cs typeface="Times New Roman"/>
              </a:rPr>
              <a:t>-  </a:t>
            </a:r>
            <a:r>
              <a:rPr lang="ru-RU" sz="4600" dirty="0">
                <a:ea typeface="Times New Roman"/>
                <a:cs typeface="Times New Roman"/>
              </a:rPr>
              <a:t>Ф. Гальтон создал первое устройство для получения ультразвука — ультразвуковой свисток, который до сих пор используется в дрессуре животных.</a:t>
            </a:r>
          </a:p>
          <a:p>
            <a:pPr lvl="0" algn="just">
              <a:lnSpc>
                <a:spcPct val="120000"/>
              </a:lnSpc>
              <a:spcBef>
                <a:spcPts val="0"/>
              </a:spcBef>
              <a:buSzPts val="1000"/>
              <a:buFont typeface="Wingdings" panose="05000000000000000000" pitchFamily="2" charset="2"/>
              <a:buChar char="§"/>
              <a:tabLst>
                <a:tab pos="457200" algn="l"/>
              </a:tabLst>
            </a:pPr>
            <a:r>
              <a:rPr lang="ru-RU" sz="4600" b="1" dirty="0" smtClean="0">
                <a:solidFill>
                  <a:srgbClr val="003296"/>
                </a:solidFill>
                <a:ea typeface="Times New Roman"/>
                <a:cs typeface="Times New Roman"/>
              </a:rPr>
              <a:t>1877 год </a:t>
            </a:r>
            <a:r>
              <a:rPr lang="ru-RU" sz="4600" dirty="0" smtClean="0">
                <a:ea typeface="Times New Roman"/>
                <a:cs typeface="Times New Roman"/>
              </a:rPr>
              <a:t>- Джон </a:t>
            </a:r>
            <a:r>
              <a:rPr lang="ru-RU" sz="4600" dirty="0">
                <a:ea typeface="Times New Roman"/>
                <a:cs typeface="Times New Roman"/>
              </a:rPr>
              <a:t>Уильям Струтт разработал теорию звука, которая и явилась основой науки об ультразвуке. </a:t>
            </a:r>
            <a:endParaRPr lang="ru-RU" sz="4600" dirty="0" smtClean="0">
              <a:ea typeface="Times New Roman"/>
              <a:cs typeface="Times New Roman"/>
            </a:endParaRPr>
          </a:p>
          <a:p>
            <a:pPr lvl="0" algn="just">
              <a:lnSpc>
                <a:spcPct val="120000"/>
              </a:lnSpc>
              <a:spcBef>
                <a:spcPts val="0"/>
              </a:spcBef>
              <a:buSzPts val="1000"/>
              <a:buFont typeface="Wingdings" panose="05000000000000000000" pitchFamily="2" charset="2"/>
              <a:buChar char="§"/>
              <a:tabLst>
                <a:tab pos="457200" algn="l"/>
              </a:tabLst>
            </a:pPr>
            <a:r>
              <a:rPr lang="ru-RU" sz="4600" b="1" dirty="0" smtClean="0">
                <a:solidFill>
                  <a:srgbClr val="003296"/>
                </a:solidFill>
                <a:ea typeface="Times New Roman"/>
                <a:cs typeface="Times New Roman"/>
              </a:rPr>
              <a:t>1880 год </a:t>
            </a:r>
            <a:r>
              <a:rPr lang="ru-RU" sz="4600" dirty="0" smtClean="0">
                <a:ea typeface="Times New Roman"/>
                <a:cs typeface="Times New Roman"/>
              </a:rPr>
              <a:t>-  </a:t>
            </a:r>
            <a:r>
              <a:rPr lang="ru-RU" sz="4600" dirty="0">
                <a:ea typeface="Times New Roman"/>
                <a:cs typeface="Times New Roman"/>
              </a:rPr>
              <a:t>братья Кюри обнаружили пьезоэлектрический эффект, а спустя 2 года был сгенерирован и обратный пьезоэффект. Это открытие легло в основу создания из пьезоэлементов преобразователя ультразвука - главного компонента любого </a:t>
            </a:r>
            <a:r>
              <a:rPr lang="ru-RU" sz="4600" dirty="0" smtClean="0">
                <a:ea typeface="Times New Roman"/>
                <a:cs typeface="Times New Roman"/>
              </a:rPr>
              <a:t>УЗ-оборудования.</a:t>
            </a:r>
          </a:p>
          <a:p>
            <a:pPr marL="0" lvl="0" indent="0" algn="just">
              <a:lnSpc>
                <a:spcPct val="120000"/>
              </a:lnSpc>
              <a:spcBef>
                <a:spcPts val="0"/>
              </a:spcBef>
              <a:buSzPts val="1000"/>
              <a:buNone/>
              <a:tabLst>
                <a:tab pos="457200" algn="l"/>
              </a:tabLst>
            </a:pPr>
            <a:endParaRPr lang="ru-RU" sz="4600" dirty="0">
              <a:ea typeface="Times New Roman"/>
              <a:cs typeface="Times New Roman"/>
            </a:endParaRPr>
          </a:p>
          <a:p>
            <a:pPr lvl="0" algn="just">
              <a:lnSpc>
                <a:spcPct val="120000"/>
              </a:lnSpc>
              <a:spcBef>
                <a:spcPts val="0"/>
              </a:spcBef>
              <a:buSzPts val="1000"/>
              <a:buFont typeface="Wingdings" panose="05000000000000000000" pitchFamily="2" charset="2"/>
              <a:buChar char="Ø"/>
              <a:tabLst>
                <a:tab pos="457200" algn="l"/>
              </a:tabLst>
            </a:pPr>
            <a:r>
              <a:rPr lang="ru-RU" sz="4600" b="1" dirty="0" smtClean="0">
                <a:solidFill>
                  <a:srgbClr val="003296"/>
                </a:solidFill>
                <a:ea typeface="Times New Roman"/>
                <a:cs typeface="Times New Roman"/>
              </a:rPr>
              <a:t>Попытки </a:t>
            </a:r>
            <a:r>
              <a:rPr lang="ru-RU" sz="4600" b="1" dirty="0">
                <a:solidFill>
                  <a:srgbClr val="003296"/>
                </a:solidFill>
                <a:ea typeface="Times New Roman"/>
                <a:cs typeface="Times New Roman"/>
              </a:rPr>
              <a:t>внедрить ультразвук в медицину относятся к 30-м годам XX века</a:t>
            </a:r>
            <a:r>
              <a:rPr lang="ru-RU" sz="4600" dirty="0">
                <a:ea typeface="Times New Roman"/>
                <a:cs typeface="Times New Roman"/>
              </a:rPr>
              <a:t>, сначала его свойства начали применять в физиотерапии артритов, экземы и ряда других заболеваний. </a:t>
            </a:r>
            <a:endParaRPr lang="ru-RU" sz="4600" dirty="0" smtClean="0">
              <a:ea typeface="Times New Roman"/>
              <a:cs typeface="Times New Roman"/>
            </a:endParaRPr>
          </a:p>
          <a:p>
            <a:pPr marL="0" lvl="0" indent="0" algn="just">
              <a:lnSpc>
                <a:spcPct val="120000"/>
              </a:lnSpc>
              <a:spcBef>
                <a:spcPts val="0"/>
              </a:spcBef>
              <a:buSzPts val="1000"/>
              <a:buNone/>
              <a:tabLst>
                <a:tab pos="457200" algn="l"/>
              </a:tabLst>
            </a:pPr>
            <a:endParaRPr lang="ru-RU" sz="4600" dirty="0" smtClean="0">
              <a:ea typeface="Times New Roman"/>
              <a:cs typeface="Times New Roman"/>
            </a:endParaRPr>
          </a:p>
          <a:p>
            <a:pPr lvl="0" algn="just">
              <a:lnSpc>
                <a:spcPct val="120000"/>
              </a:lnSpc>
              <a:spcBef>
                <a:spcPts val="0"/>
              </a:spcBef>
              <a:buSzPts val="1000"/>
              <a:buFont typeface="Wingdings" panose="05000000000000000000" pitchFamily="2" charset="2"/>
              <a:buChar char="Ø"/>
              <a:tabLst>
                <a:tab pos="457200" algn="l"/>
              </a:tabLst>
            </a:pPr>
            <a:r>
              <a:rPr lang="ru-RU" sz="4600" b="1" dirty="0" smtClean="0">
                <a:solidFill>
                  <a:srgbClr val="003296"/>
                </a:solidFill>
                <a:ea typeface="Times New Roman"/>
                <a:cs typeface="Times New Roman"/>
              </a:rPr>
              <a:t>В </a:t>
            </a:r>
            <a:r>
              <a:rPr lang="ru-RU" sz="4600" b="1" dirty="0">
                <a:solidFill>
                  <a:srgbClr val="003296"/>
                </a:solidFill>
                <a:ea typeface="Times New Roman"/>
                <a:cs typeface="Times New Roman"/>
              </a:rPr>
              <a:t>40-е годы начали проводить опыты по использованию УЗ-волн для диагностики </a:t>
            </a:r>
            <a:r>
              <a:rPr lang="ru-RU" sz="4600" b="1" dirty="0" smtClean="0">
                <a:solidFill>
                  <a:srgbClr val="003296"/>
                </a:solidFill>
                <a:ea typeface="Times New Roman"/>
                <a:cs typeface="Times New Roman"/>
              </a:rPr>
              <a:t>новообразований:</a:t>
            </a:r>
            <a:r>
              <a:rPr lang="ru-RU" sz="4600" dirty="0" smtClean="0">
                <a:ea typeface="Times New Roman"/>
                <a:cs typeface="Times New Roman"/>
              </a:rPr>
              <a:t> </a:t>
            </a:r>
          </a:p>
          <a:p>
            <a:pPr lvl="0" algn="just">
              <a:lnSpc>
                <a:spcPct val="120000"/>
              </a:lnSpc>
              <a:spcBef>
                <a:spcPts val="0"/>
              </a:spcBef>
              <a:buSzPts val="1000"/>
              <a:buFont typeface="Wingdings" panose="05000000000000000000" pitchFamily="2" charset="2"/>
              <a:buChar char="§"/>
              <a:tabLst>
                <a:tab pos="457200" algn="l"/>
              </a:tabLst>
            </a:pPr>
            <a:r>
              <a:rPr lang="ru-RU" sz="4600" b="1" dirty="0" smtClean="0">
                <a:solidFill>
                  <a:srgbClr val="003296"/>
                </a:solidFill>
                <a:ea typeface="Times New Roman"/>
                <a:cs typeface="Times New Roman"/>
              </a:rPr>
              <a:t>1947 год </a:t>
            </a:r>
            <a:r>
              <a:rPr lang="ru-RU" sz="4600" dirty="0" smtClean="0">
                <a:ea typeface="Times New Roman"/>
                <a:cs typeface="Times New Roman"/>
              </a:rPr>
              <a:t>- венский </a:t>
            </a:r>
            <a:r>
              <a:rPr lang="ru-RU" sz="4600" dirty="0">
                <a:ea typeface="Times New Roman"/>
                <a:cs typeface="Times New Roman"/>
              </a:rPr>
              <a:t>психоневролог Дюссик </a:t>
            </a:r>
            <a:r>
              <a:rPr lang="ru-RU" sz="4600" dirty="0" smtClean="0">
                <a:ea typeface="Times New Roman"/>
                <a:cs typeface="Times New Roman"/>
              </a:rPr>
              <a:t>представил </a:t>
            </a:r>
            <a:r>
              <a:rPr lang="ru-RU" sz="4600" dirty="0">
                <a:ea typeface="Times New Roman"/>
                <a:cs typeface="Times New Roman"/>
              </a:rPr>
              <a:t>метод, названный гиперсонографией. Доктору Дюссику удалось обнаружить опухоль мозга, замеряя интенсивность, с которой ультразвуковая волна проходила сквозь череп пациента. Именно этот ученый считается одним из родоначальников современной УЗ-диагностики.</a:t>
            </a:r>
            <a:endParaRPr lang="en-US" sz="4600" dirty="0" smtClean="0">
              <a:ea typeface="Times New Roman"/>
              <a:cs typeface="Times New Roman"/>
            </a:endParaRPr>
          </a:p>
          <a:p>
            <a:pPr marL="342900" indent="-342900">
              <a:lnSpc>
                <a:spcPct val="120000"/>
              </a:lnSpc>
              <a:spcBef>
                <a:spcPts val="0"/>
              </a:spcBef>
              <a:buSzPts val="1000"/>
              <a:buFont typeface="Symbol"/>
              <a:buChar char=""/>
              <a:tabLst>
                <a:tab pos="457200" algn="l"/>
              </a:tabLst>
            </a:pPr>
            <a:endParaRPr lang="ru-RU" sz="4600" dirty="0" smtClean="0"/>
          </a:p>
          <a:p>
            <a:pPr marL="342900" indent="-342900">
              <a:lnSpc>
                <a:spcPct val="100000"/>
              </a:lnSpc>
              <a:spcAft>
                <a:spcPts val="750"/>
              </a:spcAft>
              <a:buSzPts val="1000"/>
              <a:buFont typeface="Symbol"/>
              <a:buChar char=""/>
              <a:tabLst>
                <a:tab pos="457200" algn="l"/>
              </a:tabLst>
            </a:pPr>
            <a:endParaRPr lang="ru-RU" sz="2000" dirty="0" smtClean="0"/>
          </a:p>
          <a:p>
            <a:pPr marL="342900" indent="-342900">
              <a:lnSpc>
                <a:spcPct val="115000"/>
              </a:lnSpc>
              <a:spcAft>
                <a:spcPts val="750"/>
              </a:spcAft>
              <a:buSzPts val="1000"/>
              <a:buFont typeface="Symbol"/>
              <a:buChar char=""/>
              <a:tabLst>
                <a:tab pos="457200" algn="l"/>
              </a:tabLst>
            </a:pPr>
            <a:endParaRPr lang="ru-RU" sz="1700" dirty="0">
              <a:ea typeface="Times New Roman"/>
              <a:cs typeface="Times New Roman"/>
            </a:endParaRPr>
          </a:p>
          <a:p>
            <a:pPr marL="342900" lvl="0" indent="-342900">
              <a:lnSpc>
                <a:spcPct val="115000"/>
              </a:lnSpc>
              <a:spcAft>
                <a:spcPts val="750"/>
              </a:spcAft>
              <a:buSzPts val="1000"/>
              <a:buFont typeface="Symbol"/>
              <a:buChar char=""/>
              <a:tabLst>
                <a:tab pos="457200" algn="l"/>
              </a:tabLst>
            </a:pPr>
            <a:endParaRPr lang="ru-RU" sz="1700" dirty="0"/>
          </a:p>
          <a:p>
            <a:pPr marL="342900" lvl="0" indent="-342900">
              <a:lnSpc>
                <a:spcPct val="115000"/>
              </a:lnSpc>
              <a:spcAft>
                <a:spcPts val="750"/>
              </a:spcAft>
              <a:buSzPts val="1000"/>
              <a:buFont typeface="Symbol"/>
              <a:buChar char=""/>
              <a:tabLst>
                <a:tab pos="457200" algn="l"/>
              </a:tabLst>
            </a:pPr>
            <a:endParaRPr lang="ru-RU" sz="1600" dirty="0">
              <a:ea typeface="Calibri"/>
              <a:cs typeface="Times New Roman"/>
            </a:endParaRPr>
          </a:p>
          <a:p>
            <a:pPr algn="just"/>
            <a:endParaRPr lang="ru-RU" dirty="0"/>
          </a:p>
        </p:txBody>
      </p:sp>
      <p:pic>
        <p:nvPicPr>
          <p:cNvPr id="5" name="Рисунок 3" descr="29 октября — Всемирный день врача ультразвуковой диагностики"/>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21330" y="197708"/>
            <a:ext cx="1998663"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6064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C00000"/>
                </a:solidFill>
                <a:latin typeface="+mn-lt"/>
              </a:rPr>
              <a:t>История</a:t>
            </a:r>
            <a:endParaRPr lang="ru-RU" dirty="0">
              <a:solidFill>
                <a:srgbClr val="C00000"/>
              </a:solidFill>
              <a:latin typeface="+mn-lt"/>
            </a:endParaRPr>
          </a:p>
        </p:txBody>
      </p:sp>
      <p:sp>
        <p:nvSpPr>
          <p:cNvPr id="3" name="Объект 2"/>
          <p:cNvSpPr>
            <a:spLocks noGrp="1"/>
          </p:cNvSpPr>
          <p:nvPr>
            <p:ph idx="1"/>
          </p:nvPr>
        </p:nvSpPr>
        <p:spPr/>
        <p:txBody>
          <a:bodyPr>
            <a:normAutofit fontScale="70000" lnSpcReduction="20000"/>
          </a:bodyPr>
          <a:lstStyle/>
          <a:p>
            <a:pPr algn="just">
              <a:lnSpc>
                <a:spcPct val="100000"/>
              </a:lnSpc>
              <a:spcBef>
                <a:spcPts val="0"/>
              </a:spcBef>
              <a:buFont typeface="Wingdings" panose="05000000000000000000" pitchFamily="2" charset="2"/>
              <a:buChar char="§"/>
            </a:pPr>
            <a:r>
              <a:rPr lang="ru-RU" sz="2100" b="1" dirty="0">
                <a:solidFill>
                  <a:srgbClr val="003296"/>
                </a:solidFill>
              </a:rPr>
              <a:t>1949 год </a:t>
            </a:r>
            <a:r>
              <a:rPr lang="ru-RU" sz="2100" b="1" dirty="0" smtClean="0">
                <a:solidFill>
                  <a:srgbClr val="003296"/>
                </a:solidFill>
              </a:rPr>
              <a:t>- </a:t>
            </a:r>
            <a:r>
              <a:rPr lang="ru-RU" sz="2100" dirty="0" smtClean="0"/>
              <a:t>был </a:t>
            </a:r>
            <a:r>
              <a:rPr lang="ru-RU" sz="2100" dirty="0"/>
              <a:t>создан первый медицинский ультразвуковой прибор. Ученый из США Д. Хаури </a:t>
            </a:r>
            <a:r>
              <a:rPr lang="ru-RU" sz="2100" dirty="0" smtClean="0"/>
              <a:t>сконструировал </a:t>
            </a:r>
            <a:r>
              <a:rPr lang="ru-RU" sz="2100" dirty="0"/>
              <a:t>первый аппарат для медицинского сканирования. Это и последующие творения Хаури мало напоминали современные приборы. Они представляли собой резервуар с жидкостью, в которую помещался пациент, вынужденный долгое время сидеть неподвижно, пока вокруг него передвигался сканер брюшной полости - сомаскоп.</a:t>
            </a:r>
          </a:p>
          <a:p>
            <a:pPr algn="just">
              <a:lnSpc>
                <a:spcPct val="100000"/>
              </a:lnSpc>
              <a:spcBef>
                <a:spcPts val="0"/>
              </a:spcBef>
              <a:buFont typeface="Wingdings" panose="05000000000000000000" pitchFamily="2" charset="2"/>
              <a:buChar char="§"/>
            </a:pPr>
            <a:r>
              <a:rPr lang="ru-RU" sz="2100" b="1" dirty="0" smtClean="0">
                <a:solidFill>
                  <a:srgbClr val="003296"/>
                </a:solidFill>
              </a:rPr>
              <a:t>В </a:t>
            </a:r>
            <a:r>
              <a:rPr lang="ru-RU" sz="2100" b="1" dirty="0">
                <a:solidFill>
                  <a:srgbClr val="003296"/>
                </a:solidFill>
              </a:rPr>
              <a:t>это же время </a:t>
            </a:r>
            <a:r>
              <a:rPr lang="ru-RU" sz="2100" dirty="0"/>
              <a:t>американский хирург Дж. Уайлд создал портативный прибор с подвижным сканером, который выдавал в режиме реального времени визуальное изображение новообразований, свой метод он назвал эхографией.</a:t>
            </a:r>
          </a:p>
          <a:p>
            <a:pPr algn="just">
              <a:lnSpc>
                <a:spcPct val="100000"/>
              </a:lnSpc>
              <a:spcBef>
                <a:spcPts val="0"/>
              </a:spcBef>
            </a:pPr>
            <a:endParaRPr lang="ru-RU" sz="2100" dirty="0" smtClean="0"/>
          </a:p>
          <a:p>
            <a:pPr algn="just">
              <a:lnSpc>
                <a:spcPct val="100000"/>
              </a:lnSpc>
              <a:spcBef>
                <a:spcPts val="0"/>
              </a:spcBef>
              <a:buFont typeface="Wingdings" panose="05000000000000000000" pitchFamily="2" charset="2"/>
              <a:buChar char="Ø"/>
            </a:pPr>
            <a:r>
              <a:rPr lang="ru-RU" sz="2100" b="1" dirty="0" smtClean="0">
                <a:solidFill>
                  <a:srgbClr val="003296"/>
                </a:solidFill>
              </a:rPr>
              <a:t>Эксперименты </a:t>
            </a:r>
            <a:r>
              <a:rPr lang="ru-RU" sz="2100" b="1" dirty="0">
                <a:solidFill>
                  <a:srgbClr val="003296"/>
                </a:solidFill>
              </a:rPr>
              <a:t>по применению ультразвука проводились и советскими </a:t>
            </a:r>
            <a:r>
              <a:rPr lang="ru-RU" sz="2100" b="1" dirty="0" smtClean="0">
                <a:solidFill>
                  <a:srgbClr val="003296"/>
                </a:solidFill>
              </a:rPr>
              <a:t>учёными:</a:t>
            </a:r>
          </a:p>
          <a:p>
            <a:pPr algn="just">
              <a:lnSpc>
                <a:spcPct val="100000"/>
              </a:lnSpc>
              <a:spcBef>
                <a:spcPts val="0"/>
              </a:spcBef>
              <a:buFont typeface="Wingdings" panose="05000000000000000000" pitchFamily="2" charset="2"/>
              <a:buChar char="§"/>
            </a:pPr>
            <a:r>
              <a:rPr lang="ru-RU" sz="2100" b="1" dirty="0" smtClean="0">
                <a:solidFill>
                  <a:srgbClr val="003296"/>
                </a:solidFill>
              </a:rPr>
              <a:t>1954 год </a:t>
            </a:r>
            <a:r>
              <a:rPr lang="ru-RU" sz="2100" dirty="0" smtClean="0"/>
              <a:t>- </a:t>
            </a:r>
            <a:r>
              <a:rPr lang="ru-RU" sz="2100" dirty="0"/>
              <a:t>в Институте акустики Академии наук СССР появилось специализированное отделение, которое возглавил профессор Л. Розенберг.</a:t>
            </a:r>
          </a:p>
          <a:p>
            <a:pPr algn="just">
              <a:lnSpc>
                <a:spcPct val="100000"/>
              </a:lnSpc>
              <a:spcBef>
                <a:spcPts val="0"/>
              </a:spcBef>
              <a:buFont typeface="Wingdings" panose="05000000000000000000" pitchFamily="2" charset="2"/>
              <a:buChar char="§"/>
            </a:pPr>
            <a:r>
              <a:rPr lang="ru-RU" sz="2100" b="1" dirty="0" smtClean="0">
                <a:solidFill>
                  <a:srgbClr val="003296"/>
                </a:solidFill>
              </a:rPr>
              <a:t>1960-е годы </a:t>
            </a:r>
            <a:r>
              <a:rPr lang="ru-RU" sz="2100" dirty="0" smtClean="0"/>
              <a:t>– был налажен выпуск </a:t>
            </a:r>
            <a:r>
              <a:rPr lang="ru-RU" sz="2100" dirty="0"/>
              <a:t>отечественных УЗИ-сканеров </a:t>
            </a:r>
            <a:r>
              <a:rPr lang="ru-RU" sz="2100" dirty="0" smtClean="0"/>
              <a:t>в </a:t>
            </a:r>
            <a:r>
              <a:rPr lang="ru-RU" sz="2100" dirty="0"/>
              <a:t>НИИ инструментов и оборудования. Учёные создали несколько моделей, предназначенных для использования в различных медицинских областях: кардиологии, неврологии, офтальмологии. Однако все эти модели так и остались экспериментальными и не получили широкого применения в практической медицине.</a:t>
            </a:r>
          </a:p>
          <a:p>
            <a:pPr marL="0" indent="0" algn="just">
              <a:lnSpc>
                <a:spcPct val="100000"/>
              </a:lnSpc>
              <a:spcBef>
                <a:spcPts val="0"/>
              </a:spcBef>
              <a:buNone/>
            </a:pPr>
            <a:endParaRPr lang="ru-RU" sz="2100" dirty="0" smtClean="0"/>
          </a:p>
          <a:p>
            <a:pPr algn="just">
              <a:lnSpc>
                <a:spcPct val="100000"/>
              </a:lnSpc>
              <a:spcBef>
                <a:spcPts val="0"/>
              </a:spcBef>
              <a:buFont typeface="Wingdings" panose="05000000000000000000" pitchFamily="2" charset="2"/>
              <a:buChar char="Ø"/>
            </a:pPr>
            <a:r>
              <a:rPr lang="ru-RU" sz="2100" b="1" dirty="0" smtClean="0">
                <a:solidFill>
                  <a:srgbClr val="003296"/>
                </a:solidFill>
              </a:rPr>
              <a:t>В </a:t>
            </a:r>
            <a:r>
              <a:rPr lang="ru-RU" sz="2100" b="1" dirty="0">
                <a:solidFill>
                  <a:srgbClr val="003296"/>
                </a:solidFill>
              </a:rPr>
              <a:t>последующие годы УЗИ-сканеры совершенствовались.</a:t>
            </a:r>
            <a:r>
              <a:rPr lang="ru-RU" sz="2100" dirty="0"/>
              <a:t> К середине 1960-х годов они приобрели вид, близкий к современным приборам с мануальными датчиками. В это же время западные врачи начали получать лицензии на использование метода ультразвуковой диагностики в своей практике</a:t>
            </a:r>
            <a:r>
              <a:rPr lang="ru-RU" sz="2100" dirty="0" smtClean="0"/>
              <a:t>.</a:t>
            </a:r>
          </a:p>
          <a:p>
            <a:pPr marL="0" indent="0" algn="just">
              <a:lnSpc>
                <a:spcPct val="100000"/>
              </a:lnSpc>
              <a:spcBef>
                <a:spcPts val="0"/>
              </a:spcBef>
              <a:buNone/>
            </a:pPr>
            <a:endParaRPr lang="ru-RU" sz="2100" dirty="0" smtClean="0"/>
          </a:p>
          <a:p>
            <a:pPr algn="just">
              <a:lnSpc>
                <a:spcPct val="100000"/>
              </a:lnSpc>
              <a:spcBef>
                <a:spcPts val="0"/>
              </a:spcBef>
              <a:buFont typeface="Wingdings" panose="05000000000000000000" pitchFamily="2" charset="2"/>
              <a:buChar char="Ø"/>
            </a:pPr>
            <a:r>
              <a:rPr lang="ru-RU" sz="2100" b="1" dirty="0">
                <a:solidFill>
                  <a:srgbClr val="003296"/>
                </a:solidFill>
              </a:rPr>
              <a:t>Методы ультразвуковой диагностики продолжают активно развиваться и сейчас. </a:t>
            </a:r>
            <a:r>
              <a:rPr lang="ru-RU" sz="2100" dirty="0"/>
              <a:t>На смену обычной двухмерной визуализации приходят новые технологии: трехмерное УЗИ, эхоконтрастирование, соноэластография, ультразвуковая томография, 4 </a:t>
            </a:r>
            <a:r>
              <a:rPr lang="ru-RU" sz="2100" dirty="0" smtClean="0"/>
              <a:t>D-УЗИ.</a:t>
            </a:r>
            <a:endParaRPr lang="ru-RU" sz="2100" dirty="0"/>
          </a:p>
          <a:p>
            <a:endParaRPr lang="ru-RU" dirty="0"/>
          </a:p>
        </p:txBody>
      </p:sp>
      <p:pic>
        <p:nvPicPr>
          <p:cNvPr id="4" name="Рисунок 3" descr="29 октября — Всемирный день врача ультразвуковой диагностики"/>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09198" y="403654"/>
            <a:ext cx="1910793" cy="14433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9393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smtClean="0">
                <a:solidFill>
                  <a:srgbClr val="C00000"/>
                </a:solidFill>
                <a:latin typeface="+mn-lt"/>
              </a:rPr>
              <a:t>Область применения УЗИ. </a:t>
            </a:r>
            <a:br>
              <a:rPr lang="ru-RU" sz="4000" b="1" dirty="0" smtClean="0">
                <a:solidFill>
                  <a:srgbClr val="C00000"/>
                </a:solidFill>
                <a:latin typeface="+mn-lt"/>
              </a:rPr>
            </a:br>
            <a:endParaRPr lang="ru-RU" sz="4000" b="1" dirty="0">
              <a:solidFill>
                <a:srgbClr val="C00000"/>
              </a:solidFill>
              <a:latin typeface="+mn-lt"/>
            </a:endParaRPr>
          </a:p>
        </p:txBody>
      </p:sp>
      <p:sp>
        <p:nvSpPr>
          <p:cNvPr id="3" name="Объект 2"/>
          <p:cNvSpPr>
            <a:spLocks noGrp="1"/>
          </p:cNvSpPr>
          <p:nvPr>
            <p:ph idx="1"/>
          </p:nvPr>
        </p:nvSpPr>
        <p:spPr>
          <a:xfrm>
            <a:off x="838200" y="1825624"/>
            <a:ext cx="10515600" cy="4422775"/>
          </a:xfrm>
        </p:spPr>
        <p:txBody>
          <a:bodyPr>
            <a:normAutofit fontScale="32500" lnSpcReduction="20000"/>
          </a:bodyPr>
          <a:lstStyle/>
          <a:p>
            <a:pPr algn="just">
              <a:lnSpc>
                <a:spcPct val="100000"/>
              </a:lnSpc>
              <a:spcBef>
                <a:spcPts val="0"/>
              </a:spcBef>
              <a:buFont typeface="Wingdings" panose="05000000000000000000" pitchFamily="2" charset="2"/>
              <a:buChar char="Ø"/>
            </a:pPr>
            <a:r>
              <a:rPr lang="ru-RU" dirty="0"/>
              <a:t> </a:t>
            </a:r>
            <a:r>
              <a:rPr lang="ru-RU" sz="4800" b="1" dirty="0">
                <a:solidFill>
                  <a:srgbClr val="003296"/>
                </a:solidFill>
              </a:rPr>
              <a:t>Ультразвуковое исследование (УЗИ) </a:t>
            </a:r>
            <a:r>
              <a:rPr lang="ru-RU" sz="4800" dirty="0"/>
              <a:t>— метод диагностики, в котором для создания изображения органов, тканей и других структур внутри организма используются ультразвуковые волны</a:t>
            </a:r>
            <a:r>
              <a:rPr lang="ru-RU" sz="4800" dirty="0" smtClean="0"/>
              <a:t>. Они </a:t>
            </a:r>
            <a:r>
              <a:rPr lang="ru-RU" sz="4800" dirty="0"/>
              <a:t>отражаются от разных органов и тканей, специальный датчик их улавливает, формируется изображение. УЗИ позволяет оценить размеры, структуру, положение органов и тканей обследуемой области, их состояние, выявить возможные патологические изменения и следить за ними в динамике.</a:t>
            </a:r>
          </a:p>
          <a:p>
            <a:pPr marL="0" indent="0" algn="just">
              <a:lnSpc>
                <a:spcPct val="100000"/>
              </a:lnSpc>
              <a:spcBef>
                <a:spcPts val="0"/>
              </a:spcBef>
              <a:buNone/>
            </a:pPr>
            <a:endParaRPr lang="ru-RU" sz="4800" dirty="0" smtClean="0"/>
          </a:p>
          <a:p>
            <a:pPr algn="just">
              <a:lnSpc>
                <a:spcPct val="100000"/>
              </a:lnSpc>
              <a:spcBef>
                <a:spcPts val="0"/>
              </a:spcBef>
              <a:buFont typeface="Wingdings" panose="05000000000000000000" pitchFamily="2" charset="2"/>
              <a:buChar char="Ø"/>
            </a:pPr>
            <a:r>
              <a:rPr lang="ru-RU" sz="4800" b="1" dirty="0">
                <a:solidFill>
                  <a:srgbClr val="003296"/>
                </a:solidFill>
              </a:rPr>
              <a:t>Область применения ультразвукового исследования в медицине </a:t>
            </a:r>
            <a:r>
              <a:rPr lang="ru-RU" sz="4800" dirty="0"/>
              <a:t>безгранична и с каждым годом открываются новые возможности этого метода. </a:t>
            </a:r>
            <a:r>
              <a:rPr lang="ru-RU" sz="4800" dirty="0" smtClean="0"/>
              <a:t>УЗИ применяется в различных областях медицины, включая:</a:t>
            </a:r>
          </a:p>
          <a:p>
            <a:pPr algn="just">
              <a:lnSpc>
                <a:spcPct val="100000"/>
              </a:lnSpc>
              <a:spcBef>
                <a:spcPts val="0"/>
              </a:spcBef>
              <a:buFont typeface="Wingdings" panose="05000000000000000000" pitchFamily="2" charset="2"/>
              <a:buChar char="§"/>
            </a:pPr>
            <a:r>
              <a:rPr lang="ru-RU" sz="4800" dirty="0" smtClean="0"/>
              <a:t> </a:t>
            </a:r>
            <a:r>
              <a:rPr lang="ru-RU" sz="4800" dirty="0"/>
              <a:t>г</a:t>
            </a:r>
            <a:r>
              <a:rPr lang="ru-RU" sz="4800" dirty="0" smtClean="0"/>
              <a:t>инекологию </a:t>
            </a:r>
            <a:r>
              <a:rPr lang="ru-RU" sz="4800" dirty="0"/>
              <a:t>(для оценки состояния органов репродуктивной системы</a:t>
            </a:r>
            <a:r>
              <a:rPr lang="ru-RU" sz="4800" dirty="0" smtClean="0"/>
              <a:t>);</a:t>
            </a:r>
            <a:endParaRPr lang="ru-RU" sz="4800" dirty="0"/>
          </a:p>
          <a:p>
            <a:pPr algn="just">
              <a:lnSpc>
                <a:spcPct val="100000"/>
              </a:lnSpc>
              <a:spcBef>
                <a:spcPts val="0"/>
              </a:spcBef>
              <a:buFont typeface="Wingdings" panose="05000000000000000000" pitchFamily="2" charset="2"/>
              <a:buChar char="§"/>
            </a:pPr>
            <a:r>
              <a:rPr lang="ru-RU" sz="4800" dirty="0"/>
              <a:t> </a:t>
            </a:r>
            <a:r>
              <a:rPr lang="ru-RU" sz="4800" dirty="0" smtClean="0"/>
              <a:t>обследование </a:t>
            </a:r>
            <a:r>
              <a:rPr lang="ru-RU" sz="4800" dirty="0"/>
              <a:t>беременности (для мониторинга развития плода</a:t>
            </a:r>
            <a:r>
              <a:rPr lang="ru-RU" sz="4800" dirty="0" smtClean="0"/>
              <a:t>);</a:t>
            </a:r>
            <a:endParaRPr lang="ru-RU" sz="4800" dirty="0"/>
          </a:p>
          <a:p>
            <a:pPr algn="just">
              <a:lnSpc>
                <a:spcPct val="100000"/>
              </a:lnSpc>
              <a:spcBef>
                <a:spcPts val="0"/>
              </a:spcBef>
              <a:buFont typeface="Wingdings" panose="05000000000000000000" pitchFamily="2" charset="2"/>
              <a:buChar char="§"/>
            </a:pPr>
            <a:r>
              <a:rPr lang="ru-RU" sz="4800" dirty="0"/>
              <a:t> </a:t>
            </a:r>
            <a:r>
              <a:rPr lang="ru-RU" sz="4800" dirty="0" smtClean="0"/>
              <a:t>кардиологию </a:t>
            </a:r>
            <a:r>
              <a:rPr lang="ru-RU" sz="4800" dirty="0"/>
              <a:t>(для исследования работы сердца</a:t>
            </a:r>
            <a:r>
              <a:rPr lang="ru-RU" sz="4800" dirty="0" smtClean="0"/>
              <a:t>);</a:t>
            </a:r>
            <a:endParaRPr lang="ru-RU" sz="4800" dirty="0"/>
          </a:p>
          <a:p>
            <a:pPr algn="just">
              <a:lnSpc>
                <a:spcPct val="100000"/>
              </a:lnSpc>
              <a:spcBef>
                <a:spcPts val="0"/>
              </a:spcBef>
              <a:buFont typeface="Wingdings" panose="05000000000000000000" pitchFamily="2" charset="2"/>
              <a:buChar char="§"/>
            </a:pPr>
            <a:r>
              <a:rPr lang="ru-RU" sz="4800" dirty="0"/>
              <a:t> </a:t>
            </a:r>
            <a:r>
              <a:rPr lang="ru-RU" sz="4800" dirty="0" smtClean="0"/>
              <a:t>абдоминальные </a:t>
            </a:r>
            <a:r>
              <a:rPr lang="ru-RU" sz="4800" dirty="0"/>
              <a:t>исследования (для оценки состояния органов брюшной полости</a:t>
            </a:r>
            <a:r>
              <a:rPr lang="ru-RU" sz="4800" dirty="0" smtClean="0"/>
              <a:t>);</a:t>
            </a:r>
            <a:endParaRPr lang="ru-RU" sz="4800" dirty="0"/>
          </a:p>
          <a:p>
            <a:pPr algn="just">
              <a:lnSpc>
                <a:spcPct val="100000"/>
              </a:lnSpc>
              <a:spcBef>
                <a:spcPts val="0"/>
              </a:spcBef>
              <a:buFont typeface="Wingdings" panose="05000000000000000000" pitchFamily="2" charset="2"/>
              <a:buChar char="§"/>
            </a:pPr>
            <a:r>
              <a:rPr lang="ru-RU" sz="4800" dirty="0"/>
              <a:t> </a:t>
            </a:r>
            <a:r>
              <a:rPr lang="ru-RU" sz="4800" dirty="0" smtClean="0"/>
              <a:t>обследование </a:t>
            </a:r>
            <a:r>
              <a:rPr lang="ru-RU" sz="4800" dirty="0"/>
              <a:t>мочевыделительной системы и  щитовидной </a:t>
            </a:r>
            <a:r>
              <a:rPr lang="ru-RU" sz="4800" dirty="0" smtClean="0"/>
              <a:t>железы.</a:t>
            </a:r>
          </a:p>
          <a:p>
            <a:pPr marL="0" indent="0" algn="just">
              <a:lnSpc>
                <a:spcPct val="100000"/>
              </a:lnSpc>
              <a:spcBef>
                <a:spcPts val="0"/>
              </a:spcBef>
              <a:buNone/>
            </a:pPr>
            <a:endParaRPr lang="ru-RU" sz="4800" dirty="0" smtClean="0"/>
          </a:p>
          <a:p>
            <a:pPr algn="just">
              <a:lnSpc>
                <a:spcPct val="100000"/>
              </a:lnSpc>
              <a:spcBef>
                <a:spcPts val="0"/>
              </a:spcBef>
              <a:buFont typeface="Wingdings" panose="05000000000000000000" pitchFamily="2" charset="2"/>
              <a:buChar char="Ø"/>
            </a:pPr>
            <a:r>
              <a:rPr lang="ru-RU" sz="4800" b="1" dirty="0">
                <a:solidFill>
                  <a:srgbClr val="003296"/>
                </a:solidFill>
              </a:rPr>
              <a:t>Кроме диагностики, УЗИ используется </a:t>
            </a:r>
            <a:r>
              <a:rPr lang="ru-RU" sz="4800" dirty="0"/>
              <a:t>для проведения различных медицинских процедур, таких как биопсия и инъекции под контролем ультразвука. </a:t>
            </a:r>
            <a:endParaRPr lang="ru-RU" sz="4800" dirty="0" smtClean="0"/>
          </a:p>
          <a:p>
            <a:pPr marL="0" indent="0" algn="just">
              <a:lnSpc>
                <a:spcPct val="100000"/>
              </a:lnSpc>
              <a:spcBef>
                <a:spcPts val="0"/>
              </a:spcBef>
              <a:buNone/>
            </a:pPr>
            <a:endParaRPr lang="ru-RU" sz="4800" dirty="0"/>
          </a:p>
          <a:p>
            <a:pPr algn="just">
              <a:lnSpc>
                <a:spcPct val="100000"/>
              </a:lnSpc>
              <a:spcBef>
                <a:spcPts val="0"/>
              </a:spcBef>
              <a:buFont typeface="Wingdings" panose="05000000000000000000" pitchFamily="2" charset="2"/>
              <a:buChar char="Ø"/>
            </a:pPr>
            <a:r>
              <a:rPr lang="ru-RU" sz="4800" b="1" dirty="0" smtClean="0">
                <a:solidFill>
                  <a:srgbClr val="003296"/>
                </a:solidFill>
              </a:rPr>
              <a:t>Ультразвуковое исследование </a:t>
            </a:r>
            <a:r>
              <a:rPr lang="ru-RU" sz="4800" b="1" dirty="0">
                <a:solidFill>
                  <a:srgbClr val="003296"/>
                </a:solidFill>
              </a:rPr>
              <a:t>позволяет врачам </a:t>
            </a:r>
            <a:r>
              <a:rPr lang="ru-RU" sz="4800" dirty="0"/>
              <a:t>выявлять различные заболевания, аномалии и изменения в состоянии органов, а также контролировать течение заболеваний.</a:t>
            </a:r>
          </a:p>
          <a:p>
            <a:pPr algn="just">
              <a:lnSpc>
                <a:spcPct val="100000"/>
              </a:lnSpc>
              <a:spcBef>
                <a:spcPts val="0"/>
              </a:spcBef>
            </a:pPr>
            <a:endParaRPr lang="ru-RU" sz="4800" dirty="0"/>
          </a:p>
          <a:p>
            <a:pPr algn="just">
              <a:lnSpc>
                <a:spcPct val="100000"/>
              </a:lnSpc>
              <a:spcBef>
                <a:spcPts val="0"/>
              </a:spcBef>
            </a:pPr>
            <a:endParaRPr lang="ru-RU" sz="4800" dirty="0"/>
          </a:p>
          <a:p>
            <a:pPr algn="just">
              <a:lnSpc>
                <a:spcPct val="100000"/>
              </a:lnSpc>
              <a:spcBef>
                <a:spcPts val="0"/>
              </a:spcBef>
            </a:pPr>
            <a:endParaRPr lang="ru-RU" dirty="0"/>
          </a:p>
          <a:p>
            <a:pPr algn="just">
              <a:lnSpc>
                <a:spcPct val="100000"/>
              </a:lnSpc>
              <a:spcBef>
                <a:spcPts val="0"/>
              </a:spcBef>
            </a:pPr>
            <a:endParaRPr lang="ru-RU" dirty="0"/>
          </a:p>
        </p:txBody>
      </p:sp>
      <p:pic>
        <p:nvPicPr>
          <p:cNvPr id="4" name="Рисунок 3" descr="29 октября — Всемирный день врача ультразвуковой диагностики"/>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21330" y="314960"/>
            <a:ext cx="1998663"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073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C00000"/>
                </a:solidFill>
              </a:rPr>
              <a:t>Преимущества УЗИ</a:t>
            </a:r>
            <a:endParaRPr lang="ru-RU" dirty="0"/>
          </a:p>
        </p:txBody>
      </p:sp>
      <p:sp>
        <p:nvSpPr>
          <p:cNvPr id="3" name="Объект 2"/>
          <p:cNvSpPr>
            <a:spLocks noGrp="1"/>
          </p:cNvSpPr>
          <p:nvPr>
            <p:ph idx="1"/>
          </p:nvPr>
        </p:nvSpPr>
        <p:spPr/>
        <p:txBody>
          <a:bodyPr>
            <a:normAutofit/>
          </a:bodyPr>
          <a:lstStyle/>
          <a:p>
            <a:pPr algn="just">
              <a:lnSpc>
                <a:spcPct val="100000"/>
              </a:lnSpc>
              <a:spcBef>
                <a:spcPts val="0"/>
              </a:spcBef>
              <a:buFont typeface="Wingdings" panose="05000000000000000000" pitchFamily="2" charset="2"/>
              <a:buChar char="Ø"/>
            </a:pPr>
            <a:r>
              <a:rPr lang="ru-RU" sz="1600" b="1" dirty="0">
                <a:solidFill>
                  <a:srgbClr val="003296"/>
                </a:solidFill>
              </a:rPr>
              <a:t>Преимущества ультразвуковой диагностики</a:t>
            </a:r>
            <a:r>
              <a:rPr lang="ru-RU" sz="1600" b="1" dirty="0" smtClean="0">
                <a:solidFill>
                  <a:srgbClr val="003296"/>
                </a:solidFill>
              </a:rPr>
              <a:t>:</a:t>
            </a:r>
          </a:p>
          <a:p>
            <a:pPr marL="0" indent="0" algn="just">
              <a:lnSpc>
                <a:spcPct val="100000"/>
              </a:lnSpc>
              <a:spcBef>
                <a:spcPts val="0"/>
              </a:spcBef>
              <a:buNone/>
            </a:pPr>
            <a:endParaRPr lang="ru-RU" sz="1600" b="1" dirty="0">
              <a:solidFill>
                <a:srgbClr val="003296"/>
              </a:solidFill>
            </a:endParaRPr>
          </a:p>
          <a:p>
            <a:pPr algn="just">
              <a:lnSpc>
                <a:spcPct val="100000"/>
              </a:lnSpc>
              <a:spcBef>
                <a:spcPts val="0"/>
              </a:spcBef>
              <a:buFont typeface="Wingdings" panose="05000000000000000000" pitchFamily="2" charset="2"/>
              <a:buChar char="§"/>
            </a:pPr>
            <a:r>
              <a:rPr lang="ru-RU" sz="1600" dirty="0"/>
              <a:t>Высокая информативность и абсолютная безвредность для пациента.</a:t>
            </a:r>
          </a:p>
          <a:p>
            <a:pPr algn="just">
              <a:lnSpc>
                <a:spcPct val="100000"/>
              </a:lnSpc>
              <a:spcBef>
                <a:spcPts val="0"/>
              </a:spcBef>
              <a:buFont typeface="Wingdings" panose="05000000000000000000" pitchFamily="2" charset="2"/>
              <a:buChar char="§"/>
            </a:pPr>
            <a:r>
              <a:rPr lang="ru-RU" sz="1600" dirty="0"/>
              <a:t>Способность диагностировать патологии на ранних стадиях развития.</a:t>
            </a:r>
          </a:p>
          <a:p>
            <a:pPr algn="just">
              <a:lnSpc>
                <a:spcPct val="100000"/>
              </a:lnSpc>
              <a:spcBef>
                <a:spcPts val="0"/>
              </a:spcBef>
              <a:buFont typeface="Wingdings" panose="05000000000000000000" pitchFamily="2" charset="2"/>
              <a:buChar char="§"/>
            </a:pPr>
            <a:r>
              <a:rPr lang="ru-RU" sz="1600" dirty="0"/>
              <a:t>Возможность проводить динамическое наблюдение за состоянием пациента.</a:t>
            </a:r>
          </a:p>
          <a:p>
            <a:pPr algn="just">
              <a:lnSpc>
                <a:spcPct val="100000"/>
              </a:lnSpc>
              <a:spcBef>
                <a:spcPts val="0"/>
              </a:spcBef>
              <a:buFont typeface="Wingdings" panose="05000000000000000000" pitchFamily="2" charset="2"/>
              <a:buChar char="§"/>
            </a:pPr>
            <a:r>
              <a:rPr lang="ru-RU" sz="1600" dirty="0"/>
              <a:t>Отсутствие лучевой нагрузки.</a:t>
            </a:r>
          </a:p>
          <a:p>
            <a:pPr algn="just">
              <a:lnSpc>
                <a:spcPct val="100000"/>
              </a:lnSpc>
              <a:spcBef>
                <a:spcPts val="0"/>
              </a:spcBef>
              <a:buFont typeface="Wingdings" panose="05000000000000000000" pitchFamily="2" charset="2"/>
              <a:buChar char="§"/>
            </a:pPr>
            <a:r>
              <a:rPr lang="ru-RU" sz="1600" dirty="0"/>
              <a:t>Возможность диагностики детей с первых дней жизни.</a:t>
            </a:r>
          </a:p>
          <a:p>
            <a:pPr algn="just">
              <a:lnSpc>
                <a:spcPct val="100000"/>
              </a:lnSpc>
              <a:spcBef>
                <a:spcPts val="0"/>
              </a:spcBef>
              <a:buFont typeface="Wingdings" panose="05000000000000000000" pitchFamily="2" charset="2"/>
              <a:buChar char="§"/>
            </a:pPr>
            <a:r>
              <a:rPr lang="ru-RU" sz="1600" dirty="0"/>
              <a:t>Возможность проводить неограниченное количество исследований.</a:t>
            </a:r>
          </a:p>
          <a:p>
            <a:pPr algn="just">
              <a:lnSpc>
                <a:spcPct val="100000"/>
              </a:lnSpc>
              <a:spcBef>
                <a:spcPts val="0"/>
              </a:spcBef>
              <a:buFont typeface="Wingdings" panose="05000000000000000000" pitchFamily="2" charset="2"/>
              <a:buChar char="§"/>
            </a:pPr>
            <a:r>
              <a:rPr lang="ru-RU" sz="1600" dirty="0"/>
              <a:t>Быстрое получение результатов исследования.</a:t>
            </a:r>
          </a:p>
          <a:p>
            <a:pPr algn="just">
              <a:lnSpc>
                <a:spcPct val="100000"/>
              </a:lnSpc>
              <a:spcBef>
                <a:spcPts val="0"/>
              </a:spcBef>
              <a:buFont typeface="Wingdings" panose="05000000000000000000" pitchFamily="2" charset="2"/>
              <a:buChar char="§"/>
            </a:pPr>
            <a:r>
              <a:rPr lang="ru-RU" sz="1600" dirty="0"/>
              <a:t>Простота проведения исследования.</a:t>
            </a:r>
          </a:p>
          <a:p>
            <a:pPr algn="just">
              <a:lnSpc>
                <a:spcPct val="100000"/>
              </a:lnSpc>
              <a:spcBef>
                <a:spcPts val="0"/>
              </a:spcBef>
              <a:buFont typeface="Wingdings" panose="05000000000000000000" pitchFamily="2" charset="2"/>
              <a:buChar char="§"/>
            </a:pPr>
            <a:r>
              <a:rPr lang="ru-RU" sz="1600" dirty="0"/>
              <a:t>Отсутствие необходимости в длительной подготовке перед проведением исследования.</a:t>
            </a:r>
          </a:p>
          <a:p>
            <a:pPr algn="just">
              <a:lnSpc>
                <a:spcPct val="100000"/>
              </a:lnSpc>
              <a:spcBef>
                <a:spcPts val="0"/>
              </a:spcBef>
              <a:buFont typeface="Wingdings" panose="05000000000000000000" pitchFamily="2" charset="2"/>
              <a:buChar char="§"/>
            </a:pPr>
            <a:r>
              <a:rPr lang="ru-RU" sz="1600" dirty="0"/>
              <a:t>Возможность записи исследования на DVD-диск или обычную флэшку.</a:t>
            </a:r>
          </a:p>
          <a:p>
            <a:pPr algn="just">
              <a:lnSpc>
                <a:spcPct val="100000"/>
              </a:lnSpc>
              <a:spcBef>
                <a:spcPts val="0"/>
              </a:spcBef>
              <a:buFont typeface="Wingdings" panose="05000000000000000000" pitchFamily="2" charset="2"/>
              <a:buChar char="§"/>
            </a:pPr>
            <a:r>
              <a:rPr lang="ru-RU" sz="1600" dirty="0"/>
              <a:t>Полученные данные могут использоваться для консультации у других специалистов.</a:t>
            </a:r>
          </a:p>
          <a:p>
            <a:endParaRPr lang="ru-RU" sz="1600" dirty="0"/>
          </a:p>
        </p:txBody>
      </p:sp>
      <p:pic>
        <p:nvPicPr>
          <p:cNvPr id="4" name="Рисунок 3" descr="29 октября — Всемирный день врача ультразвуковой диагностики"/>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21330" y="335280"/>
            <a:ext cx="1998663"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6950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2480" y="296545"/>
            <a:ext cx="10515600" cy="1325563"/>
          </a:xfrm>
        </p:spPr>
        <p:txBody>
          <a:bodyPr/>
          <a:lstStyle/>
          <a:p>
            <a:r>
              <a:rPr lang="ru-RU" b="1" dirty="0" smtClean="0">
                <a:solidFill>
                  <a:srgbClr val="C00000"/>
                </a:solidFill>
                <a:latin typeface="+mn-lt"/>
              </a:rPr>
              <a:t>Традиции праздника</a:t>
            </a:r>
            <a:r>
              <a:rPr lang="ru-RU" b="1" dirty="0" smtClean="0">
                <a:latin typeface="+mn-lt"/>
              </a:rPr>
              <a:t> </a:t>
            </a:r>
            <a:r>
              <a:rPr lang="ru-RU" b="1" dirty="0" smtClean="0"/>
              <a:t>                                                  </a:t>
            </a:r>
            <a:endParaRPr lang="ru-RU" dirty="0"/>
          </a:p>
        </p:txBody>
      </p:sp>
      <p:sp>
        <p:nvSpPr>
          <p:cNvPr id="3" name="Объект 2"/>
          <p:cNvSpPr>
            <a:spLocks noGrp="1"/>
          </p:cNvSpPr>
          <p:nvPr>
            <p:ph idx="1"/>
          </p:nvPr>
        </p:nvSpPr>
        <p:spPr/>
        <p:txBody>
          <a:bodyPr>
            <a:normAutofit/>
          </a:bodyPr>
          <a:lstStyle/>
          <a:p>
            <a:pPr algn="just">
              <a:buFont typeface="Wingdings" panose="05000000000000000000" pitchFamily="2" charset="2"/>
              <a:buChar char="Ø"/>
            </a:pPr>
            <a:r>
              <a:rPr lang="ru-RU" sz="1600" b="1" dirty="0" smtClean="0">
                <a:solidFill>
                  <a:srgbClr val="003296"/>
                </a:solidFill>
              </a:rPr>
              <a:t>Всемирный День </a:t>
            </a:r>
            <a:r>
              <a:rPr lang="ru-RU" sz="1600" b="1" dirty="0">
                <a:solidFill>
                  <a:srgbClr val="003296"/>
                </a:solidFill>
              </a:rPr>
              <a:t>врача ультразвуковой диагностики </a:t>
            </a:r>
            <a:r>
              <a:rPr lang="ru-RU" sz="1600" dirty="0" smtClean="0"/>
              <a:t>пока </a:t>
            </a:r>
            <a:r>
              <a:rPr lang="ru-RU" sz="1600" dirty="0"/>
              <a:t>не закреплен на официальном уровне в перечне памятных дат Российской Федерации. Событие не является общегосударственным </a:t>
            </a:r>
            <a:r>
              <a:rPr lang="ru-RU" sz="1600" dirty="0" smtClean="0"/>
              <a:t>выходным. </a:t>
            </a:r>
            <a:r>
              <a:rPr lang="ru-RU" sz="1600" dirty="0"/>
              <a:t>Специалистов данного направления </a:t>
            </a:r>
            <a:r>
              <a:rPr lang="ru-RU" sz="1600" dirty="0" smtClean="0"/>
              <a:t>чаще всего официально </a:t>
            </a:r>
            <a:r>
              <a:rPr lang="ru-RU" sz="1600" dirty="0"/>
              <a:t>чествуют </a:t>
            </a:r>
            <a:r>
              <a:rPr lang="ru-RU" sz="1600" dirty="0" smtClean="0"/>
              <a:t>и награждают </a:t>
            </a:r>
            <a:r>
              <a:rPr lang="ru-RU" sz="1600" dirty="0"/>
              <a:t>Почетными грамотами и благодарностями Министерства здравоохранения Российской Федерации, областных  департаментов здравоохранения </a:t>
            </a:r>
            <a:r>
              <a:rPr lang="ru-RU" sz="1600" dirty="0" smtClean="0"/>
              <a:t>в</a:t>
            </a:r>
            <a:r>
              <a:rPr lang="ru-RU" sz="1600" dirty="0"/>
              <a:t> </a:t>
            </a:r>
            <a:r>
              <a:rPr lang="ru-RU" sz="1600" dirty="0" smtClean="0"/>
              <a:t> День медицинского работника, в </a:t>
            </a:r>
            <a:r>
              <a:rPr lang="ru-RU" sz="1600" dirty="0"/>
              <a:t>третье воскресенье июня. </a:t>
            </a:r>
            <a:r>
              <a:rPr lang="ru-RU" sz="1600" dirty="0" smtClean="0"/>
              <a:t>29 октября </a:t>
            </a:r>
            <a:r>
              <a:rPr lang="ru-RU" sz="1600" dirty="0"/>
              <a:t>имеет символическое значение</a:t>
            </a:r>
            <a:r>
              <a:rPr lang="ru-RU" sz="1600" dirty="0" smtClean="0"/>
              <a:t>.</a:t>
            </a:r>
          </a:p>
          <a:p>
            <a:pPr algn="just">
              <a:buFont typeface="Wingdings" panose="05000000000000000000" pitchFamily="2" charset="2"/>
              <a:buChar char="Ø"/>
            </a:pPr>
            <a:r>
              <a:rPr lang="ru-RU" sz="1600" b="1" dirty="0" smtClean="0">
                <a:solidFill>
                  <a:srgbClr val="003296"/>
                </a:solidFill>
              </a:rPr>
              <a:t>Ко Всемирному </a:t>
            </a:r>
            <a:r>
              <a:rPr lang="ru-RU" sz="1600" b="1" dirty="0">
                <a:solidFill>
                  <a:srgbClr val="003296"/>
                </a:solidFill>
              </a:rPr>
              <a:t>Дню </a:t>
            </a:r>
            <a:r>
              <a:rPr lang="ru-RU" sz="1600" b="1" dirty="0" smtClean="0">
                <a:solidFill>
                  <a:srgbClr val="003296"/>
                </a:solidFill>
              </a:rPr>
              <a:t>врача ультразвуковой диагностики </a:t>
            </a:r>
            <a:r>
              <a:rPr lang="ru-RU" sz="1600" dirty="0" smtClean="0"/>
              <a:t>традиционно </a:t>
            </a:r>
            <a:r>
              <a:rPr lang="ru-RU" sz="1600" dirty="0"/>
              <a:t>приурочивают профессиональные конференции, семинары и симпозиумы, где врачи могут выступить с докладом и ознакомиться с актуальными проблемами отрасли, обменяться опытом. </a:t>
            </a:r>
            <a:endParaRPr lang="ru-RU" sz="1600" dirty="0" smtClean="0"/>
          </a:p>
          <a:p>
            <a:pPr algn="just">
              <a:buFont typeface="Wingdings" panose="05000000000000000000" pitchFamily="2" charset="2"/>
              <a:buChar char="Ø"/>
            </a:pPr>
            <a:r>
              <a:rPr lang="ru-RU" sz="1600" b="1" dirty="0">
                <a:solidFill>
                  <a:srgbClr val="003296"/>
                </a:solidFill>
              </a:rPr>
              <a:t>Многие клиники </a:t>
            </a:r>
            <a:r>
              <a:rPr lang="ru-RU" sz="1600" dirty="0"/>
              <a:t>проводят акции и снижают цены на диагностику.</a:t>
            </a:r>
          </a:p>
          <a:p>
            <a:pPr algn="just">
              <a:buFont typeface="Wingdings" panose="05000000000000000000" pitchFamily="2" charset="2"/>
              <a:buChar char="Ø"/>
            </a:pPr>
            <a:r>
              <a:rPr lang="ru-RU" sz="1600" b="1" dirty="0" smtClean="0">
                <a:solidFill>
                  <a:srgbClr val="003296"/>
                </a:solidFill>
              </a:rPr>
              <a:t>В </a:t>
            </a:r>
            <a:r>
              <a:rPr lang="ru-RU" sz="1600" b="1" dirty="0">
                <a:solidFill>
                  <a:srgbClr val="003296"/>
                </a:solidFill>
              </a:rPr>
              <a:t>средствах массовой информации </a:t>
            </a:r>
            <a:r>
              <a:rPr lang="ru-RU" sz="1600" dirty="0"/>
              <a:t>рассказывается о </a:t>
            </a:r>
            <a:r>
              <a:rPr lang="ru-RU" sz="1600" dirty="0" smtClean="0"/>
              <a:t>значимости </a:t>
            </a:r>
            <a:r>
              <a:rPr lang="ru-RU" sz="1600" dirty="0"/>
              <a:t>ультразвуковой диагностики как одного из ключевых и безопасных методов исследования в современной </a:t>
            </a:r>
            <a:r>
              <a:rPr lang="ru-RU" sz="1600" dirty="0" smtClean="0"/>
              <a:t>медицине, </a:t>
            </a:r>
            <a:r>
              <a:rPr lang="ru-RU" sz="1600" dirty="0"/>
              <a:t>о передовых достижениях, существующих проблемах и результатах новых </a:t>
            </a:r>
            <a:r>
              <a:rPr lang="ru-RU" sz="1600" dirty="0" smtClean="0"/>
              <a:t>исследований. Подчеркивается </a:t>
            </a:r>
            <a:r>
              <a:rPr lang="ru-RU" sz="1600" dirty="0"/>
              <a:t>роль специалистов УЗИ, заключения которых помогают врачам разных специальностей в постановке диагноза. </a:t>
            </a:r>
            <a:endParaRPr lang="ru-RU" sz="1600" dirty="0" smtClean="0"/>
          </a:p>
          <a:p>
            <a:pPr algn="just"/>
            <a:endParaRPr lang="ru-RU" sz="1800" dirty="0"/>
          </a:p>
        </p:txBody>
      </p:sp>
      <p:pic>
        <p:nvPicPr>
          <p:cNvPr id="5" name="Рисунок 3" descr="29 октября — Всемирный день врача ультразвуковой диагностики"/>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92450" y="121646"/>
            <a:ext cx="1998663"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6327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510404"/>
            <a:ext cx="10515600" cy="1325563"/>
          </a:xfrm>
        </p:spPr>
        <p:txBody>
          <a:bodyPr/>
          <a:lstStyle/>
          <a:p>
            <a:r>
              <a:rPr lang="ru-RU" b="1" dirty="0" smtClean="0">
                <a:solidFill>
                  <a:srgbClr val="C00000"/>
                </a:solidFill>
                <a:latin typeface="+mn-lt"/>
              </a:rPr>
              <a:t>Мифы об УЗИ</a:t>
            </a:r>
            <a:r>
              <a:rPr lang="ru-RU" b="1" dirty="0" smtClean="0">
                <a:solidFill>
                  <a:srgbClr val="FF0000"/>
                </a:solidFill>
              </a:rPr>
              <a:t>                                    </a:t>
            </a:r>
            <a:endParaRPr lang="ru-RU" b="1" dirty="0">
              <a:solidFill>
                <a:srgbClr val="FF0000"/>
              </a:solidFill>
            </a:endParaRPr>
          </a:p>
        </p:txBody>
      </p:sp>
      <p:sp>
        <p:nvSpPr>
          <p:cNvPr id="3" name="Объект 2"/>
          <p:cNvSpPr>
            <a:spLocks noGrp="1"/>
          </p:cNvSpPr>
          <p:nvPr>
            <p:ph idx="1"/>
          </p:nvPr>
        </p:nvSpPr>
        <p:spPr>
          <a:xfrm>
            <a:off x="550985" y="1825624"/>
            <a:ext cx="11207261" cy="4727575"/>
          </a:xfrm>
        </p:spPr>
        <p:txBody>
          <a:bodyPr>
            <a:noAutofit/>
          </a:bodyPr>
          <a:lstStyle/>
          <a:p>
            <a:pPr lvl="0" algn="just"/>
            <a:endParaRPr lang="ru-RU" sz="1200" dirty="0" smtClean="0"/>
          </a:p>
          <a:p>
            <a:pPr lvl="0" algn="just">
              <a:lnSpc>
                <a:spcPct val="100000"/>
              </a:lnSpc>
              <a:spcBef>
                <a:spcPts val="0"/>
              </a:spcBef>
              <a:buFont typeface="Wingdings" panose="05000000000000000000" pitchFamily="2" charset="2"/>
              <a:buChar char="Ø"/>
            </a:pPr>
            <a:r>
              <a:rPr lang="ru-RU" sz="1600" b="1" dirty="0" smtClean="0">
                <a:solidFill>
                  <a:srgbClr val="003296"/>
                </a:solidFill>
              </a:rPr>
              <a:t>Миф № 1: УЗИ - это вредное излучение, как и рентген </a:t>
            </a:r>
          </a:p>
          <a:p>
            <a:pPr marL="0" lvl="0" indent="0" algn="just">
              <a:lnSpc>
                <a:spcPct val="100000"/>
              </a:lnSpc>
              <a:spcBef>
                <a:spcPts val="0"/>
              </a:spcBef>
              <a:buNone/>
            </a:pPr>
            <a:r>
              <a:rPr lang="ru-RU" sz="1600" dirty="0"/>
              <a:t>В отличие от рентгенографии, при проведении этого исследования не используется ионизирующее излучение, поэтому оно безопасно. Ультразвук — это звуковые волны высокой частоты, которые не слышит человеческое </a:t>
            </a:r>
            <a:r>
              <a:rPr lang="ru-RU" sz="1600" dirty="0" smtClean="0"/>
              <a:t>ухо. Это механические </a:t>
            </a:r>
            <a:r>
              <a:rPr lang="ru-RU" sz="1600" dirty="0"/>
              <a:t>колебания, как эхо-локатор у дельфинов</a:t>
            </a:r>
            <a:r>
              <a:rPr lang="ru-RU" sz="1600" dirty="0" smtClean="0"/>
              <a:t>.</a:t>
            </a:r>
          </a:p>
          <a:p>
            <a:pPr marL="0" lvl="0" indent="0" algn="just">
              <a:lnSpc>
                <a:spcPct val="100000"/>
              </a:lnSpc>
              <a:spcBef>
                <a:spcPts val="0"/>
              </a:spcBef>
              <a:buNone/>
            </a:pPr>
            <a:endParaRPr lang="ru-RU" sz="1600" dirty="0"/>
          </a:p>
          <a:p>
            <a:pPr lvl="0" algn="just">
              <a:lnSpc>
                <a:spcPct val="100000"/>
              </a:lnSpc>
              <a:spcBef>
                <a:spcPts val="0"/>
              </a:spcBef>
              <a:buFont typeface="Wingdings" panose="05000000000000000000" pitchFamily="2" charset="2"/>
              <a:buChar char="Ø"/>
            </a:pPr>
            <a:r>
              <a:rPr lang="ru-RU" sz="1600" b="1" dirty="0">
                <a:solidFill>
                  <a:srgbClr val="003296"/>
                </a:solidFill>
              </a:rPr>
              <a:t>Миф № </a:t>
            </a:r>
            <a:r>
              <a:rPr lang="ru-RU" sz="1600" b="1" dirty="0" smtClean="0">
                <a:solidFill>
                  <a:srgbClr val="003296"/>
                </a:solidFill>
              </a:rPr>
              <a:t>2:  </a:t>
            </a:r>
            <a:r>
              <a:rPr lang="ru-RU" sz="1600" b="1" dirty="0">
                <a:solidFill>
                  <a:srgbClr val="003296"/>
                </a:solidFill>
              </a:rPr>
              <a:t>Можно обследовать любые органы.</a:t>
            </a:r>
          </a:p>
          <a:p>
            <a:pPr marL="0" indent="0" algn="just">
              <a:lnSpc>
                <a:spcPct val="100000"/>
              </a:lnSpc>
              <a:spcBef>
                <a:spcPts val="0"/>
              </a:spcBef>
              <a:buNone/>
            </a:pPr>
            <a:r>
              <a:rPr lang="ru-RU" sz="1600" dirty="0"/>
              <a:t>Ультразвук плохо распространяется в пространствах, заполненных воздухом, поэтому с помощью УЗИ не получится увидеть заполненную воздухом легочную ткань или области кишечника, заполненные газом. Кроме того, ультразвук не способен проникать через особо твердые ткани, такие как кости взрослого человека, ограничивая возможности визуализации их внутренней структуры и оставляя возможным лишь изучение их поверхности</a:t>
            </a:r>
            <a:r>
              <a:rPr lang="ru-RU" sz="1600" dirty="0" smtClean="0"/>
              <a:t>.</a:t>
            </a:r>
          </a:p>
          <a:p>
            <a:pPr marL="0" indent="0" algn="just">
              <a:lnSpc>
                <a:spcPct val="100000"/>
              </a:lnSpc>
              <a:spcBef>
                <a:spcPts val="0"/>
              </a:spcBef>
              <a:buNone/>
            </a:pPr>
            <a:endParaRPr lang="ru-RU" sz="1600" dirty="0" smtClean="0"/>
          </a:p>
          <a:p>
            <a:pPr algn="just">
              <a:lnSpc>
                <a:spcPct val="100000"/>
              </a:lnSpc>
              <a:spcBef>
                <a:spcPts val="0"/>
              </a:spcBef>
              <a:buFont typeface="Wingdings" panose="05000000000000000000" pitchFamily="2" charset="2"/>
              <a:buChar char="Ø"/>
            </a:pPr>
            <a:r>
              <a:rPr lang="ru-RU" sz="1600" b="1" dirty="0">
                <a:solidFill>
                  <a:srgbClr val="003296"/>
                </a:solidFill>
              </a:rPr>
              <a:t>Миф № 3: Для быстрой постановки диагноза достаточно сделать УЗИ </a:t>
            </a:r>
            <a:endParaRPr lang="ru-RU" sz="1600" b="1" dirty="0" smtClean="0">
              <a:solidFill>
                <a:srgbClr val="003296"/>
              </a:solidFill>
            </a:endParaRPr>
          </a:p>
          <a:p>
            <a:pPr marL="0" indent="0" algn="just">
              <a:lnSpc>
                <a:spcPct val="100000"/>
              </a:lnSpc>
              <a:spcBef>
                <a:spcPts val="0"/>
              </a:spcBef>
              <a:buNone/>
            </a:pPr>
            <a:r>
              <a:rPr lang="ru-RU" sz="1600" dirty="0" smtClean="0"/>
              <a:t>Хотя </a:t>
            </a:r>
            <a:r>
              <a:rPr lang="ru-RU" sz="1600" dirty="0"/>
              <a:t>ультразвуковое исследование и является важным инструментом в медицинской диагностике, оно все же не основной и единственный метод диагностики. В некоторых клинических случаях могут также потребоваться другие методы исследования, например, анализы крови, рентген или МРТ. Это обусловлено тем, что УЗИ может не выявить определенные аспекты заболеваний. Заключение ультразвукового исследования не равно диагноз, это ключ к нему. </a:t>
            </a:r>
            <a:endParaRPr lang="ru-RU" sz="1600" dirty="0" smtClean="0"/>
          </a:p>
          <a:p>
            <a:pPr marL="0" indent="0" algn="just">
              <a:lnSpc>
                <a:spcPct val="100000"/>
              </a:lnSpc>
              <a:spcBef>
                <a:spcPts val="0"/>
              </a:spcBef>
              <a:buNone/>
            </a:pPr>
            <a:endParaRPr lang="ru-RU" sz="1300" dirty="0"/>
          </a:p>
          <a:p>
            <a:pPr marL="0" lvl="0" indent="0" algn="just">
              <a:lnSpc>
                <a:spcPct val="100000"/>
              </a:lnSpc>
              <a:spcBef>
                <a:spcPts val="0"/>
              </a:spcBef>
              <a:buNone/>
            </a:pPr>
            <a:endParaRPr lang="ru-RU" sz="1300" dirty="0"/>
          </a:p>
        </p:txBody>
      </p:sp>
      <p:pic>
        <p:nvPicPr>
          <p:cNvPr id="5" name="Рисунок 3" descr="29 октября — Всемирный день врача ультразвуковой диагностики"/>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56991" y="387728"/>
            <a:ext cx="1998663"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5880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C00000"/>
                </a:solidFill>
              </a:rPr>
              <a:t>Мифы об УЗИ</a:t>
            </a:r>
            <a:endParaRPr lang="ru-RU" dirty="0"/>
          </a:p>
        </p:txBody>
      </p:sp>
      <p:sp>
        <p:nvSpPr>
          <p:cNvPr id="3" name="Объект 2"/>
          <p:cNvSpPr>
            <a:spLocks noGrp="1"/>
          </p:cNvSpPr>
          <p:nvPr>
            <p:ph idx="1"/>
          </p:nvPr>
        </p:nvSpPr>
        <p:spPr/>
        <p:txBody>
          <a:bodyPr>
            <a:normAutofit/>
          </a:bodyPr>
          <a:lstStyle/>
          <a:p>
            <a:pPr algn="just">
              <a:lnSpc>
                <a:spcPct val="100000"/>
              </a:lnSpc>
              <a:spcBef>
                <a:spcPts val="0"/>
              </a:spcBef>
              <a:buFont typeface="Wingdings" panose="05000000000000000000" pitchFamily="2" charset="2"/>
              <a:buChar char="Ø"/>
            </a:pPr>
            <a:r>
              <a:rPr lang="ru-RU" sz="1600" b="1" dirty="0">
                <a:solidFill>
                  <a:srgbClr val="003296"/>
                </a:solidFill>
              </a:rPr>
              <a:t>Миф № 4: УЗИ вредит развитию плода во время беременности</a:t>
            </a:r>
          </a:p>
          <a:p>
            <a:pPr marL="0" indent="0" algn="just">
              <a:lnSpc>
                <a:spcPct val="100000"/>
              </a:lnSpc>
              <a:spcBef>
                <a:spcPts val="0"/>
              </a:spcBef>
              <a:buNone/>
            </a:pPr>
            <a:r>
              <a:rPr lang="ru-RU" sz="1600" dirty="0"/>
              <a:t>Этот миф широко распространен, но он не соответствует действительности. Ультразвуковая диагностика считается безопасной для плода и беременной женщины, так как не оказывает негативного воздействия на развитие ребенка. Это доказано многочисленными исследованиями, поэтому УЗИ является ключевым методом диагностики во время беременности. Существует мнение, что ультразвуковые исследования во время беременности следует ограничить тремя процедурами, но на самом деле обследований может потребоваться больше, в зависимости от медицинских показаний. Кроме того, УЗИ является одним из основных методов установления самого факта беременности. Ультразвуковая диагностика самой беременной женщины не повлияет на состояние плода</a:t>
            </a:r>
            <a:r>
              <a:rPr lang="ru-RU" sz="1600" dirty="0" smtClean="0"/>
              <a:t>.</a:t>
            </a:r>
          </a:p>
          <a:p>
            <a:pPr marL="0" indent="0" algn="just">
              <a:lnSpc>
                <a:spcPct val="100000"/>
              </a:lnSpc>
              <a:spcBef>
                <a:spcPts val="0"/>
              </a:spcBef>
              <a:buNone/>
            </a:pPr>
            <a:endParaRPr lang="ru-RU" sz="1600" dirty="0"/>
          </a:p>
          <a:p>
            <a:pPr algn="just">
              <a:lnSpc>
                <a:spcPct val="100000"/>
              </a:lnSpc>
              <a:spcBef>
                <a:spcPts val="0"/>
              </a:spcBef>
              <a:buFont typeface="Wingdings" panose="05000000000000000000" pitchFamily="2" charset="2"/>
              <a:buChar char="Ø"/>
            </a:pPr>
            <a:r>
              <a:rPr lang="ru-RU" sz="1600" b="1" dirty="0">
                <a:solidFill>
                  <a:srgbClr val="003296"/>
                </a:solidFill>
              </a:rPr>
              <a:t>Миф 5. УЗИ проводится только при болях или дискомфорте</a:t>
            </a:r>
          </a:p>
          <a:p>
            <a:pPr marL="0" indent="0" algn="just">
              <a:lnSpc>
                <a:spcPct val="100000"/>
              </a:lnSpc>
              <a:spcBef>
                <a:spcPts val="0"/>
              </a:spcBef>
              <a:buNone/>
            </a:pPr>
            <a:r>
              <a:rPr lang="ru-RU" sz="1600" dirty="0"/>
              <a:t>Необходимость проведения ультразвукового исследования не ограничивается ситуациями, когда у пациента наблюдаются болевые ощущения. Многие заболевания на ранних стадиях могут протекать бессимптомно. Регулярное прохождение УЗИ, по крайней мере один раз в год, способствует раннему обнаружению скрытых патологий и предупреждению развития серьезных заболеваний.</a:t>
            </a:r>
          </a:p>
          <a:p>
            <a:endParaRPr lang="ru-RU" dirty="0"/>
          </a:p>
        </p:txBody>
      </p:sp>
      <p:pic>
        <p:nvPicPr>
          <p:cNvPr id="4" name="Рисунок 3" descr="29 октября — Всемирный день врача ультразвуковой диагностики"/>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56991" y="387728"/>
            <a:ext cx="1998663"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824245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2354</TotalTime>
  <Words>1357</Words>
  <Application>Microsoft Office PowerPoint</Application>
  <PresentationFormat>Произвольный</PresentationFormat>
  <Paragraphs>99</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29 октября </vt:lpstr>
      <vt:lpstr>Всемирный День врача ультразвуковой диагностики</vt:lpstr>
      <vt:lpstr>История                                                                                        </vt:lpstr>
      <vt:lpstr>История</vt:lpstr>
      <vt:lpstr>Область применения УЗИ.  </vt:lpstr>
      <vt:lpstr>Преимущества УЗИ</vt:lpstr>
      <vt:lpstr>Традиции праздника                                                   </vt:lpstr>
      <vt:lpstr>Мифы об УЗИ                                    </vt:lpstr>
      <vt:lpstr>Мифы об УЗИ</vt:lpstr>
      <vt:lpstr>Список литературы по ультразвуковой диагностике,  находящейся в фонде библиотеки ГООАУ ДПО « МОЦПК СЗ»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Перспективы развития учебно-методической деятельности ГООАУ ДПО «МОЦПК СЗ»</dc:title>
  <dc:creator>Ольга</dc:creator>
  <cp:lastModifiedBy>Галина Ивановна Токман</cp:lastModifiedBy>
  <cp:revision>166</cp:revision>
  <dcterms:created xsi:type="dcterms:W3CDTF">2019-04-11T10:45:24Z</dcterms:created>
  <dcterms:modified xsi:type="dcterms:W3CDTF">2025-10-23T08:55:01Z</dcterms:modified>
</cp:coreProperties>
</file>