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7"/>
  </p:notesMasterIdLst>
  <p:sldIdLst>
    <p:sldId id="257" r:id="rId2"/>
    <p:sldId id="266" r:id="rId3"/>
    <p:sldId id="280" r:id="rId4"/>
    <p:sldId id="273" r:id="rId5"/>
    <p:sldId id="297" r:id="rId6"/>
    <p:sldId id="288" r:id="rId7"/>
    <p:sldId id="276" r:id="rId8"/>
    <p:sldId id="277" r:id="rId9"/>
    <p:sldId id="281" r:id="rId10"/>
    <p:sldId id="278" r:id="rId11"/>
    <p:sldId id="300" r:id="rId12"/>
    <p:sldId id="289" r:id="rId13"/>
    <p:sldId id="299" r:id="rId14"/>
    <p:sldId id="279" r:id="rId15"/>
    <p:sldId id="290" r:id="rId16"/>
    <p:sldId id="302" r:id="rId17"/>
    <p:sldId id="310" r:id="rId18"/>
    <p:sldId id="311" r:id="rId19"/>
    <p:sldId id="272" r:id="rId20"/>
    <p:sldId id="282" r:id="rId21"/>
    <p:sldId id="308" r:id="rId22"/>
    <p:sldId id="312" r:id="rId23"/>
    <p:sldId id="292" r:id="rId24"/>
    <p:sldId id="306" r:id="rId25"/>
    <p:sldId id="303" r:id="rId26"/>
    <p:sldId id="304" r:id="rId27"/>
    <p:sldId id="305" r:id="rId28"/>
    <p:sldId id="307" r:id="rId29"/>
    <p:sldId id="313" r:id="rId30"/>
    <p:sldId id="283" r:id="rId31"/>
    <p:sldId id="284" r:id="rId32"/>
    <p:sldId id="293" r:id="rId33"/>
    <p:sldId id="309" r:id="rId34"/>
    <p:sldId id="285" r:id="rId35"/>
    <p:sldId id="286" r:id="rId3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C7360F"/>
    <a:srgbClr val="800000"/>
    <a:srgbClr val="A50021"/>
    <a:srgbClr val="660033"/>
    <a:srgbClr val="AE33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407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289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888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mailto:mocpk_lib@mail.r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ОБЗОР АКТУАЛЬНЫХ МАТЕРИАЛОВ </a:t>
            </a:r>
            <a:br>
              <a:rPr lang="ru-RU" sz="38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ПЕРИОДИЧЕСКИХ ИЗДАНИЙ 2024 г.</a:t>
            </a:r>
            <a:endParaRPr lang="ru-RU" sz="3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593" y="1816443"/>
            <a:ext cx="10928838" cy="43605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b="1" dirty="0" smtClean="0">
                <a:solidFill>
                  <a:srgbClr val="002060"/>
                </a:solidFill>
              </a:rPr>
              <a:t>На 2024 год ГООАУ ДПО «МОЦПК СЗ» была оформлена годовая подписка на электронные издания -  электронные версии шести периодических изданий: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Главная медицинская сестра;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Медицинское обслуживание и организация питания в ДОУ;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Медицинская сестра;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Сестринское дело;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В помощь практикующей медицинской сестре;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Управление качеством в здравоохранении.</a:t>
            </a:r>
          </a:p>
          <a:p>
            <a:pPr marL="0" indent="0" algn="just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Главная медицинская сестра: особенности профессии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750" y="4782065"/>
            <a:ext cx="1237066" cy="174230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3091" y="4652317"/>
            <a:ext cx="1383957" cy="1865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Медицинское обслуживание и организация питания в ДОУ - Актион-пресс | PDF  онлайн | PubHTML5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70" y="4720280"/>
            <a:ext cx="1346903" cy="1865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816" y="4753103"/>
            <a:ext cx="12573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3116" y="4717963"/>
            <a:ext cx="132397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 descr="Сестринское дело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7091" y="4639958"/>
            <a:ext cx="132397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3385" y="365125"/>
            <a:ext cx="10650415" cy="1325563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«Медицинская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2024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9085" y="1739126"/>
            <a:ext cx="10964007" cy="4918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</a:rPr>
              <a:t>Рубрика</a:t>
            </a: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</a:rPr>
              <a:t> –</a:t>
            </a: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</a:rPr>
              <a:t> СЕСТРИНСКАЯ </a:t>
            </a: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</a:rPr>
              <a:t>СЛУЖБА </a:t>
            </a: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</a:rPr>
              <a:t>В СИСТЕМЕ ЗДРАВООХРАНЕНИЯ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Нечаев </a:t>
            </a:r>
            <a:r>
              <a:rPr lang="ru-RU" sz="1400" dirty="0"/>
              <a:t>В., </a:t>
            </a:r>
            <a:r>
              <a:rPr lang="ru-RU" sz="1400" dirty="0" smtClean="0"/>
              <a:t>Черненков </a:t>
            </a:r>
            <a:r>
              <a:rPr lang="ru-RU" sz="1400" dirty="0"/>
              <a:t>Ю., </a:t>
            </a:r>
            <a:r>
              <a:rPr lang="ru-RU" sz="1400" dirty="0" smtClean="0"/>
              <a:t>Вологина </a:t>
            </a:r>
            <a:r>
              <a:rPr lang="ru-RU" sz="1400" dirty="0"/>
              <a:t>А. </a:t>
            </a:r>
            <a:r>
              <a:rPr lang="ru-RU" sz="1400" b="1" dirty="0"/>
              <a:t>Значимость отделения катамнеза в работе клинического перинатального </a:t>
            </a:r>
            <a:r>
              <a:rPr lang="ru-RU" sz="1400" b="1" dirty="0" smtClean="0"/>
              <a:t>центра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1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Шуплецов </a:t>
            </a:r>
            <a:r>
              <a:rPr lang="ru-RU" sz="1400" dirty="0"/>
              <a:t>А., </a:t>
            </a:r>
            <a:r>
              <a:rPr lang="ru-RU" sz="1400" dirty="0" smtClean="0"/>
              <a:t>Потоцкая </a:t>
            </a:r>
            <a:r>
              <a:rPr lang="ru-RU" sz="1400" dirty="0"/>
              <a:t>Л. </a:t>
            </a:r>
            <a:r>
              <a:rPr lang="ru-RU" sz="1400" b="1" dirty="0"/>
              <a:t>О трудностях работы среднего медицинского персонала стоматологического </a:t>
            </a:r>
            <a:r>
              <a:rPr lang="ru-RU" sz="1400" b="1" dirty="0" smtClean="0"/>
              <a:t>профиля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№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2 </a:t>
            </a: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Сороковикова </a:t>
            </a:r>
            <a:r>
              <a:rPr lang="ru-RU" sz="1400" dirty="0"/>
              <a:t>Т., </a:t>
            </a:r>
            <a:r>
              <a:rPr lang="ru-RU" sz="1400" dirty="0" smtClean="0"/>
              <a:t>Уткина А</a:t>
            </a:r>
            <a:r>
              <a:rPr lang="ru-RU" sz="1400" dirty="0"/>
              <a:t>. </a:t>
            </a:r>
            <a:r>
              <a:rPr lang="ru-RU" sz="1400" b="1" dirty="0"/>
              <a:t>О работе медицинских сестер в нейрохирургическом </a:t>
            </a:r>
            <a:r>
              <a:rPr lang="ru-RU" sz="1400" b="1" dirty="0" smtClean="0"/>
              <a:t>отделении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№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2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Бузовская </a:t>
            </a:r>
            <a:r>
              <a:rPr lang="ru-RU" sz="1400" dirty="0"/>
              <a:t>Н., </a:t>
            </a:r>
            <a:r>
              <a:rPr lang="ru-RU" sz="1400" dirty="0" smtClean="0"/>
              <a:t>Потоцкая </a:t>
            </a:r>
            <a:r>
              <a:rPr lang="ru-RU" sz="1400" dirty="0"/>
              <a:t>Л. </a:t>
            </a:r>
            <a:r>
              <a:rPr lang="ru-RU" sz="1400" b="1" dirty="0"/>
              <a:t>Профессиональные сложности среднего медицинского персонала в отделении акушерства и </a:t>
            </a:r>
            <a:r>
              <a:rPr lang="ru-RU" sz="1400" b="1" dirty="0" smtClean="0"/>
              <a:t>гинекологии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№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2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Мамченкова </a:t>
            </a:r>
            <a:r>
              <a:rPr lang="ru-RU" sz="1400" dirty="0"/>
              <a:t>Е., </a:t>
            </a:r>
            <a:r>
              <a:rPr lang="ru-RU" sz="1400" dirty="0" smtClean="0"/>
              <a:t>Уткина В</a:t>
            </a:r>
            <a:r>
              <a:rPr lang="ru-RU" sz="1400" dirty="0"/>
              <a:t>., </a:t>
            </a:r>
            <a:r>
              <a:rPr lang="ru-RU" sz="1400" dirty="0" smtClean="0"/>
              <a:t>Беляк М</a:t>
            </a:r>
            <a:r>
              <a:rPr lang="ru-RU" sz="1400" dirty="0"/>
              <a:t>. </a:t>
            </a:r>
            <a:r>
              <a:rPr lang="ru-RU" sz="1400" b="1" dirty="0"/>
              <a:t>Проблемы среднего медицинского персонала офтальмологического отделения</a:t>
            </a:r>
            <a:r>
              <a:rPr lang="ru-RU" sz="1400" b="1" dirty="0" smtClean="0"/>
              <a:t>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Морозова </a:t>
            </a:r>
            <a:r>
              <a:rPr lang="ru-RU" sz="1400" dirty="0"/>
              <a:t>А., </a:t>
            </a:r>
            <a:r>
              <a:rPr lang="ru-RU" sz="1400" dirty="0" smtClean="0"/>
              <a:t>Шеина К</a:t>
            </a:r>
            <a:r>
              <a:rPr lang="ru-RU" sz="1400" dirty="0"/>
              <a:t>. </a:t>
            </a:r>
            <a:r>
              <a:rPr lang="ru-RU" sz="1400" b="1" dirty="0"/>
              <a:t>О проблемах медицинских сестер в области </a:t>
            </a:r>
            <a:r>
              <a:rPr lang="ru-RU" sz="1400" b="1" dirty="0" smtClean="0"/>
              <a:t>отоларинголо</a:t>
            </a:r>
            <a:r>
              <a:rPr lang="ru-RU" sz="1400" dirty="0" smtClean="0"/>
              <a:t>гии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№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2</a:t>
            </a: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Машкова </a:t>
            </a:r>
            <a:r>
              <a:rPr lang="ru-RU" sz="1400" dirty="0"/>
              <a:t>П., </a:t>
            </a:r>
            <a:r>
              <a:rPr lang="ru-RU" sz="1400" dirty="0" smtClean="0"/>
              <a:t>Поздняк  </a:t>
            </a:r>
            <a:r>
              <a:rPr lang="ru-RU" sz="1400" dirty="0"/>
              <a:t>В. </a:t>
            </a:r>
            <a:r>
              <a:rPr lang="ru-RU" sz="1400" b="1" dirty="0"/>
              <a:t>Возможности развития службы ранней помощи детям дошкольного возраста</a:t>
            </a:r>
            <a:r>
              <a:rPr lang="ru-RU" sz="1400" dirty="0"/>
              <a:t> </a:t>
            </a:r>
            <a:r>
              <a:rPr lang="ru-RU" sz="1400" b="1" dirty="0" smtClean="0"/>
              <a:t>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Безвуляк </a:t>
            </a:r>
            <a:r>
              <a:rPr lang="ru-RU" sz="1400" dirty="0"/>
              <a:t>Е. </a:t>
            </a:r>
            <a:r>
              <a:rPr lang="ru-RU" sz="1400" b="1" dirty="0"/>
              <a:t>Особенности медицинского ухода в гериатрической </a:t>
            </a:r>
            <a:r>
              <a:rPr lang="ru-RU" sz="1400" b="1" dirty="0" smtClean="0"/>
              <a:t>практике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№ 5</a:t>
            </a: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Джулай </a:t>
            </a:r>
            <a:r>
              <a:rPr lang="ru-RU" sz="1400" dirty="0"/>
              <a:t>Г., </a:t>
            </a:r>
            <a:r>
              <a:rPr lang="ru-RU" sz="1400" dirty="0" smtClean="0"/>
              <a:t>Бибикова </a:t>
            </a:r>
            <a:r>
              <a:rPr lang="ru-RU" sz="1400" dirty="0"/>
              <a:t>А., </a:t>
            </a:r>
            <a:r>
              <a:rPr lang="ru-RU" sz="1400" dirty="0" smtClean="0"/>
              <a:t>Ефремов </a:t>
            </a:r>
            <a:r>
              <a:rPr lang="ru-RU" sz="1400" dirty="0"/>
              <a:t>И. </a:t>
            </a:r>
            <a:r>
              <a:rPr lang="ru-RU" sz="1400" b="1" dirty="0"/>
              <a:t>Судебно-медицинская экспертиза и правоприменительная практика при ошибках в работе средних медицинских </a:t>
            </a:r>
            <a:r>
              <a:rPr lang="ru-RU" sz="1400" b="1" dirty="0" smtClean="0"/>
              <a:t>работников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  <a:ea typeface="Calibri"/>
              </a:rPr>
              <a:t>Рубрика – </a:t>
            </a: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КЛИНИЧЕСКАЯ ПРАКТИКА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ea typeface="Times New Roman"/>
                <a:cs typeface="Times New Roman"/>
              </a:rPr>
              <a:t>Куницкая Н., Полякова В., др. </a:t>
            </a:r>
            <a:r>
              <a:rPr lang="ru-RU" sz="1400" b="1" dirty="0">
                <a:ea typeface="Times New Roman"/>
                <a:cs typeface="Times New Roman"/>
              </a:rPr>
              <a:t>Бариатрическая хирургия и ожирение: пересечение теории и практики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 - № 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  <a:ea typeface="Calibri"/>
              </a:rPr>
              <a:t>Рубрика – </a:t>
            </a: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КЛИНИЧЕСКИЙ СЛУЧАЙ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ea typeface="Times New Roman"/>
                <a:cs typeface="Times New Roman"/>
              </a:rPr>
              <a:t>Кахаров Ш. </a:t>
            </a:r>
            <a:r>
              <a:rPr lang="ru-RU" sz="1400" b="1" dirty="0">
                <a:ea typeface="Times New Roman"/>
                <a:cs typeface="Times New Roman"/>
              </a:rPr>
              <a:t>Живое инородное тело в наружном слуховом проходе левого уха: клинический случай и тактика ведения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 - 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>
              <a:ea typeface="Calibri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>
              <a:ea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050" dirty="0">
              <a:ea typeface="Calibri"/>
              <a:cs typeface="Times New Roman"/>
            </a:endParaRPr>
          </a:p>
          <a:p>
            <a:endParaRPr lang="ru-RU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307" y="0"/>
            <a:ext cx="1322387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6232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2024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</a:rPr>
              <a:t>Рубрика – ВОПРОСЫ ПРОФИЛАКТИКИ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Times New Roman"/>
              </a:rPr>
              <a:t>Хабибулина </a:t>
            </a:r>
            <a:r>
              <a:rPr lang="ru-RU" sz="1400" dirty="0">
                <a:ea typeface="Times New Roman"/>
              </a:rPr>
              <a:t>М., </a:t>
            </a:r>
            <a:r>
              <a:rPr lang="ru-RU" sz="1400" dirty="0" smtClean="0">
                <a:ea typeface="Times New Roman"/>
              </a:rPr>
              <a:t>Шамилов </a:t>
            </a:r>
            <a:r>
              <a:rPr lang="ru-RU" sz="1400" dirty="0">
                <a:ea typeface="Times New Roman"/>
              </a:rPr>
              <a:t>М. </a:t>
            </a:r>
            <a:r>
              <a:rPr lang="ru-RU" sz="1400" b="1" dirty="0">
                <a:ea typeface="Times New Roman"/>
              </a:rPr>
              <a:t>Пандемия COVID-19: эмоциональное выгорание у медицинских сестер 3 года </a:t>
            </a:r>
            <a:r>
              <a:rPr lang="ru-RU" sz="1400" b="1" dirty="0" smtClean="0">
                <a:ea typeface="Times New Roman"/>
              </a:rPr>
              <a:t>спустя</a:t>
            </a:r>
            <a:r>
              <a:rPr lang="ru-RU" sz="1400" dirty="0" smtClean="0">
                <a:ea typeface="Times New Roman"/>
              </a:rPr>
              <a:t>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Times New Roman"/>
              </a:rPr>
              <a:t>Сергеев </a:t>
            </a:r>
            <a:r>
              <a:rPr lang="ru-RU" sz="1400" dirty="0">
                <a:ea typeface="Times New Roman"/>
              </a:rPr>
              <a:t>Н., </a:t>
            </a:r>
            <a:r>
              <a:rPr lang="ru-RU" sz="1400" dirty="0" smtClean="0">
                <a:ea typeface="Times New Roman"/>
              </a:rPr>
              <a:t>Пискарева </a:t>
            </a:r>
            <a:r>
              <a:rPr lang="ru-RU" sz="1400" dirty="0">
                <a:ea typeface="Times New Roman"/>
              </a:rPr>
              <a:t>М. </a:t>
            </a:r>
            <a:r>
              <a:rPr lang="ru-RU" sz="1400" b="1" dirty="0">
                <a:ea typeface="Times New Roman"/>
              </a:rPr>
              <a:t>Спортивные травмы коленного сустава. Профилактика и реабилитация</a:t>
            </a:r>
            <a:r>
              <a:rPr lang="ru-RU" sz="1400" b="1" dirty="0" smtClean="0">
                <a:ea typeface="Times New Roman"/>
              </a:rPr>
              <a:t>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6</a:t>
            </a: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Полубояринов </a:t>
            </a:r>
            <a:r>
              <a:rPr lang="ru-RU" sz="1400" dirty="0"/>
              <a:t>П., </a:t>
            </a:r>
            <a:r>
              <a:rPr lang="ru-RU" sz="1400" dirty="0" smtClean="0"/>
              <a:t>Моисеева </a:t>
            </a:r>
            <a:r>
              <a:rPr lang="ru-RU" sz="1400" dirty="0"/>
              <a:t>И., </a:t>
            </a:r>
            <a:r>
              <a:rPr lang="ru-RU" sz="1400" dirty="0" smtClean="0"/>
              <a:t>др</a:t>
            </a:r>
            <a:r>
              <a:rPr lang="ru-RU" sz="1400" dirty="0"/>
              <a:t>. </a:t>
            </a:r>
            <a:r>
              <a:rPr lang="ru-RU" sz="1400" b="1" dirty="0"/>
              <a:t>Изучение влияния фитотерапевтических средств на состояние и функцию щитовидной </a:t>
            </a:r>
            <a:r>
              <a:rPr lang="ru-RU" sz="1400" b="1" dirty="0" smtClean="0"/>
              <a:t>железы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№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6</a:t>
            </a: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Соколов </a:t>
            </a:r>
            <a:r>
              <a:rPr lang="ru-RU" sz="1400" dirty="0"/>
              <a:t>Д., </a:t>
            </a:r>
            <a:r>
              <a:rPr lang="ru-RU" sz="1400" dirty="0" smtClean="0"/>
              <a:t>Степанов </a:t>
            </a:r>
            <a:r>
              <a:rPr lang="ru-RU" sz="1400" dirty="0"/>
              <a:t>М. </a:t>
            </a:r>
            <a:r>
              <a:rPr lang="ru-RU" sz="1400" b="1" dirty="0"/>
              <a:t>Дигидрокверцетин в лечении хронических воспалительных заболеваний и его значение для медсестринской практики и общественного здравоохранения</a:t>
            </a:r>
            <a:r>
              <a:rPr lang="ru-RU" sz="1400" b="1" dirty="0" smtClean="0"/>
              <a:t>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7</a:t>
            </a: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Бабанов </a:t>
            </a:r>
            <a:r>
              <a:rPr lang="ru-RU" sz="1400" dirty="0"/>
              <a:t>С., </a:t>
            </a:r>
            <a:r>
              <a:rPr lang="ru-RU" sz="1400" dirty="0" smtClean="0"/>
              <a:t>Острякова </a:t>
            </a:r>
            <a:r>
              <a:rPr lang="ru-RU" sz="1400" dirty="0"/>
              <a:t>Н., </a:t>
            </a:r>
            <a:r>
              <a:rPr lang="ru-RU" sz="1400" dirty="0" smtClean="0"/>
              <a:t>др. </a:t>
            </a:r>
            <a:r>
              <a:rPr lang="ru-RU" sz="1400" b="1" dirty="0" smtClean="0"/>
              <a:t>Профессиональное </a:t>
            </a:r>
            <a:r>
              <a:rPr lang="ru-RU" sz="1400" b="1" dirty="0"/>
              <a:t>выгорание медицинских работников в условиях специализированного COVID-госпиталя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№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7</a:t>
            </a: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Иванюк </a:t>
            </a:r>
            <a:r>
              <a:rPr lang="ru-RU" sz="1400" dirty="0"/>
              <a:t>Е., </a:t>
            </a:r>
            <a:r>
              <a:rPr lang="ru-RU" sz="1400" dirty="0" smtClean="0"/>
              <a:t>Куценко </a:t>
            </a:r>
            <a:r>
              <a:rPr lang="ru-RU" sz="1400" dirty="0"/>
              <a:t>В. </a:t>
            </a:r>
            <a:r>
              <a:rPr lang="ru-RU" sz="1400" b="1" dirty="0"/>
              <a:t>Гастрит и язва по календарю, можно ли избежать обострения заболевания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№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</a:rPr>
              <a:t>Рубрика  – </a:t>
            </a: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CЕСТРИНСКИЙ ПАТРОНАЖ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Потупчик Т., Золотницкая Я., Бабушкина К. </a:t>
            </a:r>
            <a:r>
              <a:rPr lang="ru-RU" sz="1400" b="1" dirty="0"/>
              <a:t>Оказание паллиативной помощи на современном этапе в Красноярске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  <a:ea typeface="Calibri"/>
              </a:rPr>
              <a:t>Рубрика – </a:t>
            </a: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ДИАГНОЗ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ea typeface="Times New Roman"/>
                <a:cs typeface="Times New Roman"/>
              </a:rPr>
              <a:t>Григорьев К., Харитонова Л., др. </a:t>
            </a:r>
            <a:r>
              <a:rPr lang="ru-RU" sz="1400" b="1" dirty="0">
                <a:ea typeface="Times New Roman"/>
                <a:cs typeface="Times New Roman"/>
              </a:rPr>
              <a:t>Клинические и вирусологические проблемы внезапной экзантемы у детей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ea typeface="Times New Roman"/>
                <a:cs typeface="Times New Roman"/>
              </a:rPr>
              <a:t>Сахарова А., Маркелова Ю., др. </a:t>
            </a:r>
            <a:r>
              <a:rPr lang="ru-RU" sz="1400" b="1" dirty="0">
                <a:ea typeface="Times New Roman"/>
                <a:cs typeface="Times New Roman"/>
              </a:rPr>
              <a:t>Современные аспекты выявления и ведения беременных с преэклампсией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307" y="0"/>
            <a:ext cx="1322387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572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2024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1500" dirty="0" smtClean="0">
              <a:ea typeface="Calibri"/>
              <a:cs typeface="Times New Roman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Рубрика </a:t>
            </a: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– </a:t>
            </a: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ОБРАЗОВАНИЕ</a:t>
            </a: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: ПРОБЛЕМЫ И </a:t>
            </a: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РЕШЕНИЯ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Calibri"/>
                <a:cs typeface="Times New Roman"/>
              </a:rPr>
              <a:t>Понькина </a:t>
            </a:r>
            <a:r>
              <a:rPr lang="ru-RU" sz="1400" dirty="0">
                <a:ea typeface="Calibri"/>
                <a:cs typeface="Times New Roman"/>
              </a:rPr>
              <a:t>Н., </a:t>
            </a:r>
            <a:r>
              <a:rPr lang="ru-RU" sz="1400" dirty="0" smtClean="0">
                <a:ea typeface="Calibri"/>
                <a:cs typeface="Times New Roman"/>
              </a:rPr>
              <a:t>Савина </a:t>
            </a:r>
            <a:r>
              <a:rPr lang="ru-RU" sz="1400" dirty="0">
                <a:ea typeface="Calibri"/>
                <a:cs typeface="Times New Roman"/>
              </a:rPr>
              <a:t>Л., </a:t>
            </a:r>
            <a:r>
              <a:rPr lang="ru-RU" sz="1400" dirty="0" smtClean="0">
                <a:ea typeface="Calibri"/>
                <a:cs typeface="Times New Roman"/>
              </a:rPr>
              <a:t>Сизова </a:t>
            </a:r>
            <a:r>
              <a:rPr lang="ru-RU" sz="1400" dirty="0">
                <a:ea typeface="Calibri"/>
                <a:cs typeface="Times New Roman"/>
              </a:rPr>
              <a:t>Т. </a:t>
            </a:r>
            <a:r>
              <a:rPr lang="ru-RU" sz="1400" b="1" dirty="0">
                <a:ea typeface="Calibri"/>
                <a:cs typeface="Times New Roman"/>
              </a:rPr>
              <a:t>Применение современных образовательных технологий при подготовке акушерок и медицинских </a:t>
            </a:r>
            <a:r>
              <a:rPr lang="ru-RU" sz="1400" b="1" dirty="0" smtClean="0">
                <a:ea typeface="Calibri"/>
                <a:cs typeface="Times New Roman"/>
              </a:rPr>
              <a:t>сестер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 </a:t>
            </a:r>
            <a:endParaRPr lang="ru-RU" sz="1400" b="1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Calibri"/>
                <a:cs typeface="Times New Roman"/>
              </a:rPr>
              <a:t>Хабибулина </a:t>
            </a:r>
            <a:r>
              <a:rPr lang="ru-RU" sz="1400" dirty="0">
                <a:ea typeface="Calibri"/>
                <a:cs typeface="Times New Roman"/>
              </a:rPr>
              <a:t>М., </a:t>
            </a:r>
            <a:r>
              <a:rPr lang="ru-RU" sz="1400" dirty="0" smtClean="0">
                <a:ea typeface="Calibri"/>
                <a:cs typeface="Times New Roman"/>
              </a:rPr>
              <a:t>Шамилов </a:t>
            </a:r>
            <a:r>
              <a:rPr lang="ru-RU" sz="1400" dirty="0">
                <a:ea typeface="Calibri"/>
                <a:cs typeface="Times New Roman"/>
              </a:rPr>
              <a:t>М. </a:t>
            </a:r>
            <a:r>
              <a:rPr lang="ru-RU" sz="1400" b="1" dirty="0">
                <a:ea typeface="Calibri"/>
                <a:cs typeface="Times New Roman"/>
              </a:rPr>
              <a:t>Значимость научно-практических конференций в непрерывном медицинском образовании</a:t>
            </a:r>
            <a:r>
              <a:rPr lang="ru-RU" sz="1400" b="1" dirty="0" smtClean="0">
                <a:ea typeface="Calibri"/>
                <a:cs typeface="Times New Roman"/>
              </a:rPr>
              <a:t>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6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ea typeface="Calibri"/>
                <a:cs typeface="Times New Roman"/>
              </a:rPr>
              <a:t>Понькина Н., Савина Л., Сизова Т.</a:t>
            </a:r>
            <a:r>
              <a:rPr lang="ru-RU" sz="1400" dirty="0" smtClean="0">
                <a:ea typeface="Calibri"/>
                <a:cs typeface="Times New Roman"/>
              </a:rPr>
              <a:t> </a:t>
            </a:r>
            <a:r>
              <a:rPr lang="ru-RU" sz="1400" b="1" dirty="0">
                <a:ea typeface="Calibri"/>
                <a:cs typeface="Times New Roman"/>
              </a:rPr>
              <a:t>Роль внеаудиторной </a:t>
            </a:r>
            <a:r>
              <a:rPr lang="ru-RU" sz="1400" b="1" dirty="0" smtClean="0">
                <a:ea typeface="Calibri"/>
                <a:cs typeface="Times New Roman"/>
              </a:rPr>
              <a:t>самостоятельной работы </a:t>
            </a:r>
            <a:r>
              <a:rPr lang="ru-RU" sz="1400" b="1" dirty="0">
                <a:ea typeface="Calibri"/>
                <a:cs typeface="Times New Roman"/>
              </a:rPr>
              <a:t>студентов в формировании общих и профессиональных компетенций у выпускников медицинского колледжа </a:t>
            </a:r>
            <a:r>
              <a:rPr lang="ru-RU" sz="1400" b="1" dirty="0" smtClean="0">
                <a:ea typeface="Calibri"/>
                <a:cs typeface="Times New Roman"/>
              </a:rPr>
              <a:t>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- 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Calibri"/>
                <a:cs typeface="Times New Roman"/>
              </a:rPr>
              <a:t>Васильева </a:t>
            </a:r>
            <a:r>
              <a:rPr lang="ru-RU" sz="1400" dirty="0">
                <a:ea typeface="Calibri"/>
                <a:cs typeface="Times New Roman"/>
              </a:rPr>
              <a:t>Л., </a:t>
            </a:r>
            <a:r>
              <a:rPr lang="ru-RU" sz="1400" dirty="0" smtClean="0">
                <a:ea typeface="Calibri"/>
                <a:cs typeface="Times New Roman"/>
              </a:rPr>
              <a:t>Островская </a:t>
            </a:r>
            <a:r>
              <a:rPr lang="ru-RU" sz="1400" dirty="0">
                <a:ea typeface="Calibri"/>
                <a:cs typeface="Times New Roman"/>
              </a:rPr>
              <a:t>И. </a:t>
            </a:r>
            <a:r>
              <a:rPr lang="ru-RU" sz="1400" b="1" dirty="0">
                <a:ea typeface="Calibri"/>
                <a:cs typeface="Times New Roman"/>
              </a:rPr>
              <a:t>Основные проблемы среднего медицинского персонала учреждений стоматологического профиля </a:t>
            </a:r>
            <a:r>
              <a:rPr lang="ru-RU" sz="1400" b="1" dirty="0" smtClean="0">
                <a:ea typeface="Calibri"/>
                <a:cs typeface="Times New Roman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- № 8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</a:rPr>
              <a:t>Рубрика – ПРОБЛЕМА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Calibri"/>
                <a:cs typeface="Times New Roman"/>
              </a:rPr>
              <a:t>Соловьева </a:t>
            </a:r>
            <a:r>
              <a:rPr lang="ru-RU" sz="1400" dirty="0">
                <a:ea typeface="Calibri"/>
                <a:cs typeface="Times New Roman"/>
              </a:rPr>
              <a:t>С. </a:t>
            </a:r>
            <a:r>
              <a:rPr lang="ru-RU" sz="1400" b="1" dirty="0">
                <a:ea typeface="Calibri"/>
                <a:cs typeface="Times New Roman"/>
              </a:rPr>
              <a:t>Психологические ресурсы детей при преодолении психической травмы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1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Calibri"/>
                <a:cs typeface="Times New Roman"/>
              </a:rPr>
              <a:t>Масляков </a:t>
            </a:r>
            <a:r>
              <a:rPr lang="ru-RU" sz="1400" dirty="0">
                <a:ea typeface="Calibri"/>
                <a:cs typeface="Times New Roman"/>
              </a:rPr>
              <a:t>В., </a:t>
            </a:r>
            <a:r>
              <a:rPr lang="ru-RU" sz="1400" dirty="0" smtClean="0">
                <a:ea typeface="Calibri"/>
                <a:cs typeface="Times New Roman"/>
              </a:rPr>
              <a:t>Хромойкина </a:t>
            </a:r>
            <a:r>
              <a:rPr lang="ru-RU" sz="1400" dirty="0">
                <a:ea typeface="Calibri"/>
                <a:cs typeface="Times New Roman"/>
              </a:rPr>
              <a:t>Ю., </a:t>
            </a:r>
            <a:r>
              <a:rPr lang="ru-RU" sz="1400" dirty="0" smtClean="0">
                <a:ea typeface="Calibri"/>
                <a:cs typeface="Times New Roman"/>
              </a:rPr>
              <a:t>др. </a:t>
            </a:r>
            <a:r>
              <a:rPr lang="ru-RU" sz="1400" b="1" dirty="0" smtClean="0">
                <a:ea typeface="Calibri"/>
                <a:cs typeface="Times New Roman"/>
              </a:rPr>
              <a:t>Синдром </a:t>
            </a:r>
            <a:r>
              <a:rPr lang="ru-RU" sz="1400" b="1" dirty="0">
                <a:ea typeface="Calibri"/>
                <a:cs typeface="Times New Roman"/>
              </a:rPr>
              <a:t>эмоционального выгорания среди медицинских работников  во время пандемии COVID-19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>
                <a:ea typeface="Calibri"/>
                <a:cs typeface="Times New Roman"/>
              </a:rPr>
              <a:t> </a:t>
            </a:r>
            <a:r>
              <a:rPr lang="ru-RU" sz="1400" dirty="0" smtClean="0">
                <a:ea typeface="Calibri"/>
                <a:cs typeface="Times New Roman"/>
              </a:rPr>
              <a:t>Бабанов </a:t>
            </a:r>
            <a:r>
              <a:rPr lang="ru-RU" sz="1400" dirty="0">
                <a:ea typeface="Calibri"/>
                <a:cs typeface="Times New Roman"/>
              </a:rPr>
              <a:t>С., </a:t>
            </a:r>
            <a:r>
              <a:rPr lang="ru-RU" sz="1400" dirty="0" smtClean="0">
                <a:ea typeface="Calibri"/>
                <a:cs typeface="Times New Roman"/>
              </a:rPr>
              <a:t>Острякова </a:t>
            </a:r>
            <a:r>
              <a:rPr lang="ru-RU" sz="1400" dirty="0">
                <a:ea typeface="Calibri"/>
                <a:cs typeface="Times New Roman"/>
              </a:rPr>
              <a:t>Н., др. </a:t>
            </a:r>
            <a:r>
              <a:rPr lang="ru-RU" sz="1400" b="1" dirty="0">
                <a:ea typeface="Calibri"/>
                <a:cs typeface="Times New Roman"/>
              </a:rPr>
              <a:t>Профессиональное выгорание и качество жизни медицинских сестер в период пандемии COVID-19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- 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Calibri"/>
                <a:cs typeface="Times New Roman"/>
              </a:rPr>
              <a:t>Шемеровский </a:t>
            </a:r>
            <a:r>
              <a:rPr lang="ru-RU" sz="1400" dirty="0">
                <a:ea typeface="Calibri"/>
                <a:cs typeface="Times New Roman"/>
              </a:rPr>
              <a:t>К., </a:t>
            </a:r>
            <a:r>
              <a:rPr lang="ru-RU" sz="1400" dirty="0" smtClean="0">
                <a:ea typeface="Calibri"/>
                <a:cs typeface="Times New Roman"/>
              </a:rPr>
              <a:t>Селиверстов </a:t>
            </a:r>
            <a:r>
              <a:rPr lang="ru-RU" sz="1400" dirty="0">
                <a:ea typeface="Calibri"/>
                <a:cs typeface="Times New Roman"/>
              </a:rPr>
              <a:t>П., </a:t>
            </a:r>
            <a:r>
              <a:rPr lang="ru-RU" sz="1400" dirty="0" smtClean="0">
                <a:ea typeface="Calibri"/>
                <a:cs typeface="Times New Roman"/>
              </a:rPr>
              <a:t>Иванюк Е</a:t>
            </a:r>
            <a:r>
              <a:rPr lang="ru-RU" sz="1400" dirty="0">
                <a:ea typeface="Calibri"/>
                <a:cs typeface="Times New Roman"/>
              </a:rPr>
              <a:t>. </a:t>
            </a:r>
            <a:r>
              <a:rPr lang="ru-RU" sz="1400" b="1" dirty="0">
                <a:ea typeface="Calibri"/>
                <a:cs typeface="Times New Roman"/>
              </a:rPr>
              <a:t>Бессонница как нарушение циркадианного ритма мозга и кишечника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 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dirty="0" smtClean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307" y="0"/>
            <a:ext cx="1322387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13787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2024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5843" y="1798637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6400" b="1" u="sng" dirty="0" smtClean="0">
                <a:solidFill>
                  <a:schemeClr val="accent2">
                    <a:lumMod val="50000"/>
                  </a:schemeClr>
                </a:solidFill>
              </a:rPr>
              <a:t>Рубрика </a:t>
            </a:r>
            <a:r>
              <a:rPr lang="ru-RU" sz="6400" b="1" u="sng" dirty="0">
                <a:solidFill>
                  <a:schemeClr val="accent2">
                    <a:lumMod val="50000"/>
                  </a:schemeClr>
                </a:solidFill>
              </a:rPr>
              <a:t>– </a:t>
            </a:r>
            <a:r>
              <a:rPr lang="ru-RU" sz="6400" b="1" u="sng" dirty="0" smtClean="0">
                <a:solidFill>
                  <a:schemeClr val="accent2">
                    <a:lumMod val="50000"/>
                  </a:schemeClr>
                </a:solidFill>
              </a:rPr>
              <a:t>ИННОВАЦИИ</a:t>
            </a:r>
            <a:endParaRPr lang="ru-RU" sz="6400" b="1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5600" dirty="0" smtClean="0"/>
              <a:t>Маклаева </a:t>
            </a:r>
            <a:r>
              <a:rPr lang="ru-RU" sz="5600" dirty="0"/>
              <a:t>Н., </a:t>
            </a:r>
            <a:r>
              <a:rPr lang="ru-RU" sz="5600" dirty="0" smtClean="0"/>
              <a:t>Островская </a:t>
            </a:r>
            <a:r>
              <a:rPr lang="ru-RU" sz="5600" dirty="0"/>
              <a:t>И., </a:t>
            </a:r>
            <a:r>
              <a:rPr lang="ru-RU" sz="5600" dirty="0" smtClean="0"/>
              <a:t>Свиридова </a:t>
            </a:r>
            <a:r>
              <a:rPr lang="ru-RU" sz="5600" dirty="0"/>
              <a:t>Т. </a:t>
            </a:r>
            <a:r>
              <a:rPr lang="ru-RU" sz="5600" b="1" dirty="0"/>
              <a:t>Цифровизация медицинской помощи: история и </a:t>
            </a:r>
            <a:r>
              <a:rPr lang="ru-RU" sz="5600" b="1" dirty="0" smtClean="0"/>
              <a:t>современность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3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5600" dirty="0" smtClean="0"/>
              <a:t>Морозов </a:t>
            </a:r>
            <a:r>
              <a:rPr lang="ru-RU" sz="5600" dirty="0"/>
              <a:t>А., </a:t>
            </a:r>
            <a:r>
              <a:rPr lang="ru-RU" sz="5600" dirty="0" smtClean="0"/>
              <a:t>Аслаханова </a:t>
            </a:r>
            <a:r>
              <a:rPr lang="ru-RU" sz="5600" dirty="0"/>
              <a:t>Э., </a:t>
            </a:r>
            <a:r>
              <a:rPr lang="ru-RU" sz="5600" dirty="0" smtClean="0"/>
              <a:t>Испиева </a:t>
            </a:r>
            <a:r>
              <a:rPr lang="ru-RU" sz="5600" dirty="0"/>
              <a:t>М.</a:t>
            </a:r>
            <a:r>
              <a:rPr lang="ru-RU" sz="5600" b="1" dirty="0"/>
              <a:t> Перспективы применения клеточной терапии в </a:t>
            </a:r>
            <a:r>
              <a:rPr lang="ru-RU" sz="5600" b="1" dirty="0" smtClean="0"/>
              <a:t>комбустиологии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6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5600" dirty="0" smtClean="0"/>
              <a:t>Селиверстов </a:t>
            </a:r>
            <a:r>
              <a:rPr lang="ru-RU" sz="5600" dirty="0"/>
              <a:t>П. </a:t>
            </a:r>
            <a:r>
              <a:rPr lang="ru-RU" sz="5600" b="1" dirty="0"/>
              <a:t>Нанотехнологии в медицине: перспективы  интеграции с телемедициной, цифровыми технологиями и искусственным интеллектом </a:t>
            </a:r>
            <a:r>
              <a:rPr lang="ru-RU" sz="5600" b="1" dirty="0" smtClean="0"/>
              <a:t>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7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5600" dirty="0" smtClean="0"/>
              <a:t>Селиверстов </a:t>
            </a:r>
            <a:r>
              <a:rPr lang="ru-RU" sz="5600" dirty="0"/>
              <a:t>Д.</a:t>
            </a:r>
            <a:r>
              <a:rPr lang="ru-RU" sz="5600" b="1" dirty="0"/>
              <a:t> Нанореволюция в медицине: синергия нанотехнологий, искусственного интеллекта и цифровых инноваций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7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5600" dirty="0"/>
              <a:t>Селиверстов П.</a:t>
            </a:r>
            <a:r>
              <a:rPr lang="ru-RU" sz="5600" b="1" dirty="0"/>
              <a:t> </a:t>
            </a:r>
            <a:r>
              <a:rPr lang="ru-RU" sz="5600" b="1" dirty="0" smtClean="0"/>
              <a:t> </a:t>
            </a:r>
            <a:r>
              <a:rPr lang="ru-RU" sz="5600" b="1" dirty="0"/>
              <a:t>Искусственный интеллект в сестринской практике. Правовые аспекты и трансформация профессиональной роли медицинской </a:t>
            </a:r>
            <a:r>
              <a:rPr lang="ru-RU" sz="5600" b="1" dirty="0" smtClean="0"/>
              <a:t>сестры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 - № 8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4300" b="1" u="sng" dirty="0" smtClean="0">
              <a:solidFill>
                <a:schemeClr val="accent2">
                  <a:lumMod val="50000"/>
                </a:schemeClr>
              </a:solidFill>
              <a:ea typeface="Calibri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u="sng" dirty="0" smtClean="0">
                <a:solidFill>
                  <a:schemeClr val="accent2">
                    <a:lumMod val="50000"/>
                  </a:schemeClr>
                </a:solidFill>
              </a:rPr>
              <a:t>Рубрика </a:t>
            </a:r>
            <a:r>
              <a:rPr lang="ru-RU" sz="6400" b="1" u="sng" dirty="0">
                <a:solidFill>
                  <a:schemeClr val="accent2">
                    <a:lumMod val="50000"/>
                  </a:schemeClr>
                </a:solidFill>
              </a:rPr>
              <a:t>– ЮРИДИЧЕСКАЯ КОНСУЛЬТАЦИЯ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Calibri"/>
                <a:cs typeface="Times New Roman"/>
              </a:rPr>
              <a:t>Изменение должности медработника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</a:rPr>
              <a:t>- № 1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   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Стаж медработников в частных организациях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</a:rPr>
              <a:t>- № 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Можно ли медицинским работникам получить квалификационную категорию в другом регионе? -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</a:rPr>
              <a:t>№ 2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Компенсации по вредности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</a:rPr>
              <a:t>- № 3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Непрерывный стаж работы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Стажировка на рабочем месте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Входит ли в расчет среднего заработка премия к профессиональному празднику «День медицинского работника»? 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Увеличение окладов и отпускные 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Дополнительный оплачиваемый отпуск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Правовые основы для передачи данных медицинских работников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 Внешнее совместительство медицинских работников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О совместительстве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8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4300" b="1" dirty="0">
              <a:solidFill>
                <a:schemeClr val="accent2">
                  <a:lumMod val="50000"/>
                </a:schemeClr>
              </a:solidFill>
              <a:ea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5600" b="1" dirty="0" smtClean="0">
              <a:solidFill>
                <a:schemeClr val="accent2">
                  <a:lumMod val="50000"/>
                </a:schemeClr>
              </a:solidFill>
              <a:ea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5600" b="1" dirty="0">
              <a:solidFill>
                <a:schemeClr val="accent2">
                  <a:lumMod val="50000"/>
                </a:schemeClr>
              </a:solidFill>
              <a:ea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5600" b="1" dirty="0">
              <a:solidFill>
                <a:schemeClr val="accent2">
                  <a:lumMod val="50000"/>
                </a:schemeClr>
              </a:solidFill>
              <a:ea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2">
                  <a:lumMod val="50000"/>
                </a:schemeClr>
              </a:solidFill>
              <a:ea typeface="Times New Roman"/>
              <a:cs typeface="Times New Roman"/>
            </a:endParaRPr>
          </a:p>
          <a:p>
            <a:endParaRPr lang="ru-RU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b="1" u="sng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b="1" u="sng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ea typeface="Times New Roman"/>
              <a:cs typeface="Times New Roman"/>
            </a:endParaRPr>
          </a:p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307" y="0"/>
            <a:ext cx="1322387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83938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462" y="281355"/>
            <a:ext cx="10738338" cy="1292468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«Сестринское дело» за 2024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5755" y="1631092"/>
            <a:ext cx="11324492" cy="487521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200" dirty="0" smtClean="0"/>
              <a:t> </a:t>
            </a:r>
            <a:r>
              <a:rPr lang="ru-RU" sz="1600" b="1" u="sng" dirty="0" smtClean="0">
                <a:solidFill>
                  <a:srgbClr val="7030A0"/>
                </a:solidFill>
              </a:rPr>
              <a:t>Рубрика  – ПРОФИЛАКТИКА ИСМП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Дубель Е. </a:t>
            </a:r>
            <a:r>
              <a:rPr lang="ru-RU" sz="1400" b="1" dirty="0"/>
              <a:t>Тринадцать мифов о </a:t>
            </a:r>
            <a:r>
              <a:rPr lang="ru-RU" sz="1400" b="1" dirty="0" smtClean="0"/>
              <a:t>санэпидрежиме </a:t>
            </a:r>
            <a:r>
              <a:rPr lang="ru-RU" sz="1400" b="1" dirty="0" smtClean="0">
                <a:solidFill>
                  <a:srgbClr val="7030A0"/>
                </a:solidFill>
              </a:rPr>
              <a:t>- 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Дубель Е. </a:t>
            </a:r>
            <a:r>
              <a:rPr lang="ru-RU" sz="1400" b="1" dirty="0" smtClean="0"/>
              <a:t> </a:t>
            </a:r>
            <a:r>
              <a:rPr lang="ru-RU" sz="1400" b="1" dirty="0"/>
              <a:t>Уборочные мероприятия и обеззараживание </a:t>
            </a:r>
            <a:r>
              <a:rPr lang="ru-RU" sz="1400" b="1" dirty="0" smtClean="0"/>
              <a:t>поверхностей в </a:t>
            </a:r>
            <a:r>
              <a:rPr lang="ru-RU" sz="1400" b="1" dirty="0"/>
              <a:t>стоматологических клиниках и кабинета </a:t>
            </a:r>
            <a:r>
              <a:rPr lang="ru-RU" sz="1400" b="1" dirty="0" smtClean="0">
                <a:solidFill>
                  <a:srgbClr val="7030A0"/>
                </a:solidFill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5</a:t>
            </a:r>
            <a:endParaRPr lang="ru-RU" sz="1400" b="1" dirty="0" smtClean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7030A0"/>
                </a:solidFill>
              </a:rPr>
              <a:t>Рубрика  – </a:t>
            </a:r>
            <a:r>
              <a:rPr lang="ru-RU" sz="1600" b="1" u="sng" dirty="0">
                <a:solidFill>
                  <a:srgbClr val="7030A0"/>
                </a:solidFill>
                <a:ea typeface="Times New Roman"/>
                <a:cs typeface="Times New Roman"/>
              </a:rPr>
              <a:t>ПОВЫШЕНИЕ КВАЛИФИКАЦИИ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/>
              <a:t>Десятилетие здорового старения: благополучие в любом возрасте</a:t>
            </a:r>
            <a:r>
              <a:rPr lang="ru-RU" sz="1400" b="1" dirty="0">
                <a:ea typeface="Calibri"/>
                <a:cs typeface="Times New Roman"/>
              </a:rPr>
              <a:t> </a:t>
            </a:r>
            <a:r>
              <a:rPr lang="ru-RU" sz="1400" b="1" dirty="0">
                <a:solidFill>
                  <a:srgbClr val="7030A0"/>
                </a:solidFill>
              </a:rPr>
              <a:t>- 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Иванова С. </a:t>
            </a:r>
            <a:r>
              <a:rPr lang="ru-RU" sz="1400" b="1" dirty="0"/>
              <a:t>Организация тренинга на рабочем месте </a:t>
            </a:r>
            <a:r>
              <a:rPr lang="ru-RU" sz="1400" b="1" dirty="0">
                <a:solidFill>
                  <a:srgbClr val="7030A0"/>
                </a:solidFill>
              </a:rPr>
              <a:t>- 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Рубан О. </a:t>
            </a:r>
            <a:r>
              <a:rPr lang="ru-RU" sz="1400" b="1" dirty="0"/>
              <a:t>Дистанционное образование – основные принципы и подходы </a:t>
            </a:r>
            <a:r>
              <a:rPr lang="ru-RU" sz="1400" b="1" dirty="0">
                <a:solidFill>
                  <a:srgbClr val="7030A0"/>
                </a:solidFill>
              </a:rPr>
              <a:t>- 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Фетищева И.  </a:t>
            </a:r>
            <a:r>
              <a:rPr lang="ru-RU" sz="1400" b="1" dirty="0"/>
              <a:t>Актуальные аспекты диагностики, профилактики и терапии острых кишечных инфекций </a:t>
            </a:r>
            <a:r>
              <a:rPr lang="ru-RU" sz="1400" b="1" dirty="0">
                <a:solidFill>
                  <a:srgbClr val="7030A0"/>
                </a:solidFill>
              </a:rPr>
              <a:t>- № 5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b="1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7030A0"/>
                </a:solidFill>
              </a:rPr>
              <a:t>Рубрика – УПРАВЛЕНЧЕСКИЕ РЕШЕНИЯ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Фетищева И. </a:t>
            </a:r>
            <a:r>
              <a:rPr lang="ru-RU" sz="1400" b="1" dirty="0"/>
              <a:t>Как повысить безопасность в хирургии: примеры из реальной практики </a:t>
            </a:r>
            <a:r>
              <a:rPr lang="ru-RU" sz="1400" b="1" dirty="0">
                <a:solidFill>
                  <a:srgbClr val="7030A0"/>
                </a:solidFill>
              </a:rPr>
              <a:t>- 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Каларащук А. </a:t>
            </a:r>
            <a:r>
              <a:rPr lang="ru-RU" sz="1400" b="1" dirty="0"/>
              <a:t>Практические аспекты проведения аттестации специалистов сестринского дела  </a:t>
            </a:r>
            <a:r>
              <a:rPr lang="ru-RU" sz="1400" b="1" dirty="0">
                <a:solidFill>
                  <a:srgbClr val="7030A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Косова Л., Гончаренко Е. </a:t>
            </a:r>
            <a:r>
              <a:rPr lang="ru-RU" sz="1400" b="1" dirty="0"/>
              <a:t>Создание отделения централизованного разведения лекарственных препаратов. Опыт Федерального центра: от идеи до воплощения </a:t>
            </a:r>
            <a:r>
              <a:rPr lang="ru-RU" sz="1400" b="1" dirty="0">
                <a:solidFill>
                  <a:srgbClr val="7030A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Забирова С. </a:t>
            </a:r>
            <a:r>
              <a:rPr lang="ru-RU" sz="1400" b="1" dirty="0"/>
              <a:t>Наставничество в рамках сестринской служб </a:t>
            </a:r>
            <a:r>
              <a:rPr lang="ru-RU" sz="1400" b="1" dirty="0">
                <a:solidFill>
                  <a:srgbClr val="7030A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Цой Н.</a:t>
            </a:r>
            <a:r>
              <a:rPr lang="ru-RU" sz="1400" b="1" dirty="0"/>
              <a:t>  Новые ФГОСы и новая оплата труда </a:t>
            </a:r>
            <a:r>
              <a:rPr lang="ru-RU" sz="1400" b="1" dirty="0">
                <a:solidFill>
                  <a:srgbClr val="7030A0"/>
                </a:solidFill>
              </a:rPr>
              <a:t>- № 6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b="1" dirty="0" smtClean="0"/>
          </a:p>
          <a:p>
            <a:endParaRPr lang="ru-RU" sz="1400" b="1" dirty="0">
              <a:solidFill>
                <a:srgbClr val="002060"/>
              </a:solidFill>
            </a:endParaRPr>
          </a:p>
          <a:p>
            <a:endParaRPr lang="ru-RU" sz="1400" dirty="0"/>
          </a:p>
          <a:p>
            <a:endParaRPr lang="ru-RU" sz="1400" b="1" dirty="0">
              <a:solidFill>
                <a:srgbClr val="002060"/>
              </a:solidFill>
            </a:endParaRPr>
          </a:p>
          <a:p>
            <a:pPr marL="0" lvl="0" indent="0">
              <a:lnSpc>
                <a:spcPct val="115000"/>
              </a:lnSpc>
              <a:spcAft>
                <a:spcPts val="0"/>
              </a:spcAft>
              <a:buClr>
                <a:srgbClr val="FF0000"/>
              </a:buClr>
              <a:buNone/>
            </a:pPr>
            <a:endParaRPr lang="ru-RU" sz="1400" dirty="0"/>
          </a:p>
        </p:txBody>
      </p:sp>
      <p:pic>
        <p:nvPicPr>
          <p:cNvPr id="5" name="Picture 5" descr="Сестринское дел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1329" y="129742"/>
            <a:ext cx="132397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88974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«Сестринское дело»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2024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059" y="1800912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600" b="1" u="sng" dirty="0" smtClean="0">
                <a:solidFill>
                  <a:srgbClr val="7030A0"/>
                </a:solidFill>
              </a:rPr>
              <a:t>Рубрика –  </a:t>
            </a:r>
            <a:r>
              <a:rPr lang="ru-RU" sz="6400" b="1" u="sng" dirty="0" smtClean="0">
                <a:solidFill>
                  <a:srgbClr val="7030A0"/>
                </a:solidFill>
              </a:rPr>
              <a:t>ПРОФЕССИОНАЛЬНАЯ ПОДГОТОВКА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Рехтина С. </a:t>
            </a:r>
            <a:r>
              <a:rPr lang="ru-RU" sz="5600" b="1" dirty="0"/>
              <a:t>Проблема сохранения зрения у студентов </a:t>
            </a:r>
            <a:r>
              <a:rPr lang="ru-RU" sz="5600" b="1" dirty="0" smtClean="0"/>
              <a:t>медицинских </a:t>
            </a:r>
            <a:r>
              <a:rPr lang="ru-RU" sz="5600" b="1" dirty="0"/>
              <a:t>колледжей </a:t>
            </a:r>
            <a:r>
              <a:rPr lang="ru-RU" sz="5600" b="1" dirty="0" smtClean="0">
                <a:solidFill>
                  <a:srgbClr val="7030A0"/>
                </a:solidFill>
              </a:rPr>
              <a:t>-  </a:t>
            </a:r>
            <a:r>
              <a:rPr lang="ru-RU" sz="5600" b="1" dirty="0">
                <a:solidFill>
                  <a:srgbClr val="7030A0"/>
                </a:solidFill>
              </a:rPr>
              <a:t>№ </a:t>
            </a:r>
            <a:r>
              <a:rPr lang="ru-RU" sz="5600" b="1" dirty="0" smtClean="0">
                <a:solidFill>
                  <a:srgbClr val="7030A0"/>
                </a:solidFill>
              </a:rPr>
              <a:t>1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Каларащук </a:t>
            </a:r>
            <a:r>
              <a:rPr lang="ru-RU" sz="5600" dirty="0"/>
              <a:t>А.  </a:t>
            </a:r>
            <a:r>
              <a:rPr lang="ru-RU" sz="5600" b="1" dirty="0"/>
              <a:t>Аттестация медицинских работников</a:t>
            </a:r>
            <a:r>
              <a:rPr lang="ru-RU" sz="5600" b="1" dirty="0" smtClean="0"/>
              <a:t>: что </a:t>
            </a:r>
            <a:r>
              <a:rPr lang="ru-RU" sz="5600" b="1" dirty="0"/>
              <a:t>нового в правовом </a:t>
            </a:r>
            <a:r>
              <a:rPr lang="ru-RU" sz="5600" b="1" dirty="0" smtClean="0"/>
              <a:t>регулировании </a:t>
            </a:r>
            <a:r>
              <a:rPr lang="ru-RU" sz="5600" b="1" dirty="0" smtClean="0">
                <a:solidFill>
                  <a:srgbClr val="7030A0"/>
                </a:solidFill>
              </a:rPr>
              <a:t>- 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Федий М</a:t>
            </a:r>
            <a:r>
              <a:rPr lang="ru-RU" sz="5600" b="1" dirty="0"/>
              <a:t>. Игровые технологии в подготовке </a:t>
            </a:r>
            <a:r>
              <a:rPr lang="ru-RU" sz="5600" b="1" dirty="0" smtClean="0"/>
              <a:t>медиков </a:t>
            </a:r>
            <a:r>
              <a:rPr lang="ru-RU" sz="5600" b="1" dirty="0" smtClean="0">
                <a:solidFill>
                  <a:srgbClr val="7030A0"/>
                </a:solidFill>
              </a:rPr>
              <a:t>- </a:t>
            </a:r>
            <a:r>
              <a:rPr lang="ru-RU" sz="5600" b="1" dirty="0">
                <a:solidFill>
                  <a:srgbClr val="7030A0"/>
                </a:solidFill>
              </a:rPr>
              <a:t>№ </a:t>
            </a:r>
            <a:r>
              <a:rPr lang="ru-RU" sz="5600" b="1" dirty="0" smtClean="0">
                <a:solidFill>
                  <a:srgbClr val="7030A0"/>
                </a:solidFill>
              </a:rPr>
              <a:t>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Раздумина И., Рехтина С. </a:t>
            </a:r>
            <a:r>
              <a:rPr lang="ru-RU" sz="5600" b="1" dirty="0"/>
              <a:t>Роль наставника в медицине </a:t>
            </a:r>
            <a:r>
              <a:rPr lang="ru-RU" sz="5600" b="1" dirty="0">
                <a:solidFill>
                  <a:srgbClr val="7030A0"/>
                </a:solidFill>
              </a:rPr>
              <a:t>- № 3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Кудряшова Т. </a:t>
            </a:r>
            <a:r>
              <a:rPr lang="ru-RU" sz="5600" b="1" dirty="0"/>
              <a:t>Опыт реализации технологии «Фабрика процессов» </a:t>
            </a:r>
            <a:r>
              <a:rPr lang="ru-RU" sz="5600" b="1" dirty="0">
                <a:solidFill>
                  <a:srgbClr val="7030A0"/>
                </a:solidFill>
              </a:rPr>
              <a:t>- № 3 </a:t>
            </a:r>
            <a:endParaRPr lang="ru-RU" sz="5600" b="1" dirty="0" smtClean="0">
              <a:solidFill>
                <a:srgbClr val="7030A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Тарасова И.</a:t>
            </a:r>
            <a:r>
              <a:rPr lang="ru-RU" sz="5600" b="1" dirty="0" smtClean="0"/>
              <a:t> </a:t>
            </a:r>
            <a:r>
              <a:rPr lang="ru-RU" sz="5600" b="1" dirty="0"/>
              <a:t>Метаобразование: современные тренды и вызовы </a:t>
            </a:r>
            <a:r>
              <a:rPr lang="ru-RU" sz="5600" b="1" dirty="0" smtClean="0">
                <a:solidFill>
                  <a:srgbClr val="7030A0"/>
                </a:solidFill>
              </a:rPr>
              <a:t>- 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Ахапкин Ю., Корнишина Ю., др. </a:t>
            </a:r>
            <a:r>
              <a:rPr lang="ru-RU" sz="5600" b="1" dirty="0" smtClean="0"/>
              <a:t>Искусство </a:t>
            </a:r>
            <a:r>
              <a:rPr lang="ru-RU" sz="5600" b="1" dirty="0"/>
              <a:t>как инструмент классного руководителя в подготовке медицинских кадров</a:t>
            </a:r>
            <a:r>
              <a:rPr lang="ru-RU" sz="5600" b="1" dirty="0">
                <a:solidFill>
                  <a:srgbClr val="7030A0"/>
                </a:solidFill>
              </a:rPr>
              <a:t> </a:t>
            </a:r>
            <a:r>
              <a:rPr lang="ru-RU" sz="5600" b="1" dirty="0" smtClean="0">
                <a:solidFill>
                  <a:srgbClr val="7030A0"/>
                </a:solidFill>
              </a:rPr>
              <a:t>- № 8</a:t>
            </a:r>
            <a:endParaRPr lang="ru-RU" sz="5600" b="1" dirty="0">
              <a:solidFill>
                <a:srgbClr val="7030A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>
              <a:solidFill>
                <a:srgbClr val="7030A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600" b="1" u="sng" dirty="0" smtClean="0">
                <a:solidFill>
                  <a:srgbClr val="7030A0"/>
                </a:solidFill>
              </a:rPr>
              <a:t>Рубрика  – </a:t>
            </a:r>
            <a:r>
              <a:rPr lang="ru-RU" sz="6400" b="1" u="sng" dirty="0" smtClean="0">
                <a:solidFill>
                  <a:srgbClr val="7030A0"/>
                </a:solidFill>
              </a:rPr>
              <a:t>ОБМЕН ОПЫТОМ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>
                <a:ea typeface="Calibri"/>
                <a:cs typeface="Times New Roman"/>
              </a:rPr>
              <a:t>Солнцева С. </a:t>
            </a:r>
            <a:r>
              <a:rPr lang="ru-RU" sz="5600" b="1" dirty="0">
                <a:ea typeface="Calibri"/>
                <a:cs typeface="Times New Roman"/>
              </a:rPr>
              <a:t>Опыт расширения функций среднего </a:t>
            </a:r>
            <a:r>
              <a:rPr lang="ru-RU" sz="5600" b="1" dirty="0" smtClean="0">
                <a:ea typeface="Calibri"/>
                <a:cs typeface="Times New Roman"/>
              </a:rPr>
              <a:t>медперсонала и </a:t>
            </a:r>
            <a:r>
              <a:rPr lang="ru-RU" sz="5600" b="1" dirty="0">
                <a:ea typeface="Calibri"/>
                <a:cs typeface="Times New Roman"/>
              </a:rPr>
              <a:t>организации сестринского поста в </a:t>
            </a:r>
            <a:r>
              <a:rPr lang="ru-RU" sz="5600" b="1" dirty="0" smtClean="0">
                <a:ea typeface="Calibri"/>
                <a:cs typeface="Times New Roman"/>
              </a:rPr>
              <a:t>поликлинике </a:t>
            </a:r>
            <a:r>
              <a:rPr lang="ru-RU" sz="5600" dirty="0" smtClean="0">
                <a:ea typeface="Calibri"/>
                <a:cs typeface="Times New Roman"/>
              </a:rPr>
              <a:t> </a:t>
            </a:r>
            <a:r>
              <a:rPr lang="ru-RU" sz="5600" dirty="0">
                <a:solidFill>
                  <a:srgbClr val="7030A0"/>
                </a:solidFill>
                <a:ea typeface="Calibri"/>
                <a:cs typeface="Times New Roman"/>
              </a:rPr>
              <a:t>- </a:t>
            </a:r>
            <a:r>
              <a:rPr lang="ru-RU" sz="5600" b="1" dirty="0">
                <a:solidFill>
                  <a:srgbClr val="7030A0"/>
                </a:solidFill>
              </a:rPr>
              <a:t>№ </a:t>
            </a:r>
            <a:r>
              <a:rPr lang="ru-RU" sz="5600" b="1" dirty="0" smtClean="0">
                <a:solidFill>
                  <a:srgbClr val="7030A0"/>
                </a:solidFill>
              </a:rPr>
              <a:t>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Адонина </a:t>
            </a:r>
            <a:r>
              <a:rPr lang="ru-RU" sz="5600" dirty="0"/>
              <a:t>А. </a:t>
            </a:r>
            <a:r>
              <a:rPr lang="ru-RU" sz="5600" b="1" dirty="0"/>
              <a:t>Внедрение современных управленческих </a:t>
            </a:r>
            <a:r>
              <a:rPr lang="ru-RU" sz="5600" b="1" dirty="0" smtClean="0"/>
              <a:t>технологий в </a:t>
            </a:r>
            <a:r>
              <a:rPr lang="ru-RU" sz="5600" b="1" dirty="0"/>
              <a:t>процесс приема и обработки биоматериала</a:t>
            </a:r>
            <a:r>
              <a:rPr lang="ru-RU" sz="5600" dirty="0"/>
              <a:t> </a:t>
            </a:r>
            <a:r>
              <a:rPr lang="ru-RU" sz="5600" b="1" dirty="0" smtClean="0">
                <a:solidFill>
                  <a:srgbClr val="7030A0"/>
                </a:solidFill>
              </a:rPr>
              <a:t>- № 2</a:t>
            </a:r>
            <a:endParaRPr lang="ru-RU" sz="5600" b="1" dirty="0">
              <a:solidFill>
                <a:srgbClr val="7030A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Васильева И.</a:t>
            </a:r>
            <a:r>
              <a:rPr lang="ru-RU" sz="5600" dirty="0">
                <a:solidFill>
                  <a:srgbClr val="C00000"/>
                </a:solidFill>
              </a:rPr>
              <a:t> </a:t>
            </a:r>
            <a:r>
              <a:rPr lang="ru-RU" sz="5600" b="1" dirty="0"/>
              <a:t>Первый</a:t>
            </a:r>
            <a:r>
              <a:rPr lang="ru-RU" sz="5600" b="1" dirty="0">
                <a:solidFill>
                  <a:srgbClr val="C00000"/>
                </a:solidFill>
              </a:rPr>
              <a:t> </a:t>
            </a:r>
            <a:r>
              <a:rPr lang="ru-RU" sz="5600" b="1" dirty="0"/>
              <a:t>тромболизис, проведенный самостоятельно фельдшером ОСМП Акшинской ЦР</a:t>
            </a:r>
            <a:r>
              <a:rPr lang="ru-RU" sz="5600" dirty="0"/>
              <a:t>Б </a:t>
            </a:r>
            <a:r>
              <a:rPr lang="ru-RU" sz="5600" b="1" dirty="0" smtClean="0">
                <a:solidFill>
                  <a:srgbClr val="7030A0"/>
                </a:solidFill>
              </a:rPr>
              <a:t>- № 4 </a:t>
            </a:r>
            <a:endParaRPr lang="ru-RU" sz="5600" b="1" dirty="0">
              <a:solidFill>
                <a:srgbClr val="7030A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Стешко </a:t>
            </a:r>
            <a:r>
              <a:rPr lang="ru-RU" sz="5600" dirty="0"/>
              <a:t>С.  </a:t>
            </a:r>
            <a:r>
              <a:rPr lang="ru-RU" sz="5600" b="1" dirty="0"/>
              <a:t>Медицинская реабилитация на третьем этапе восстановления после артроскопии </a:t>
            </a:r>
            <a:r>
              <a:rPr lang="ru-RU" sz="5600" b="1" dirty="0" smtClean="0"/>
              <a:t>коленного </a:t>
            </a:r>
            <a:r>
              <a:rPr lang="ru-RU" sz="5600" b="1" dirty="0"/>
              <a:t>сустава </a:t>
            </a:r>
            <a:r>
              <a:rPr lang="ru-RU" sz="5600" b="1" dirty="0" smtClean="0">
                <a:solidFill>
                  <a:srgbClr val="7030A0"/>
                </a:solidFill>
              </a:rPr>
              <a:t>- № </a:t>
            </a:r>
            <a:r>
              <a:rPr lang="ru-RU" sz="5600" b="1" dirty="0" smtClean="0">
                <a:solidFill>
                  <a:srgbClr val="7030A0"/>
                </a:solidFill>
              </a:rPr>
              <a:t>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7030A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600" b="1" u="sng" dirty="0" smtClean="0">
                <a:solidFill>
                  <a:srgbClr val="7030A0"/>
                </a:solidFill>
              </a:rPr>
              <a:t>Рубрика –  </a:t>
            </a:r>
            <a:r>
              <a:rPr lang="ru-RU" sz="6400" b="1" u="sng" dirty="0" smtClean="0">
                <a:solidFill>
                  <a:srgbClr val="7030A0"/>
                </a:solidFill>
                <a:ea typeface="Times New Roman"/>
                <a:cs typeface="Times New Roman"/>
              </a:rPr>
              <a:t>НА </a:t>
            </a:r>
            <a:r>
              <a:rPr lang="ru-RU" sz="6400" b="1" u="sng" dirty="0">
                <a:solidFill>
                  <a:srgbClr val="7030A0"/>
                </a:solidFill>
                <a:ea typeface="Times New Roman"/>
                <a:cs typeface="Times New Roman"/>
              </a:rPr>
              <a:t>ЗАМЕТКУ </a:t>
            </a:r>
            <a:r>
              <a:rPr lang="ru-RU" sz="6400" b="1" u="sng" dirty="0" smtClean="0">
                <a:solidFill>
                  <a:srgbClr val="7030A0"/>
                </a:solidFill>
                <a:ea typeface="Times New Roman"/>
                <a:cs typeface="Times New Roman"/>
              </a:rPr>
              <a:t>МЕДСЕСТРЕ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>
                <a:ea typeface="Calibri"/>
                <a:cs typeface="Times New Roman"/>
              </a:rPr>
              <a:t>Кирьянова </a:t>
            </a:r>
            <a:r>
              <a:rPr lang="ru-RU" sz="5600" dirty="0">
                <a:ea typeface="Calibri"/>
                <a:cs typeface="Times New Roman"/>
              </a:rPr>
              <a:t>О</a:t>
            </a:r>
            <a:r>
              <a:rPr lang="ru-RU" sz="5600" dirty="0">
                <a:solidFill>
                  <a:srgbClr val="C00000"/>
                </a:solidFill>
                <a:ea typeface="Calibri"/>
                <a:cs typeface="Times New Roman"/>
              </a:rPr>
              <a:t>. </a:t>
            </a:r>
            <a:r>
              <a:rPr lang="ru-RU" sz="5600" b="1" dirty="0" smtClean="0">
                <a:ea typeface="Calibri"/>
                <a:cs typeface="Times New Roman"/>
              </a:rPr>
              <a:t>Гистерэктомия </a:t>
            </a:r>
            <a:r>
              <a:rPr lang="ru-RU" sz="5600" b="1" dirty="0">
                <a:ea typeface="Calibri"/>
                <a:cs typeface="Times New Roman"/>
              </a:rPr>
              <a:t>– женские секреты и </a:t>
            </a:r>
            <a:r>
              <a:rPr lang="ru-RU" sz="5600" b="1" dirty="0" smtClean="0">
                <a:ea typeface="Calibri"/>
                <a:cs typeface="Times New Roman"/>
              </a:rPr>
              <a:t>сложности</a:t>
            </a:r>
            <a:r>
              <a:rPr lang="ru-RU" sz="5600" dirty="0" smtClean="0">
                <a:ea typeface="Calibri"/>
                <a:cs typeface="Times New Roman"/>
              </a:rPr>
              <a:t> </a:t>
            </a:r>
            <a:r>
              <a:rPr lang="ru-RU" sz="5600" b="1" dirty="0">
                <a:solidFill>
                  <a:srgbClr val="7030A0"/>
                </a:solidFill>
              </a:rPr>
              <a:t>-  № </a:t>
            </a:r>
            <a:r>
              <a:rPr lang="ru-RU" sz="5600" b="1" dirty="0" smtClean="0">
                <a:solidFill>
                  <a:srgbClr val="7030A0"/>
                </a:solidFill>
              </a:rPr>
              <a:t>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Рубан </a:t>
            </a:r>
            <a:r>
              <a:rPr lang="ru-RU" sz="5600" dirty="0"/>
              <a:t>О. </a:t>
            </a:r>
            <a:r>
              <a:rPr lang="ru-RU" sz="5600" b="1" dirty="0"/>
              <a:t>Искусственный интеллект в медицине и </a:t>
            </a:r>
            <a:r>
              <a:rPr lang="ru-RU" sz="5600" b="1" dirty="0" smtClean="0"/>
              <a:t>генетике </a:t>
            </a:r>
            <a:r>
              <a:rPr lang="ru-RU" sz="5600" b="1" dirty="0" smtClean="0">
                <a:solidFill>
                  <a:srgbClr val="7030A0"/>
                </a:solidFill>
              </a:rPr>
              <a:t>-  </a:t>
            </a:r>
            <a:r>
              <a:rPr lang="ru-RU" sz="5600" b="1" dirty="0">
                <a:solidFill>
                  <a:srgbClr val="7030A0"/>
                </a:solidFill>
              </a:rPr>
              <a:t>№ </a:t>
            </a:r>
            <a:r>
              <a:rPr lang="ru-RU" sz="5600" b="1" dirty="0" smtClean="0">
                <a:solidFill>
                  <a:srgbClr val="7030A0"/>
                </a:solidFill>
              </a:rPr>
              <a:t>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Сырнева М. </a:t>
            </a:r>
            <a:r>
              <a:rPr lang="ru-RU" sz="5600" b="1" dirty="0"/>
              <a:t>Диэнцефальный синдром. Диэнцефальный </a:t>
            </a:r>
            <a:r>
              <a:rPr lang="ru-RU" sz="5600" b="1" dirty="0" smtClean="0"/>
              <a:t>криз</a:t>
            </a:r>
            <a:r>
              <a:rPr lang="ru-RU" sz="5600" b="1" dirty="0" smtClean="0">
                <a:solidFill>
                  <a:srgbClr val="7030A0"/>
                </a:solidFill>
              </a:rPr>
              <a:t> -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Сырнева </a:t>
            </a:r>
            <a:r>
              <a:rPr lang="ru-RU" sz="5600" dirty="0"/>
              <a:t>М</a:t>
            </a:r>
            <a:r>
              <a:rPr lang="ru-RU" sz="5600" b="1" dirty="0"/>
              <a:t>. Гипокальциемический </a:t>
            </a:r>
            <a:r>
              <a:rPr lang="ru-RU" sz="5600" b="1" dirty="0" smtClean="0"/>
              <a:t>криз </a:t>
            </a:r>
            <a:r>
              <a:rPr lang="ru-RU" sz="5600" b="1" dirty="0" smtClean="0">
                <a:solidFill>
                  <a:srgbClr val="7030A0"/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>
              <a:solidFill>
                <a:srgbClr val="002060"/>
              </a:solidFill>
            </a:endParaRPr>
          </a:p>
          <a:p>
            <a:pPr marL="0" lvl="0" indent="0" algn="just">
              <a:buNone/>
            </a:pPr>
            <a:endParaRPr lang="ru-RU" sz="6400" b="1" u="sng" dirty="0" smtClean="0">
              <a:solidFill>
                <a:srgbClr val="002060"/>
              </a:solidFill>
            </a:endParaRPr>
          </a:p>
          <a:p>
            <a:endParaRPr lang="ru-RU" sz="4800" b="1" dirty="0">
              <a:solidFill>
                <a:srgbClr val="002060"/>
              </a:solidFill>
            </a:endParaRPr>
          </a:p>
          <a:p>
            <a:endParaRPr lang="ru-RU" sz="4800" b="1" dirty="0" smtClean="0">
              <a:solidFill>
                <a:srgbClr val="002060"/>
              </a:solidFill>
              <a:ea typeface="Calibri"/>
              <a:cs typeface="Calibri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ru-RU" sz="1400" dirty="0"/>
          </a:p>
        </p:txBody>
      </p:sp>
      <p:pic>
        <p:nvPicPr>
          <p:cNvPr id="5" name="Picture 5" descr="Сестринское дел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1329" y="129742"/>
            <a:ext cx="132397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94616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«Сестринское дело»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2024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7030A0"/>
                </a:solidFill>
              </a:rPr>
              <a:t>Рубрика – СЕСТРИНСКОЕ ДЕЛО В </a:t>
            </a:r>
            <a:r>
              <a:rPr lang="ru-RU" sz="1600" b="1" u="sng" dirty="0" smtClean="0">
                <a:solidFill>
                  <a:srgbClr val="7030A0"/>
                </a:solidFill>
              </a:rPr>
              <a:t>ОНКОЛОГИИ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Топоркова </a:t>
            </a:r>
            <a:r>
              <a:rPr lang="ru-RU" sz="1400" dirty="0"/>
              <a:t>Г. </a:t>
            </a:r>
            <a:r>
              <a:rPr lang="ru-RU" sz="1400" b="1" dirty="0"/>
              <a:t>Кормление пациента в постели как </a:t>
            </a:r>
            <a:r>
              <a:rPr lang="ru-RU" sz="1400" b="1" dirty="0" smtClean="0"/>
              <a:t>элемент повышения </a:t>
            </a:r>
            <a:r>
              <a:rPr lang="ru-RU" sz="1400" b="1" dirty="0"/>
              <a:t>качества жизни </a:t>
            </a:r>
            <a:r>
              <a:rPr lang="ru-RU" sz="1400" b="1" dirty="0" smtClean="0"/>
              <a:t> </a:t>
            </a:r>
            <a:r>
              <a:rPr lang="ru-RU" sz="1400" b="1" dirty="0">
                <a:solidFill>
                  <a:srgbClr val="7030A0"/>
                </a:solidFill>
              </a:rPr>
              <a:t>- 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Черная </a:t>
            </a:r>
            <a:r>
              <a:rPr lang="ru-RU" sz="1400" dirty="0"/>
              <a:t>Т., </a:t>
            </a:r>
            <a:r>
              <a:rPr lang="ru-RU" sz="1400" dirty="0" smtClean="0"/>
              <a:t>Пятикоп </a:t>
            </a:r>
            <a:r>
              <a:rPr lang="ru-RU" sz="1400" dirty="0"/>
              <a:t>В. </a:t>
            </a:r>
            <a:r>
              <a:rPr lang="ru-RU" sz="1400" b="1" dirty="0"/>
              <a:t>Особенности организации работы медицинских </a:t>
            </a:r>
            <a:r>
              <a:rPr lang="ru-RU" sz="1400" b="1" dirty="0" smtClean="0"/>
              <a:t>сестер в </a:t>
            </a:r>
            <a:r>
              <a:rPr lang="ru-RU" sz="1400" b="1" dirty="0"/>
              <a:t>онкологическом отделении «Торакальная онкология</a:t>
            </a:r>
            <a:r>
              <a:rPr lang="ru-RU" sz="1400" b="1" dirty="0" smtClean="0"/>
              <a:t>» </a:t>
            </a:r>
            <a:r>
              <a:rPr lang="ru-RU" sz="1400" b="1" dirty="0" smtClean="0">
                <a:solidFill>
                  <a:srgbClr val="7030A0"/>
                </a:solidFill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</a:t>
            </a:r>
            <a:r>
              <a:rPr lang="ru-RU" sz="1400" b="1" dirty="0" smtClean="0">
                <a:solidFill>
                  <a:srgbClr val="7030A0"/>
                </a:solidFill>
              </a:rPr>
              <a:t>5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Суховилова </a:t>
            </a:r>
            <a:r>
              <a:rPr lang="ru-RU" sz="1400" dirty="0"/>
              <a:t>Е. </a:t>
            </a:r>
            <a:r>
              <a:rPr lang="ru-RU" sz="1400" b="1" dirty="0"/>
              <a:t>Медицинская реабилитация </a:t>
            </a:r>
            <a:r>
              <a:rPr lang="ru-RU" sz="1400" b="1" dirty="0" smtClean="0"/>
              <a:t>пациентов </a:t>
            </a:r>
            <a:r>
              <a:rPr lang="ru-RU" sz="1400" b="1" dirty="0" smtClean="0">
                <a:solidFill>
                  <a:srgbClr val="7030A0"/>
                </a:solidFill>
              </a:rPr>
              <a:t>- № 6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Овальчук </a:t>
            </a:r>
            <a:r>
              <a:rPr lang="ru-RU" sz="1400" dirty="0"/>
              <a:t>Ю., </a:t>
            </a:r>
            <a:r>
              <a:rPr lang="ru-RU" sz="1400" dirty="0" smtClean="0"/>
              <a:t>Некрасова </a:t>
            </a:r>
            <a:r>
              <a:rPr lang="ru-RU" sz="1400" dirty="0"/>
              <a:t>В. </a:t>
            </a:r>
            <a:r>
              <a:rPr lang="ru-RU" sz="1400" b="1" dirty="0"/>
              <a:t>Сестринский уход как элемент повышения качества жизни  пациентки после операции на молочной железе</a:t>
            </a:r>
            <a:r>
              <a:rPr lang="ru-RU" sz="1400" dirty="0"/>
              <a:t> </a:t>
            </a:r>
            <a:r>
              <a:rPr lang="ru-RU" sz="1400" b="1" dirty="0" smtClean="0">
                <a:solidFill>
                  <a:srgbClr val="7030A0"/>
                </a:solidFill>
              </a:rPr>
              <a:t> - № 7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Ю. </a:t>
            </a:r>
            <a:r>
              <a:rPr lang="ru-RU" sz="1400" dirty="0" smtClean="0"/>
              <a:t>Зуева </a:t>
            </a:r>
            <a:r>
              <a:rPr lang="ru-RU" sz="1400" b="1" dirty="0"/>
              <a:t>Организация и контроль за лекарственной безопасностью при проведении лекарственной терапии онкологическим </a:t>
            </a:r>
            <a:r>
              <a:rPr lang="ru-RU" sz="1400" b="1" dirty="0" smtClean="0"/>
              <a:t>пациентам </a:t>
            </a:r>
            <a:r>
              <a:rPr lang="ru-RU" sz="1400" b="1" dirty="0" smtClean="0">
                <a:solidFill>
                  <a:srgbClr val="7030A0"/>
                </a:solidFill>
              </a:rPr>
              <a:t>- № 8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700" b="1" u="sng" dirty="0">
              <a:solidFill>
                <a:srgbClr val="7030A0"/>
              </a:solidFill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7030A0"/>
                </a:solidFill>
              </a:rPr>
              <a:t>Рубрика – СЕСТРИНСКОЕ ДЕЛО В </a:t>
            </a:r>
            <a:r>
              <a:rPr lang="ru-RU" sz="1600" b="1" u="sng" dirty="0" smtClean="0">
                <a:solidFill>
                  <a:srgbClr val="7030A0"/>
                </a:solidFill>
              </a:rPr>
              <a:t>ПЕДИАТРИИ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Гудина </a:t>
            </a:r>
            <a:r>
              <a:rPr lang="ru-RU" sz="1500" dirty="0"/>
              <a:t>М.</a:t>
            </a:r>
            <a:r>
              <a:rPr lang="ru-RU" sz="1500" b="1" dirty="0"/>
              <a:t> Уход и наблюдение за ребенком с гипертермией </a:t>
            </a:r>
            <a:r>
              <a:rPr lang="ru-RU" sz="1500" b="1" dirty="0" smtClean="0">
                <a:solidFill>
                  <a:srgbClr val="7030A0"/>
                </a:solidFill>
                <a:ea typeface="Calibri"/>
                <a:cs typeface="Times New Roman"/>
              </a:rPr>
              <a:t>- </a:t>
            </a:r>
            <a:r>
              <a:rPr lang="ru-RU" sz="1500" b="1" dirty="0">
                <a:solidFill>
                  <a:srgbClr val="7030A0"/>
                </a:solidFill>
              </a:rPr>
              <a:t>№ </a:t>
            </a:r>
            <a:r>
              <a:rPr lang="ru-RU" sz="1500" b="1" dirty="0" smtClean="0">
                <a:solidFill>
                  <a:srgbClr val="7030A0"/>
                </a:solidFill>
              </a:rPr>
              <a:t>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Рубан </a:t>
            </a:r>
            <a:r>
              <a:rPr lang="ru-RU" sz="1500" dirty="0"/>
              <a:t>О. </a:t>
            </a:r>
            <a:r>
              <a:rPr lang="ru-RU" sz="1500" b="1" dirty="0"/>
              <a:t>Гиперактивность, гиперфокус и полезный шум </a:t>
            </a:r>
            <a:r>
              <a:rPr lang="ru-RU" sz="1500" b="1" dirty="0">
                <a:solidFill>
                  <a:srgbClr val="7030A0"/>
                </a:solidFill>
                <a:ea typeface="Calibri"/>
                <a:cs typeface="Times New Roman"/>
              </a:rPr>
              <a:t>- </a:t>
            </a:r>
            <a:r>
              <a:rPr lang="ru-RU" sz="1500" b="1" dirty="0">
                <a:solidFill>
                  <a:srgbClr val="7030A0"/>
                </a:solidFill>
              </a:rPr>
              <a:t>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500" b="1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7030A0"/>
                </a:solidFill>
              </a:rPr>
              <a:t>Рубрика - АКТУАЛЬНАЯ ПРОБЛЕМА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Мыльникова И. </a:t>
            </a:r>
            <a:r>
              <a:rPr lang="ru-RU" sz="1400" b="1" dirty="0"/>
              <a:t>Одиночество опаснее курения </a:t>
            </a:r>
            <a:r>
              <a:rPr lang="ru-RU" sz="1400" b="1" dirty="0">
                <a:solidFill>
                  <a:srgbClr val="7030A0"/>
                </a:solidFill>
              </a:rPr>
              <a:t>-  № 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Мыльникова И. </a:t>
            </a:r>
            <a:r>
              <a:rPr lang="ru-RU" sz="1400" b="1" dirty="0"/>
              <a:t>Профессиональный имидж медицинских сестер </a:t>
            </a:r>
            <a:r>
              <a:rPr lang="ru-RU" sz="1400" b="1" dirty="0">
                <a:solidFill>
                  <a:srgbClr val="7030A0"/>
                </a:solidFill>
              </a:rPr>
              <a:t>-  № 3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800" b="1" u="sng" dirty="0" smtClean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500" b="1" dirty="0">
              <a:solidFill>
                <a:srgbClr val="7030A0"/>
              </a:solidFill>
            </a:endParaRPr>
          </a:p>
          <a:p>
            <a:endParaRPr lang="ru-RU" dirty="0"/>
          </a:p>
        </p:txBody>
      </p:sp>
      <p:pic>
        <p:nvPicPr>
          <p:cNvPr id="5" name="Picture 5" descr="Сестринское дел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1329" y="129742"/>
            <a:ext cx="132397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4052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«Сестринское дело» за 2024 год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1" u="sng" dirty="0" smtClean="0">
                <a:solidFill>
                  <a:srgbClr val="7030A0"/>
                </a:solidFill>
              </a:rPr>
              <a:t>Рубрика - РЕГИОНЫ РОССИИ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b="1" dirty="0" smtClean="0"/>
              <a:t>Актуализация </a:t>
            </a:r>
            <a:r>
              <a:rPr lang="ru-RU" sz="1500" b="1" dirty="0"/>
              <a:t>роли сестринского персонала в лекарственном </a:t>
            </a:r>
            <a:r>
              <a:rPr lang="ru-RU" sz="1500" b="1" dirty="0" smtClean="0"/>
              <a:t>обеспечении в </a:t>
            </a:r>
            <a:r>
              <a:rPr lang="ru-RU" sz="1500" b="1" dirty="0"/>
              <a:t>многопрофильном </a:t>
            </a:r>
            <a:r>
              <a:rPr lang="ru-RU" sz="1500" b="1" dirty="0" smtClean="0"/>
              <a:t>стационаре </a:t>
            </a:r>
            <a:r>
              <a:rPr lang="ru-RU" sz="1500" b="1" dirty="0" smtClean="0">
                <a:solidFill>
                  <a:srgbClr val="7030A0"/>
                </a:solidFill>
              </a:rPr>
              <a:t>-  </a:t>
            </a:r>
            <a:r>
              <a:rPr lang="ru-RU" sz="1500" b="1" dirty="0">
                <a:solidFill>
                  <a:srgbClr val="7030A0"/>
                </a:solidFill>
              </a:rPr>
              <a:t>№ </a:t>
            </a:r>
            <a:r>
              <a:rPr lang="ru-RU" sz="1500" b="1" dirty="0" smtClean="0">
                <a:solidFill>
                  <a:srgbClr val="7030A0"/>
                </a:solidFill>
              </a:rPr>
              <a:t>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Лагун </a:t>
            </a:r>
            <a:r>
              <a:rPr lang="ru-RU" sz="1500" dirty="0"/>
              <a:t>Е., </a:t>
            </a:r>
            <a:r>
              <a:rPr lang="ru-RU" sz="1500" dirty="0" smtClean="0"/>
              <a:t>Жигарева </a:t>
            </a:r>
            <a:r>
              <a:rPr lang="ru-RU" sz="1500" dirty="0"/>
              <a:t>Е. </a:t>
            </a:r>
            <a:r>
              <a:rPr lang="ru-RU" sz="1500" b="1" dirty="0"/>
              <a:t>Организация контроля качества работы среднего медицинского </a:t>
            </a:r>
            <a:r>
              <a:rPr lang="ru-RU" sz="1500" b="1" dirty="0" smtClean="0"/>
              <a:t>персонал</a:t>
            </a:r>
            <a:r>
              <a:rPr lang="ru-RU" sz="1500" b="1" dirty="0" smtClean="0">
                <a:solidFill>
                  <a:srgbClr val="7030A0"/>
                </a:solidFill>
              </a:rPr>
              <a:t>а - № 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b="1" dirty="0"/>
              <a:t>Выгоранию – </a:t>
            </a:r>
            <a:r>
              <a:rPr lang="ru-RU" sz="1500" b="1" dirty="0" smtClean="0"/>
              <a:t>нет. </a:t>
            </a:r>
            <a:r>
              <a:rPr lang="ru-RU" sz="1500" b="1" dirty="0">
                <a:solidFill>
                  <a:srgbClr val="7030A0"/>
                </a:solidFill>
              </a:rPr>
              <a:t>- № 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Выклюк </a:t>
            </a:r>
            <a:r>
              <a:rPr lang="ru-RU" sz="1500" dirty="0"/>
              <a:t>И.  </a:t>
            </a:r>
            <a:r>
              <a:rPr lang="ru-RU" sz="1500" b="1" dirty="0"/>
              <a:t>Работа в одной команде </a:t>
            </a:r>
            <a:r>
              <a:rPr lang="ru-RU" sz="1500" b="1" dirty="0">
                <a:solidFill>
                  <a:srgbClr val="7030A0"/>
                </a:solidFill>
              </a:rPr>
              <a:t>- № </a:t>
            </a:r>
            <a:r>
              <a:rPr lang="ru-RU" sz="1500" b="1" dirty="0" smtClean="0">
                <a:solidFill>
                  <a:srgbClr val="7030A0"/>
                </a:solidFill>
              </a:rPr>
              <a:t>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Лапшина </a:t>
            </a:r>
            <a:r>
              <a:rPr lang="ru-RU" sz="1500" dirty="0"/>
              <a:t>А.,  </a:t>
            </a:r>
            <a:r>
              <a:rPr lang="ru-RU" sz="1500" dirty="0" smtClean="0"/>
              <a:t>Жигарева </a:t>
            </a:r>
            <a:r>
              <a:rPr lang="ru-RU" sz="1500" dirty="0"/>
              <a:t>Е. </a:t>
            </a:r>
            <a:r>
              <a:rPr lang="ru-RU" sz="1500" b="1" dirty="0"/>
              <a:t>Опыт организации безопасной больничной </a:t>
            </a:r>
            <a:r>
              <a:rPr lang="ru-RU" sz="1500" b="1" dirty="0" smtClean="0"/>
              <a:t>среды </a:t>
            </a:r>
            <a:r>
              <a:rPr lang="ru-RU" sz="1500" b="1" dirty="0"/>
              <a:t>для лиц пожилого и старческого возраста в условиях </a:t>
            </a:r>
            <a:r>
              <a:rPr lang="ru-RU" sz="1500" b="1" dirty="0" smtClean="0"/>
              <a:t>специализированного стационара</a:t>
            </a:r>
            <a:r>
              <a:rPr lang="ru-RU" sz="1500" b="1" dirty="0" smtClean="0">
                <a:solidFill>
                  <a:srgbClr val="7030A0"/>
                </a:solidFill>
              </a:rPr>
              <a:t> - № 6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Абзалутдинова </a:t>
            </a:r>
            <a:r>
              <a:rPr lang="ru-RU" sz="1500" dirty="0"/>
              <a:t>С.</a:t>
            </a:r>
            <a:r>
              <a:rPr lang="ru-RU" sz="1500" b="1" dirty="0"/>
              <a:t> Наставничество как эффективный метод </a:t>
            </a:r>
            <a:r>
              <a:rPr lang="ru-RU" sz="1500" b="1" dirty="0" smtClean="0"/>
              <a:t>обучения молодых специалистов </a:t>
            </a:r>
            <a:r>
              <a:rPr lang="ru-RU" sz="1500" b="1" dirty="0" smtClean="0">
                <a:solidFill>
                  <a:srgbClr val="7030A0"/>
                </a:solidFill>
              </a:rPr>
              <a:t>- № 6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Шегаева </a:t>
            </a:r>
            <a:r>
              <a:rPr lang="ru-RU" sz="1500" dirty="0"/>
              <a:t>С. </a:t>
            </a:r>
            <a:r>
              <a:rPr lang="ru-RU" sz="1500" b="1" dirty="0"/>
              <a:t>Роль медицинского персонала в профилактике пролежней </a:t>
            </a:r>
            <a:r>
              <a:rPr lang="ru-RU" sz="1500" b="1" dirty="0" smtClean="0">
                <a:solidFill>
                  <a:srgbClr val="7030A0"/>
                </a:solidFill>
              </a:rPr>
              <a:t>- № 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/>
              <a:t>Е. </a:t>
            </a:r>
            <a:r>
              <a:rPr lang="ru-RU" sz="1500" dirty="0" smtClean="0"/>
              <a:t>Лагун </a:t>
            </a:r>
            <a:r>
              <a:rPr lang="ru-RU" sz="1500" b="1" dirty="0"/>
              <a:t>Система контроля качества сестринской помощи в Забайкальском </a:t>
            </a:r>
            <a:r>
              <a:rPr lang="ru-RU" sz="1500" b="1" dirty="0" smtClean="0"/>
              <a:t>крае </a:t>
            </a:r>
            <a:r>
              <a:rPr lang="ru-RU" sz="1500" b="1" dirty="0" smtClean="0">
                <a:solidFill>
                  <a:srgbClr val="7030A0"/>
                </a:solidFill>
              </a:rPr>
              <a:t>- № 8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Халбышкеева Т.</a:t>
            </a:r>
            <a:r>
              <a:rPr lang="ru-RU" sz="1500" b="1" dirty="0" smtClean="0"/>
              <a:t> </a:t>
            </a:r>
            <a:r>
              <a:rPr lang="ru-RU" sz="1500" b="1" dirty="0"/>
              <a:t>Роль среднего медицинского персонала в </a:t>
            </a:r>
            <a:r>
              <a:rPr lang="ru-RU" sz="1500" b="1" dirty="0" smtClean="0"/>
              <a:t>прегравидарной подготовке</a:t>
            </a:r>
            <a:r>
              <a:rPr lang="ru-RU" sz="1500" b="1" dirty="0" smtClean="0">
                <a:solidFill>
                  <a:srgbClr val="7030A0"/>
                </a:solidFill>
              </a:rPr>
              <a:t> - № 8</a:t>
            </a:r>
            <a:endParaRPr lang="ru-RU" sz="1500" b="1" dirty="0">
              <a:solidFill>
                <a:srgbClr val="7030A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1" u="sng" dirty="0" smtClean="0">
                <a:solidFill>
                  <a:srgbClr val="7030A0"/>
                </a:solidFill>
              </a:rPr>
              <a:t>Рубрика - ПАЛЛИАТИВНАЯ </a:t>
            </a:r>
            <a:r>
              <a:rPr lang="ru-RU" sz="1700" b="1" u="sng" dirty="0">
                <a:solidFill>
                  <a:srgbClr val="7030A0"/>
                </a:solidFill>
              </a:rPr>
              <a:t>ПОМОЩЬ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 smtClean="0"/>
              <a:t>Каларащук </a:t>
            </a:r>
            <a:r>
              <a:rPr lang="ru-RU" sz="1500" dirty="0"/>
              <a:t>А. </a:t>
            </a:r>
            <a:r>
              <a:rPr lang="ru-RU" sz="1500" b="1" dirty="0"/>
              <a:t>«Школа по уходу за тяжелобольными людьми» </a:t>
            </a:r>
            <a:r>
              <a:rPr lang="ru-RU" sz="1500" b="1" dirty="0">
                <a:solidFill>
                  <a:srgbClr val="7030A0"/>
                </a:solidFill>
              </a:rPr>
              <a:t>- № 6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 smtClean="0"/>
              <a:t>Каларащук </a:t>
            </a:r>
            <a:r>
              <a:rPr lang="ru-RU" sz="1500" dirty="0"/>
              <a:t>А. </a:t>
            </a:r>
            <a:r>
              <a:rPr lang="ru-RU" sz="1500" b="1" dirty="0"/>
              <a:t>Роль медицинской сестры в паллиативной помощи</a:t>
            </a:r>
            <a:r>
              <a:rPr lang="ru-RU" sz="1500" dirty="0"/>
              <a:t> </a:t>
            </a:r>
            <a:r>
              <a:rPr lang="ru-RU" sz="1500" b="1" dirty="0">
                <a:solidFill>
                  <a:srgbClr val="7030A0"/>
                </a:solidFill>
              </a:rPr>
              <a:t>- № 6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/>
          </a:p>
          <a:p>
            <a:pPr marL="0" indent="0">
              <a:buNone/>
            </a:pPr>
            <a:r>
              <a:rPr lang="ru-RU" sz="1700" b="1" u="sng" dirty="0" smtClean="0">
                <a:solidFill>
                  <a:srgbClr val="7030A0"/>
                </a:solidFill>
              </a:rPr>
              <a:t>Рубрика </a:t>
            </a:r>
            <a:r>
              <a:rPr lang="ru-RU" sz="1700" b="1" u="sng" dirty="0">
                <a:solidFill>
                  <a:srgbClr val="7030A0"/>
                </a:solidFill>
              </a:rPr>
              <a:t>- </a:t>
            </a:r>
            <a:r>
              <a:rPr lang="ru-RU" sz="1700" b="1" u="sng" dirty="0" smtClean="0">
                <a:solidFill>
                  <a:srgbClr val="7030A0"/>
                </a:solidFill>
              </a:rPr>
              <a:t>СОБЫТИЕ</a:t>
            </a:r>
            <a:endParaRPr lang="ru-RU" sz="1700" b="1" u="sng" dirty="0">
              <a:solidFill>
                <a:srgbClr val="7030A0"/>
              </a:solidFill>
            </a:endParaRPr>
          </a:p>
          <a:p>
            <a:r>
              <a:rPr lang="ru-RU" sz="1500" dirty="0" smtClean="0"/>
              <a:t>Фетищева </a:t>
            </a:r>
            <a:r>
              <a:rPr lang="ru-RU" sz="1500" dirty="0"/>
              <a:t>И. </a:t>
            </a:r>
            <a:r>
              <a:rPr lang="ru-RU" sz="1500" b="1" dirty="0"/>
              <a:t>Как управлять здоровьем и достичь </a:t>
            </a:r>
            <a:r>
              <a:rPr lang="ru-RU" sz="1500" b="1" dirty="0" smtClean="0"/>
              <a:t>долголетия </a:t>
            </a:r>
            <a:r>
              <a:rPr lang="ru-RU" sz="1500" b="1" dirty="0">
                <a:solidFill>
                  <a:srgbClr val="7030A0"/>
                </a:solidFill>
              </a:rPr>
              <a:t>-  № </a:t>
            </a:r>
            <a:r>
              <a:rPr lang="ru-RU" sz="1500" b="1" dirty="0" smtClean="0">
                <a:solidFill>
                  <a:srgbClr val="7030A0"/>
                </a:solidFill>
              </a:rPr>
              <a:t>6</a:t>
            </a:r>
            <a:endParaRPr lang="ru-RU" sz="1500" b="1" dirty="0">
              <a:solidFill>
                <a:srgbClr val="7030A0"/>
              </a:solidFill>
            </a:endParaRPr>
          </a:p>
          <a:p>
            <a:endParaRPr lang="ru-RU" sz="1400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4" name="Picture 5" descr="Сестринское дел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1329" y="129742"/>
            <a:ext cx="132397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346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«Сестринское дело» за 2024 год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sz="1600" u="sng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7030A0"/>
                </a:solidFill>
              </a:rPr>
              <a:t>Рубрика - СЕСТРИНСКИЕ ИССЛЕДОВАНИЯ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 smtClean="0"/>
              <a:t>Бадалов </a:t>
            </a:r>
            <a:r>
              <a:rPr lang="ru-RU" sz="1400" dirty="0"/>
              <a:t>М. </a:t>
            </a:r>
            <a:r>
              <a:rPr lang="ru-RU" sz="1400" b="1" dirty="0"/>
              <a:t>Статистическая оценка факторов заболеваемости туберкулезом в России </a:t>
            </a:r>
            <a:r>
              <a:rPr lang="ru-RU" sz="1400" b="1" dirty="0">
                <a:solidFill>
                  <a:srgbClr val="7030A0"/>
                </a:solidFill>
              </a:rPr>
              <a:t>-  № 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Забирова С., Зарубина Н., Михейкина И.  </a:t>
            </a:r>
            <a:r>
              <a:rPr lang="ru-RU" sz="1400" b="1" dirty="0"/>
              <a:t>Интеллектуальное волонтерство медицинских сестер в борьбе с раком</a:t>
            </a:r>
            <a:r>
              <a:rPr lang="ru-RU" sz="1400" b="1" dirty="0">
                <a:solidFill>
                  <a:srgbClr val="7030A0"/>
                </a:solidFill>
              </a:rPr>
              <a:t> - № 6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Дасько Т., Соловьева А., Филиппова Л. </a:t>
            </a:r>
            <a:r>
              <a:rPr lang="ru-RU" sz="1400" b="1" dirty="0"/>
              <a:t>Методы профилактики болезней глаза у студентов медицинского колледжа </a:t>
            </a:r>
            <a:r>
              <a:rPr lang="ru-RU" sz="1400" b="1" dirty="0">
                <a:solidFill>
                  <a:srgbClr val="7030A0"/>
                </a:solidFill>
              </a:rPr>
              <a:t>- № </a:t>
            </a:r>
            <a:r>
              <a:rPr lang="ru-RU" sz="1400" b="1" dirty="0" smtClean="0">
                <a:solidFill>
                  <a:srgbClr val="7030A0"/>
                </a:solidFill>
              </a:rPr>
              <a:t>7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400" b="1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7030A0"/>
                </a:solidFill>
              </a:rPr>
              <a:t>Рубрика - ПСИХОЛОГИЯ </a:t>
            </a:r>
            <a:r>
              <a:rPr lang="ru-RU" sz="1600" b="1" u="sng" dirty="0">
                <a:solidFill>
                  <a:srgbClr val="7030A0"/>
                </a:solidFill>
              </a:rPr>
              <a:t>И СЕСТРИНСКОЕ ДЕЛО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Короткова Ю., ЖИГАНОВА Е.,  Москаленко Л. </a:t>
            </a:r>
            <a:r>
              <a:rPr lang="ru-RU" sz="1400" b="1" dirty="0" smtClean="0"/>
              <a:t>Синдром эмоционального выгорания у специалистов со средним медицинским образование</a:t>
            </a:r>
            <a:r>
              <a:rPr lang="ru-RU" sz="1400" dirty="0" smtClean="0"/>
              <a:t> </a:t>
            </a:r>
            <a:r>
              <a:rPr lang="ru-RU" sz="1400" b="1" dirty="0">
                <a:solidFill>
                  <a:srgbClr val="7030A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</a:t>
            </a:r>
            <a:r>
              <a:rPr lang="ru-RU" sz="1400" b="1" dirty="0" smtClean="0">
                <a:solidFill>
                  <a:srgbClr val="7030A0"/>
                </a:solidFill>
              </a:rPr>
              <a:t>8</a:t>
            </a:r>
            <a:endParaRPr lang="ru-RU" sz="1400" dirty="0"/>
          </a:p>
          <a:p>
            <a:endParaRPr lang="ru-RU" dirty="0"/>
          </a:p>
        </p:txBody>
      </p:sp>
      <p:pic>
        <p:nvPicPr>
          <p:cNvPr id="4" name="Picture 5" descr="Сестринское дел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1329" y="129742"/>
            <a:ext cx="132397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56468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«Управление качеством  в здравоохранении» за 2024год</a:t>
            </a:r>
            <a:endParaRPr lang="ru-RU" sz="3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2595" y="1927654"/>
            <a:ext cx="10515600" cy="4236952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6400" b="1" u="sng" dirty="0" smtClean="0">
                <a:solidFill>
                  <a:srgbClr val="990033"/>
                </a:solidFill>
              </a:rPr>
              <a:t>Рубрика – ВНЕШНИЕ ПРОВЕРКИ</a:t>
            </a:r>
            <a:endParaRPr lang="ru-RU" sz="6400" dirty="0" smtClean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200" b="1" dirty="0" smtClean="0"/>
              <a:t>Официальные </a:t>
            </a:r>
            <a:r>
              <a:rPr lang="ru-RU" sz="5200" b="1" dirty="0"/>
              <a:t>ответы Роспотребнадзора на вопросы практиков: этого не найдете в </a:t>
            </a:r>
            <a:r>
              <a:rPr lang="ru-RU" sz="5200" b="1" dirty="0" smtClean="0"/>
              <a:t>нормативке </a:t>
            </a:r>
            <a:r>
              <a:rPr lang="ru-RU" sz="5200" dirty="0" smtClean="0"/>
              <a:t>- </a:t>
            </a:r>
            <a:r>
              <a:rPr lang="ru-RU" sz="5200" b="1" dirty="0" smtClean="0">
                <a:solidFill>
                  <a:srgbClr val="990033"/>
                </a:solidFill>
              </a:rPr>
              <a:t>№ 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200" dirty="0" smtClean="0"/>
              <a:t>Чикина </a:t>
            </a:r>
            <a:r>
              <a:rPr lang="ru-RU" sz="5200" dirty="0"/>
              <a:t>О.</a:t>
            </a:r>
            <a:r>
              <a:rPr lang="ru-RU" sz="5200" b="1" dirty="0"/>
              <a:t> Новый индикатор риска проверок Роспотребнадзора. Как предотвратить внеплановый визит инспекторов и снизить </a:t>
            </a:r>
            <a:r>
              <a:rPr lang="ru-RU" sz="5200" b="1" dirty="0" smtClean="0"/>
              <a:t>санкции - </a:t>
            </a:r>
            <a:r>
              <a:rPr lang="ru-RU" sz="5200" b="1" dirty="0" smtClean="0">
                <a:solidFill>
                  <a:srgbClr val="800000"/>
                </a:solidFill>
              </a:rPr>
              <a:t>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200" dirty="0" smtClean="0"/>
              <a:t>Дубель </a:t>
            </a:r>
            <a:r>
              <a:rPr lang="ru-RU" sz="5200" dirty="0"/>
              <a:t>Е. </a:t>
            </a:r>
            <a:r>
              <a:rPr lang="ru-RU" sz="5200" b="1" dirty="0"/>
              <a:t>Как оформить отчет о подозрении на случай ИСМП. Видеоинструкция от </a:t>
            </a:r>
            <a:r>
              <a:rPr lang="ru-RU" sz="5200" b="1" dirty="0" smtClean="0"/>
              <a:t>эпидемиолога </a:t>
            </a:r>
            <a:r>
              <a:rPr lang="ru-RU" sz="5200" b="1" dirty="0" smtClean="0">
                <a:solidFill>
                  <a:srgbClr val="990033"/>
                </a:solidFill>
              </a:rPr>
              <a:t>- 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200" b="1" dirty="0" smtClean="0"/>
              <a:t>Менеджмент </a:t>
            </a:r>
            <a:r>
              <a:rPr lang="ru-RU" sz="5200" b="1" dirty="0"/>
              <a:t>качества – тренд эффективного здравоохранения. Как Росздравнадзор проверяет качество оказания медпомощи и какие нарушения </a:t>
            </a:r>
            <a:r>
              <a:rPr lang="ru-RU" sz="5200" b="1" dirty="0" smtClean="0"/>
              <a:t>находит  </a:t>
            </a:r>
            <a:r>
              <a:rPr lang="ru-RU" sz="5200" b="1" dirty="0" smtClean="0">
                <a:solidFill>
                  <a:srgbClr val="990033"/>
                </a:solidFill>
              </a:rPr>
              <a:t>- 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200" dirty="0" smtClean="0"/>
              <a:t>Коробенкова М.</a:t>
            </a:r>
            <a:r>
              <a:rPr lang="ru-RU" sz="5200" b="1" dirty="0" smtClean="0"/>
              <a:t> Возросли штрафы за персданные. Меры подстраховки на кейсах </a:t>
            </a:r>
            <a:r>
              <a:rPr lang="ru-RU" sz="5200" b="1" dirty="0" smtClean="0">
                <a:solidFill>
                  <a:srgbClr val="990033"/>
                </a:solidFill>
              </a:rPr>
              <a:t>- 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200" dirty="0" smtClean="0"/>
              <a:t>Кучин Н. </a:t>
            </a:r>
            <a:r>
              <a:rPr lang="ru-RU" sz="5200" b="1" dirty="0" smtClean="0"/>
              <a:t>Как оформить мониторинги в отчете по ВКК. Образец, который точно одобрит Росздравнадзор </a:t>
            </a:r>
            <a:r>
              <a:rPr lang="ru-RU" sz="5200" b="1" dirty="0" smtClean="0">
                <a:solidFill>
                  <a:srgbClr val="990033"/>
                </a:solidFill>
              </a:rPr>
              <a:t>- 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200" dirty="0" smtClean="0"/>
              <a:t>Колоколов А. </a:t>
            </a:r>
            <a:r>
              <a:rPr lang="ru-RU" sz="5200" b="1" dirty="0" smtClean="0"/>
              <a:t>Новое руководство Росздравнадзора по лицензионным требованиям. Как выполнить в условиях дефицита кадров и санкций </a:t>
            </a:r>
            <a:r>
              <a:rPr lang="ru-RU" sz="5200" b="1" dirty="0" smtClean="0">
                <a:solidFill>
                  <a:srgbClr val="A50021"/>
                </a:solidFill>
              </a:rPr>
              <a:t>- 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200" dirty="0" smtClean="0"/>
              <a:t>Кривова </a:t>
            </a:r>
            <a:r>
              <a:rPr lang="ru-RU" sz="5200" dirty="0"/>
              <a:t>Л. </a:t>
            </a:r>
            <a:r>
              <a:rPr lang="ru-RU" sz="5200" b="1" dirty="0"/>
              <a:t>Четыре ошибки в трудовых договорах с медработниками, на которых ловит прокуратура. Как </a:t>
            </a:r>
            <a:r>
              <a:rPr lang="ru-RU" sz="5200" b="1" dirty="0" smtClean="0"/>
              <a:t>подстраховаться </a:t>
            </a:r>
            <a:r>
              <a:rPr lang="ru-RU" sz="5200" b="1" dirty="0" smtClean="0">
                <a:solidFill>
                  <a:srgbClr val="990033"/>
                </a:solidFill>
              </a:rPr>
              <a:t>- 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200" dirty="0" smtClean="0"/>
              <a:t>Кочеткова </a:t>
            </a:r>
            <a:r>
              <a:rPr lang="ru-RU" sz="5200" dirty="0"/>
              <a:t>Р. </a:t>
            </a:r>
            <a:r>
              <a:rPr lang="ru-RU" sz="5200" b="1" dirty="0"/>
              <a:t>Клиники начали штрафовать за отписки на жалобы пациентов. Как ответить по существу и в чем признаваться не </a:t>
            </a:r>
            <a:r>
              <a:rPr lang="ru-RU" sz="5200" b="1" dirty="0" smtClean="0"/>
              <a:t>стоит </a:t>
            </a:r>
            <a:r>
              <a:rPr lang="ru-RU" sz="5200" b="1" dirty="0" smtClean="0">
                <a:solidFill>
                  <a:srgbClr val="990033"/>
                </a:solidFill>
              </a:rPr>
              <a:t>- № 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200" dirty="0" smtClean="0"/>
              <a:t>Кондратова </a:t>
            </a:r>
            <a:r>
              <a:rPr lang="ru-RU" sz="5200" dirty="0"/>
              <a:t>Н. </a:t>
            </a:r>
            <a:r>
              <a:rPr lang="ru-RU" sz="5200" b="1" dirty="0"/>
              <a:t>Медорганизация не прошла проверку эпидбезопасности. Алгоритм внедрения новых стандартов, которому сотрудники будут </a:t>
            </a:r>
            <a:r>
              <a:rPr lang="ru-RU" sz="5200" b="1" dirty="0" smtClean="0"/>
              <a:t>следовать </a:t>
            </a:r>
            <a:r>
              <a:rPr lang="ru-RU" sz="5200" b="1" dirty="0" smtClean="0">
                <a:solidFill>
                  <a:srgbClr val="990033"/>
                </a:solidFill>
              </a:rPr>
              <a:t>- № 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200" dirty="0" smtClean="0"/>
              <a:t>Иванов </a:t>
            </a:r>
            <a:r>
              <a:rPr lang="ru-RU" sz="5200" dirty="0"/>
              <a:t>И., </a:t>
            </a:r>
            <a:r>
              <a:rPr lang="ru-RU" sz="5200" dirty="0" smtClean="0"/>
              <a:t>Берсенева </a:t>
            </a:r>
            <a:r>
              <a:rPr lang="ru-RU" sz="5200" dirty="0"/>
              <a:t>Е., </a:t>
            </a:r>
            <a:r>
              <a:rPr lang="ru-RU" sz="5200" dirty="0" smtClean="0"/>
              <a:t>др. </a:t>
            </a:r>
            <a:r>
              <a:rPr lang="ru-RU" sz="5200" b="1" dirty="0" smtClean="0"/>
              <a:t>Нарушения </a:t>
            </a:r>
            <a:r>
              <a:rPr lang="ru-RU" sz="5200" b="1" dirty="0"/>
              <a:t>в работе с медизделиями. Алгоритм </a:t>
            </a:r>
            <a:r>
              <a:rPr lang="ru-RU" sz="5200" b="1" dirty="0" smtClean="0"/>
              <a:t>самопроверки </a:t>
            </a:r>
            <a:r>
              <a:rPr lang="ru-RU" sz="5200" b="1" dirty="0" smtClean="0">
                <a:solidFill>
                  <a:srgbClr val="990033"/>
                </a:solidFill>
              </a:rPr>
              <a:t>- 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200" dirty="0"/>
              <a:t>Иванов И</a:t>
            </a:r>
            <a:r>
              <a:rPr lang="ru-RU" sz="5200" dirty="0" smtClean="0"/>
              <a:t>. </a:t>
            </a:r>
            <a:r>
              <a:rPr lang="ru-RU" sz="5200" b="1" dirty="0"/>
              <a:t>Увеличили число индикаторов риска. Какую работу проводит Росздравнадзор</a:t>
            </a:r>
            <a:r>
              <a:rPr lang="ru-RU" sz="5200" b="1" dirty="0">
                <a:solidFill>
                  <a:srgbClr val="990033"/>
                </a:solidFill>
              </a:rPr>
              <a:t> - № </a:t>
            </a:r>
            <a:r>
              <a:rPr lang="ru-RU" sz="5200" b="1" dirty="0" smtClean="0">
                <a:solidFill>
                  <a:srgbClr val="990033"/>
                </a:solidFill>
              </a:rPr>
              <a:t>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200" dirty="0"/>
              <a:t>Иванов И</a:t>
            </a:r>
            <a:r>
              <a:rPr lang="ru-RU" sz="5200" dirty="0" smtClean="0"/>
              <a:t>., </a:t>
            </a:r>
            <a:r>
              <a:rPr lang="ru-RU" sz="5200" dirty="0" smtClean="0"/>
              <a:t>Берсенева </a:t>
            </a:r>
            <a:r>
              <a:rPr lang="ru-RU" sz="5200" dirty="0"/>
              <a:t>Е., </a:t>
            </a:r>
            <a:r>
              <a:rPr lang="ru-RU" sz="5200" dirty="0" smtClean="0"/>
              <a:t>Мухамедьянова </a:t>
            </a:r>
            <a:r>
              <a:rPr lang="ru-RU" sz="5200" dirty="0"/>
              <a:t>А. </a:t>
            </a:r>
            <a:r>
              <a:rPr lang="ru-RU" sz="5200" b="1" dirty="0"/>
              <a:t>Внеплановые проверки из-за нарушений в работе с медизделиями. На что обратить </a:t>
            </a:r>
            <a:r>
              <a:rPr lang="ru-RU" sz="5200" b="1" dirty="0" smtClean="0"/>
              <a:t>внимание </a:t>
            </a:r>
            <a:r>
              <a:rPr lang="ru-RU" sz="5200" b="1" dirty="0" smtClean="0">
                <a:solidFill>
                  <a:srgbClr val="990033"/>
                </a:solidFill>
              </a:rPr>
              <a:t>- № 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200" dirty="0" smtClean="0"/>
              <a:t>Капитонова Е</a:t>
            </a:r>
            <a:r>
              <a:rPr lang="ru-RU" sz="5200" dirty="0"/>
              <a:t>. </a:t>
            </a:r>
            <a:r>
              <a:rPr lang="ru-RU" sz="5200" b="1" dirty="0"/>
              <a:t>Ошибки в работе с ИДС по новым правилам. Как </a:t>
            </a:r>
            <a:r>
              <a:rPr lang="ru-RU" sz="5200" b="1" dirty="0" smtClean="0"/>
              <a:t>подстраховаться </a:t>
            </a:r>
            <a:r>
              <a:rPr lang="ru-RU" sz="5200" b="1" dirty="0" smtClean="0">
                <a:solidFill>
                  <a:srgbClr val="990033"/>
                </a:solidFill>
              </a:rPr>
              <a:t>- № 10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200" dirty="0" smtClean="0"/>
              <a:t>Самусенко </a:t>
            </a:r>
            <a:r>
              <a:rPr lang="ru-RU" sz="5200" dirty="0"/>
              <a:t>А., </a:t>
            </a:r>
            <a:r>
              <a:rPr lang="ru-RU" sz="5200" dirty="0" smtClean="0"/>
              <a:t>Кучин Н</a:t>
            </a:r>
            <a:r>
              <a:rPr lang="ru-RU" sz="5200" b="1" dirty="0"/>
              <a:t>. Росздравнадзор начал внеплановые проверки по МСЭ. Почему трудно предсказать, к кому придут, и </a:t>
            </a:r>
            <a:r>
              <a:rPr lang="ru-RU" sz="5200" b="1" dirty="0" smtClean="0"/>
              <a:t>как снизить риски</a:t>
            </a:r>
            <a:r>
              <a:rPr lang="ru-RU" sz="5200" dirty="0" smtClean="0"/>
              <a:t> </a:t>
            </a:r>
            <a:r>
              <a:rPr lang="ru-RU" sz="5200" b="1" dirty="0">
                <a:solidFill>
                  <a:srgbClr val="990033"/>
                </a:solidFill>
              </a:rPr>
              <a:t>- № </a:t>
            </a:r>
            <a:r>
              <a:rPr lang="ru-RU" sz="5200" b="1" dirty="0" smtClean="0">
                <a:solidFill>
                  <a:srgbClr val="990033"/>
                </a:solidFill>
              </a:rPr>
              <a:t>11</a:t>
            </a:r>
            <a:endParaRPr lang="ru-RU" sz="5200" b="1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200" dirty="0" smtClean="0"/>
              <a:t>  </a:t>
            </a:r>
            <a:r>
              <a:rPr lang="ru-RU" sz="5200" dirty="0"/>
              <a:t>Иванов И., Берсенева Е</a:t>
            </a:r>
            <a:r>
              <a:rPr lang="ru-RU" sz="5200" dirty="0" smtClean="0"/>
              <a:t>., Мухамедьянова </a:t>
            </a:r>
            <a:r>
              <a:rPr lang="ru-RU" sz="5200" dirty="0"/>
              <a:t>А. </a:t>
            </a:r>
            <a:r>
              <a:rPr lang="ru-RU" sz="5200" b="1" dirty="0"/>
              <a:t>Новый индикатор риска в сфере обращения медизделий как повод для внеплановых </a:t>
            </a:r>
            <a:r>
              <a:rPr lang="ru-RU" sz="5200" b="1" dirty="0" smtClean="0"/>
              <a:t>проверок</a:t>
            </a:r>
            <a:r>
              <a:rPr lang="ru-RU" sz="5200" b="1" dirty="0" smtClean="0">
                <a:solidFill>
                  <a:srgbClr val="990033"/>
                </a:solidFill>
              </a:rPr>
              <a:t> - № 12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200" dirty="0" smtClean="0"/>
              <a:t>Иванов </a:t>
            </a:r>
            <a:r>
              <a:rPr lang="ru-RU" sz="5200" dirty="0"/>
              <a:t>И.</a:t>
            </a:r>
            <a:r>
              <a:rPr lang="ru-RU" sz="5200" b="1" dirty="0"/>
              <a:t> Итоги проверок Росздравнадзора за 2023–2024 гг. Типичные нарушения и </a:t>
            </a:r>
            <a:r>
              <a:rPr lang="ru-RU" sz="5200" b="1" dirty="0" smtClean="0"/>
              <a:t>риски </a:t>
            </a:r>
            <a:r>
              <a:rPr lang="ru-RU" sz="5200" b="1" dirty="0" smtClean="0">
                <a:solidFill>
                  <a:srgbClr val="990033"/>
                </a:solidFill>
              </a:rPr>
              <a:t>- № 12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200" dirty="0" smtClean="0"/>
              <a:t>Ковалевский </a:t>
            </a:r>
            <a:r>
              <a:rPr lang="ru-RU" sz="5200" dirty="0"/>
              <a:t>С.</a:t>
            </a:r>
            <a:r>
              <a:rPr lang="ru-RU" sz="5200" b="1" dirty="0"/>
              <a:t> Какие формулировки в протоколе разногласий со страховой помогут отстоять клинику, а какие навредят. Пять </a:t>
            </a:r>
            <a:r>
              <a:rPr lang="ru-RU" sz="5200" b="1" dirty="0" smtClean="0"/>
              <a:t>рекомендаций </a:t>
            </a:r>
            <a:r>
              <a:rPr lang="ru-RU" sz="5200" b="1" dirty="0" smtClean="0">
                <a:solidFill>
                  <a:srgbClr val="990033"/>
                </a:solidFill>
              </a:rPr>
              <a:t>- № 12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5200" b="1" dirty="0"/>
          </a:p>
          <a:p>
            <a:endParaRPr lang="ru-RU" sz="1200" dirty="0"/>
          </a:p>
          <a:p>
            <a:pPr lvl="0"/>
            <a:endParaRPr lang="ru-RU" sz="14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092" y="0"/>
            <a:ext cx="1280984" cy="1729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0434" y="338114"/>
            <a:ext cx="10515600" cy="1325563"/>
          </a:xfrm>
        </p:spPr>
        <p:txBody>
          <a:bodyPr/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«Главная 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2024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690687"/>
            <a:ext cx="10720754" cy="4965089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0070C0"/>
                </a:solidFill>
              </a:rPr>
              <a:t>Рубрика</a:t>
            </a:r>
            <a:r>
              <a:rPr lang="ru-RU" sz="1600" b="1" u="sng" dirty="0">
                <a:solidFill>
                  <a:srgbClr val="0070C0"/>
                </a:solidFill>
              </a:rPr>
              <a:t> </a:t>
            </a:r>
            <a:r>
              <a:rPr lang="ru-RU" sz="1600" b="1" u="sng" dirty="0" smtClean="0">
                <a:solidFill>
                  <a:srgbClr val="0070C0"/>
                </a:solidFill>
              </a:rPr>
              <a:t>– САНЭПИДРЕЖИМ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Орлова </a:t>
            </a:r>
            <a:r>
              <a:rPr lang="ru-RU" sz="1400" dirty="0"/>
              <a:t>О. </a:t>
            </a:r>
            <a:r>
              <a:rPr lang="ru-RU" sz="1400" b="1" dirty="0"/>
              <a:t>Типичные ошибки в дезинфекции. Инструктаж для подчиненных</a:t>
            </a:r>
            <a:r>
              <a:rPr lang="ru-RU" sz="1400" b="1" dirty="0" smtClean="0"/>
              <a:t>. </a:t>
            </a:r>
            <a:r>
              <a:rPr lang="ru-RU" sz="1400" b="1" dirty="0" smtClean="0">
                <a:solidFill>
                  <a:srgbClr val="0070C0"/>
                </a:solidFill>
              </a:rPr>
              <a:t>- № 2</a:t>
            </a:r>
            <a:endParaRPr lang="ru-RU" sz="1400" b="1" dirty="0">
              <a:solidFill>
                <a:srgbClr val="0070C0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Калмыкова </a:t>
            </a:r>
            <a:r>
              <a:rPr lang="ru-RU" sz="1400" dirty="0"/>
              <a:t>М. </a:t>
            </a:r>
            <a:r>
              <a:rPr lang="ru-RU" sz="1400" b="1" dirty="0"/>
              <a:t>В 288 раз выросла заболеваемость корью. Как убедить привиться пациентов и персонал</a:t>
            </a:r>
            <a:r>
              <a:rPr lang="ru-RU" sz="1400" b="1" dirty="0" smtClean="0"/>
              <a:t>. </a:t>
            </a:r>
            <a:r>
              <a:rPr lang="ru-RU" sz="1400" b="1" dirty="0" smtClean="0">
                <a:solidFill>
                  <a:srgbClr val="0070C0"/>
                </a:solidFill>
              </a:rPr>
              <a:t>- № </a:t>
            </a:r>
            <a:r>
              <a:rPr lang="ru-RU" sz="1400" b="1" dirty="0">
                <a:solidFill>
                  <a:srgbClr val="0070C0"/>
                </a:solidFill>
              </a:rPr>
              <a:t>2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Гренкова </a:t>
            </a:r>
            <a:r>
              <a:rPr lang="ru-RU" sz="1400" dirty="0"/>
              <a:t>Т. </a:t>
            </a:r>
            <a:r>
              <a:rPr lang="ru-RU" sz="1400" b="1" dirty="0"/>
              <a:t>Эпидемиологическая безопасность УЗИ: мифы и заблуждения. Инструктаж для медсестер</a:t>
            </a:r>
            <a:r>
              <a:rPr lang="ru-RU" sz="1400" b="1" dirty="0" smtClean="0"/>
              <a:t>. </a:t>
            </a:r>
            <a:r>
              <a:rPr lang="ru-RU" sz="1400" b="1" dirty="0" smtClean="0">
                <a:solidFill>
                  <a:srgbClr val="0070C0"/>
                </a:solidFill>
              </a:rPr>
              <a:t> -№ 3</a:t>
            </a:r>
            <a:endParaRPr lang="ru-RU" sz="1400" b="1" dirty="0">
              <a:solidFill>
                <a:srgbClr val="0070C0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b="1" dirty="0" smtClean="0"/>
              <a:t>Новые </a:t>
            </a:r>
            <a:r>
              <a:rPr lang="ru-RU" sz="1400" b="1" dirty="0"/>
              <a:t>алгоритмы по парентеральным инфекциям от Роспотребнадзора. Эксклюзивные разъяснения </a:t>
            </a:r>
            <a:r>
              <a:rPr lang="ru-RU" sz="1400" b="1" dirty="0">
                <a:solidFill>
                  <a:srgbClr val="0070C0"/>
                </a:solidFill>
              </a:rPr>
              <a:t>- № </a:t>
            </a:r>
            <a:r>
              <a:rPr lang="ru-RU" sz="1400" b="1" dirty="0" smtClean="0">
                <a:solidFill>
                  <a:srgbClr val="0070C0"/>
                </a:solidFill>
              </a:rPr>
              <a:t>4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Пуренок </a:t>
            </a:r>
            <a:r>
              <a:rPr lang="ru-RU" sz="1400" dirty="0"/>
              <a:t>А. </a:t>
            </a:r>
            <a:r>
              <a:rPr lang="ru-RU" sz="1400" b="1" dirty="0"/>
              <a:t>Требования к контрактам на вывоз отходов классов А, Б и Г. Как указать</a:t>
            </a:r>
            <a:r>
              <a:rPr lang="ru-RU" sz="1400" b="1" dirty="0" smtClean="0"/>
              <a:t>. </a:t>
            </a:r>
            <a:r>
              <a:rPr lang="ru-RU" sz="1400" b="1" dirty="0">
                <a:solidFill>
                  <a:srgbClr val="0070C0"/>
                </a:solidFill>
              </a:rPr>
              <a:t>- № </a:t>
            </a:r>
            <a:r>
              <a:rPr lang="ru-RU" sz="1400" b="1" dirty="0" smtClean="0">
                <a:solidFill>
                  <a:srgbClr val="0070C0"/>
                </a:solidFill>
              </a:rPr>
              <a:t>5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Демидов </a:t>
            </a:r>
            <a:r>
              <a:rPr lang="ru-RU" sz="1400" dirty="0"/>
              <a:t>П. </a:t>
            </a:r>
            <a:r>
              <a:rPr lang="ru-RU" sz="1400" b="1" dirty="0"/>
              <a:t>Стерилизация медизделий без нарушений: инструктаж для подчиненных</a:t>
            </a:r>
            <a:r>
              <a:rPr lang="ru-RU" sz="1400" b="1" dirty="0" smtClean="0"/>
              <a:t>. </a:t>
            </a:r>
            <a:r>
              <a:rPr lang="ru-RU" sz="1400" b="1" dirty="0">
                <a:solidFill>
                  <a:srgbClr val="0070C0"/>
                </a:solidFill>
              </a:rPr>
              <a:t>- № </a:t>
            </a:r>
            <a:r>
              <a:rPr lang="ru-RU" sz="1400" b="1" dirty="0" smtClean="0">
                <a:solidFill>
                  <a:srgbClr val="0070C0"/>
                </a:solidFill>
              </a:rPr>
              <a:t>5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b="1" dirty="0"/>
              <a:t>Официальные ответы Роспотребнадзора на вопросы медсестер: этого не найдете в нормативке</a:t>
            </a:r>
            <a:r>
              <a:rPr lang="ru-RU" sz="1400" b="1" dirty="0" smtClean="0"/>
              <a:t>. </a:t>
            </a:r>
            <a:r>
              <a:rPr lang="ru-RU" sz="1400" b="1" dirty="0" smtClean="0">
                <a:solidFill>
                  <a:srgbClr val="0070C0"/>
                </a:solidFill>
              </a:rPr>
              <a:t>- № 5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Кондратова </a:t>
            </a:r>
            <a:r>
              <a:rPr lang="ru-RU" sz="1400" dirty="0"/>
              <a:t>Н. </a:t>
            </a:r>
            <a:r>
              <a:rPr lang="ru-RU" sz="1400" b="1" dirty="0"/>
              <a:t>Медорганизация не прошла проверку эпидбезопасности. Алгоритм внедрения новых стандартов, которому сотрудники будут следовать</a:t>
            </a:r>
            <a:r>
              <a:rPr lang="ru-RU" sz="1400" b="1" dirty="0" smtClean="0"/>
              <a:t>. </a:t>
            </a:r>
            <a:r>
              <a:rPr lang="ru-RU" sz="1400" b="1" dirty="0">
                <a:solidFill>
                  <a:srgbClr val="0070C0"/>
                </a:solidFill>
              </a:rPr>
              <a:t>- № 5</a:t>
            </a:r>
            <a:endParaRPr lang="ru-RU" sz="14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Орлова О</a:t>
            </a:r>
            <a:r>
              <a:rPr lang="ru-RU" sz="1400" dirty="0"/>
              <a:t>. </a:t>
            </a:r>
            <a:r>
              <a:rPr lang="ru-RU" sz="1400" b="1" dirty="0"/>
              <a:t>Обеззараживание воздуха: полный гид от эксперта из центрального НИИ Роспотребнадзора</a:t>
            </a:r>
            <a:r>
              <a:rPr lang="ru-RU" sz="1400" b="1" dirty="0" smtClean="0"/>
              <a:t>. </a:t>
            </a:r>
            <a:r>
              <a:rPr lang="ru-RU" sz="1400" b="1" dirty="0" smtClean="0">
                <a:solidFill>
                  <a:srgbClr val="0070C0"/>
                </a:solidFill>
              </a:rPr>
              <a:t>- </a:t>
            </a:r>
            <a:r>
              <a:rPr lang="ru-RU" sz="1400" b="1" dirty="0">
                <a:solidFill>
                  <a:srgbClr val="0070C0"/>
                </a:solidFill>
              </a:rPr>
              <a:t>№ </a:t>
            </a:r>
            <a:r>
              <a:rPr lang="ru-RU" sz="1400" b="1" dirty="0" smtClean="0">
                <a:solidFill>
                  <a:srgbClr val="0070C0"/>
                </a:solidFill>
              </a:rPr>
              <a:t>6</a:t>
            </a:r>
            <a:endParaRPr lang="ru-RU" sz="1400" b="1" dirty="0">
              <a:solidFill>
                <a:srgbClr val="0070C0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Байдина </a:t>
            </a:r>
            <a:r>
              <a:rPr lang="ru-RU" sz="1400" dirty="0"/>
              <a:t>Я., </a:t>
            </a:r>
            <a:r>
              <a:rPr lang="ru-RU" sz="1400" dirty="0" smtClean="0"/>
              <a:t>Мельникова </a:t>
            </a:r>
            <a:r>
              <a:rPr lang="ru-RU" sz="1400" dirty="0"/>
              <a:t>О</a:t>
            </a:r>
            <a:r>
              <a:rPr lang="ru-RU" sz="1400" dirty="0" smtClean="0"/>
              <a:t>. и др. </a:t>
            </a:r>
            <a:r>
              <a:rPr lang="ru-RU" sz="1400" b="1" dirty="0"/>
              <a:t>Противоречивые правила работы с медотходами от лекарств. Решения от эпидемиологов и эксперта Роспотребнадзор</a:t>
            </a:r>
            <a:r>
              <a:rPr lang="ru-RU" sz="1400" dirty="0"/>
              <a:t>а</a:t>
            </a:r>
            <a:r>
              <a:rPr lang="ru-RU" sz="1400" b="1" dirty="0" smtClean="0"/>
              <a:t>. </a:t>
            </a:r>
            <a:r>
              <a:rPr lang="ru-RU" sz="1400" b="1" dirty="0">
                <a:solidFill>
                  <a:srgbClr val="0070C0"/>
                </a:solidFill>
              </a:rPr>
              <a:t>- № </a:t>
            </a:r>
            <a:r>
              <a:rPr lang="ru-RU" sz="1400" b="1" dirty="0" smtClean="0">
                <a:solidFill>
                  <a:srgbClr val="0070C0"/>
                </a:solidFill>
              </a:rPr>
              <a:t>7</a:t>
            </a:r>
            <a:endParaRPr lang="ru-RU" sz="1400" b="1" dirty="0">
              <a:solidFill>
                <a:srgbClr val="0070C0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Мороз Т</a:t>
            </a:r>
            <a:r>
              <a:rPr lang="ru-RU" sz="1400" dirty="0"/>
              <a:t>., </a:t>
            </a:r>
            <a:r>
              <a:rPr lang="ru-RU" sz="1400" dirty="0" smtClean="0"/>
              <a:t>Мельникова </a:t>
            </a:r>
            <a:r>
              <a:rPr lang="ru-RU" sz="1400" dirty="0"/>
              <a:t>О. </a:t>
            </a:r>
            <a:r>
              <a:rPr lang="ru-RU" sz="1400" b="1" dirty="0"/>
              <a:t>Пробелы в нормативке по НС и ПВ. Как действовать, разъяснили специалисты по фармации</a:t>
            </a:r>
            <a:r>
              <a:rPr lang="ru-RU" sz="1400" b="1" dirty="0" smtClean="0"/>
              <a:t>. </a:t>
            </a:r>
            <a:r>
              <a:rPr lang="ru-RU" sz="1400" b="1" dirty="0">
                <a:solidFill>
                  <a:srgbClr val="0070C0"/>
                </a:solidFill>
              </a:rPr>
              <a:t>- № 7</a:t>
            </a:r>
            <a:endParaRPr lang="ru-RU" sz="14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/>
              <a:t>Орлова О. </a:t>
            </a:r>
            <a:r>
              <a:rPr lang="ru-RU" sz="1400" b="1" dirty="0" smtClean="0"/>
              <a:t>Обновили </a:t>
            </a:r>
            <a:r>
              <a:rPr lang="ru-RU" sz="1400" b="1" dirty="0"/>
              <a:t>правила микробиологического мониторинга. Инструкция от разработчика для главной медсестры</a:t>
            </a:r>
            <a:r>
              <a:rPr lang="ru-RU" sz="1400" b="1" dirty="0" smtClean="0"/>
              <a:t>. </a:t>
            </a:r>
            <a:r>
              <a:rPr lang="ru-RU" sz="1400" b="1" dirty="0" smtClean="0">
                <a:solidFill>
                  <a:srgbClr val="0070C0"/>
                </a:solidFill>
              </a:rPr>
              <a:t>- № 10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/>
              <a:t>Орлова О. </a:t>
            </a:r>
            <a:r>
              <a:rPr lang="ru-RU" sz="1400" dirty="0" smtClean="0"/>
              <a:t> </a:t>
            </a:r>
            <a:r>
              <a:rPr lang="ru-RU" sz="1400" b="1" dirty="0"/>
              <a:t>Обеззараживание воздуха: полный гид от эксперта из центрального НИИ Роспотребнадзора</a:t>
            </a:r>
            <a:r>
              <a:rPr lang="ru-RU" sz="1400" b="1" dirty="0" smtClean="0"/>
              <a:t>. </a:t>
            </a:r>
            <a:r>
              <a:rPr lang="ru-RU" sz="1400" b="1" dirty="0" smtClean="0">
                <a:solidFill>
                  <a:srgbClr val="0070C0"/>
                </a:solidFill>
              </a:rPr>
              <a:t>- № 10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/>
              <a:t>Орлова О.</a:t>
            </a:r>
            <a:r>
              <a:rPr lang="ru-RU" sz="1400" dirty="0" smtClean="0"/>
              <a:t> </a:t>
            </a:r>
            <a:r>
              <a:rPr lang="ru-RU" sz="1400" b="1" dirty="0"/>
              <a:t>Новые требования к сбору медотходов и маркировке уборочного инвентаря. Как перейти на новые санитарные правила</a:t>
            </a:r>
            <a:r>
              <a:rPr lang="ru-RU" sz="1400" b="1" dirty="0" smtClean="0"/>
              <a:t> </a:t>
            </a:r>
            <a:r>
              <a:rPr lang="ru-RU" sz="1400" b="1" dirty="0" smtClean="0">
                <a:solidFill>
                  <a:srgbClr val="0070C0"/>
                </a:solidFill>
              </a:rPr>
              <a:t>- № 11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/>
              <a:t>Орлова О.</a:t>
            </a:r>
            <a:r>
              <a:rPr lang="ru-RU" sz="1400" b="1" dirty="0" smtClean="0"/>
              <a:t> </a:t>
            </a:r>
            <a:r>
              <a:rPr lang="ru-RU" sz="1400" b="1" dirty="0"/>
              <a:t>Как упростить работу по  новым санправилам: безопасные решения и разъяснения по ложным послаблениям. </a:t>
            </a:r>
            <a:r>
              <a:rPr lang="ru-RU" sz="1400" b="1" dirty="0" smtClean="0">
                <a:solidFill>
                  <a:srgbClr val="0070C0"/>
                </a:solidFill>
              </a:rPr>
              <a:t>- № 11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Белякова Е</a:t>
            </a:r>
            <a:r>
              <a:rPr lang="ru-RU" sz="1400" dirty="0"/>
              <a:t>.</a:t>
            </a:r>
            <a:r>
              <a:rPr lang="ru-RU" sz="1400" b="1" dirty="0"/>
              <a:t> Ввели новую систему обращения с медотходами. Инструкция по переходу от эпидемиолога из Сеченовского </a:t>
            </a:r>
            <a:r>
              <a:rPr lang="ru-RU" sz="1400" b="1" dirty="0" smtClean="0"/>
              <a:t>университета</a:t>
            </a:r>
            <a:r>
              <a:rPr lang="ru-RU" sz="1400" b="1" dirty="0" smtClean="0">
                <a:solidFill>
                  <a:srgbClr val="0070C0"/>
                </a:solidFill>
              </a:rPr>
              <a:t> - </a:t>
            </a:r>
            <a:r>
              <a:rPr lang="ru-RU" sz="1400" b="1" dirty="0">
                <a:solidFill>
                  <a:srgbClr val="0070C0"/>
                </a:solidFill>
              </a:rPr>
              <a:t>№ </a:t>
            </a:r>
            <a:r>
              <a:rPr lang="ru-RU" sz="1400" b="1" dirty="0" smtClean="0">
                <a:solidFill>
                  <a:srgbClr val="0070C0"/>
                </a:solidFill>
              </a:rPr>
              <a:t>12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400" b="1" dirty="0">
              <a:solidFill>
                <a:srgbClr val="0070C0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400" b="1" dirty="0">
              <a:solidFill>
                <a:srgbClr val="0070C0"/>
              </a:solidFill>
            </a:endParaRPr>
          </a:p>
          <a:p>
            <a:pPr algn="just"/>
            <a:endParaRPr lang="ru-RU" sz="1400" b="1" dirty="0">
              <a:solidFill>
                <a:srgbClr val="FF0000"/>
              </a:solidFill>
            </a:endParaRPr>
          </a:p>
          <a:p>
            <a:pPr lvl="0" algn="just"/>
            <a:endParaRPr lang="ru-RU" sz="1500" dirty="0"/>
          </a:p>
          <a:p>
            <a:pPr algn="just"/>
            <a:endParaRPr lang="ru-RU" sz="1600" dirty="0"/>
          </a:p>
          <a:p>
            <a:pPr algn="just"/>
            <a:endParaRPr lang="ru-RU" sz="1800" dirty="0"/>
          </a:p>
          <a:p>
            <a:pPr algn="just"/>
            <a:endParaRPr lang="ru-RU" sz="1800" dirty="0"/>
          </a:p>
          <a:p>
            <a:pPr algn="just"/>
            <a:endParaRPr lang="ru-RU" sz="1400" b="1" dirty="0"/>
          </a:p>
          <a:p>
            <a:pPr algn="just"/>
            <a:endParaRPr lang="ru-RU" sz="1800" dirty="0"/>
          </a:p>
          <a:p>
            <a:pPr algn="just"/>
            <a:endParaRPr lang="ru-RU" sz="1900" dirty="0"/>
          </a:p>
          <a:p>
            <a:pPr algn="just"/>
            <a:endParaRPr lang="ru-RU" sz="3400" dirty="0" smtClean="0"/>
          </a:p>
          <a:p>
            <a:endParaRPr lang="ru-RU" sz="3600" b="1" dirty="0" smtClean="0"/>
          </a:p>
          <a:p>
            <a:endParaRPr lang="ru-RU" sz="3600" dirty="0"/>
          </a:p>
          <a:p>
            <a:pPr algn="just"/>
            <a:endParaRPr lang="ru-RU" sz="3400" dirty="0" smtClean="0"/>
          </a:p>
        </p:txBody>
      </p:sp>
      <p:pic>
        <p:nvPicPr>
          <p:cNvPr id="4" name="Рисунок 3" descr="Главная медицинская сестра: особенности профессии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0707" y="-1"/>
            <a:ext cx="1430655" cy="2001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за 2024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2595" y="1776199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1" u="sng" dirty="0">
                <a:solidFill>
                  <a:srgbClr val="990033"/>
                </a:solidFill>
              </a:rPr>
              <a:t>Рубрика – ВНУТРЕННИЙ КОНТРОЛЬ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Таут </a:t>
            </a:r>
            <a:r>
              <a:rPr lang="ru-RU" sz="1500" dirty="0"/>
              <a:t>Д. </a:t>
            </a:r>
            <a:r>
              <a:rPr lang="ru-RU" sz="1500" b="1" dirty="0"/>
              <a:t>Внедрение системы управления качеством в медорганизациях амбулаторного звена. Как избежать распространенных </a:t>
            </a:r>
            <a:r>
              <a:rPr lang="ru-RU" sz="1500" b="1" dirty="0" smtClean="0"/>
              <a:t>ошибок </a:t>
            </a:r>
            <a:r>
              <a:rPr lang="ru-RU" sz="1500" b="1" dirty="0" smtClean="0">
                <a:solidFill>
                  <a:srgbClr val="990033"/>
                </a:solidFill>
              </a:rPr>
              <a:t>- </a:t>
            </a:r>
            <a:r>
              <a:rPr lang="ru-RU" sz="1500" b="1" dirty="0">
                <a:solidFill>
                  <a:srgbClr val="990033"/>
                </a:solidFill>
              </a:rPr>
              <a:t>№ </a:t>
            </a:r>
            <a:r>
              <a:rPr lang="ru-RU" sz="1500" b="1" dirty="0" smtClean="0">
                <a:solidFill>
                  <a:srgbClr val="990033"/>
                </a:solidFill>
              </a:rPr>
              <a:t>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Капитонова </a:t>
            </a:r>
            <a:r>
              <a:rPr lang="ru-RU" sz="1500" dirty="0"/>
              <a:t>Е. </a:t>
            </a:r>
            <a:r>
              <a:rPr lang="ru-RU" sz="1500" b="1" dirty="0"/>
              <a:t>Как избежать ошибок в документах по ВКК. Семь случаев из практики, которые стоили клиникам денег</a:t>
            </a:r>
            <a:r>
              <a:rPr lang="ru-RU" sz="1500" b="1" dirty="0" smtClean="0">
                <a:solidFill>
                  <a:srgbClr val="990033"/>
                </a:solidFill>
              </a:rPr>
              <a:t>- </a:t>
            </a:r>
            <a:r>
              <a:rPr lang="ru-RU" sz="1500" b="1" dirty="0">
                <a:solidFill>
                  <a:srgbClr val="990033"/>
                </a:solidFill>
              </a:rPr>
              <a:t>№ </a:t>
            </a:r>
            <a:r>
              <a:rPr lang="ru-RU" sz="1500" b="1" dirty="0" smtClean="0">
                <a:solidFill>
                  <a:srgbClr val="990033"/>
                </a:solidFill>
              </a:rPr>
              <a:t>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Берсенева </a:t>
            </a:r>
            <a:r>
              <a:rPr lang="ru-RU" sz="1500" dirty="0"/>
              <a:t>Е., </a:t>
            </a:r>
            <a:r>
              <a:rPr lang="ru-RU" sz="1500" dirty="0" smtClean="0"/>
              <a:t>Ефремова </a:t>
            </a:r>
            <a:r>
              <a:rPr lang="ru-RU" sz="1500" dirty="0"/>
              <a:t>Е., </a:t>
            </a:r>
            <a:r>
              <a:rPr lang="ru-RU" sz="1500" dirty="0" smtClean="0"/>
              <a:t>Гусев А</a:t>
            </a:r>
            <a:r>
              <a:rPr lang="ru-RU" sz="1500" dirty="0"/>
              <a:t>.</a:t>
            </a:r>
            <a:r>
              <a:rPr lang="ru-RU" sz="1500" b="1" dirty="0"/>
              <a:t> Организация ВКК: опыт стоматологической </a:t>
            </a:r>
            <a:r>
              <a:rPr lang="ru-RU" sz="1500" b="1" dirty="0" smtClean="0"/>
              <a:t>поликлиники </a:t>
            </a:r>
            <a:r>
              <a:rPr lang="ru-RU" sz="1500" b="1" dirty="0" smtClean="0">
                <a:solidFill>
                  <a:srgbClr val="990033"/>
                </a:solidFill>
              </a:rPr>
              <a:t>- № 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 Иванов И., Берсенева Е., Мухамедьянова А. </a:t>
            </a:r>
            <a:r>
              <a:rPr lang="ru-RU" sz="1500" b="1" dirty="0" smtClean="0"/>
              <a:t>Неблагоприятные </a:t>
            </a:r>
            <a:r>
              <a:rPr lang="ru-RU" sz="1500" b="1" dirty="0"/>
              <a:t>события с аппаратами ИВЛ. Как провести профилактику </a:t>
            </a:r>
            <a:r>
              <a:rPr lang="ru-RU" sz="1500" b="1" dirty="0" smtClean="0"/>
              <a:t>возгорания </a:t>
            </a:r>
            <a:r>
              <a:rPr lang="ru-RU" sz="1500" b="1" dirty="0" smtClean="0">
                <a:solidFill>
                  <a:srgbClr val="990033"/>
                </a:solidFill>
              </a:rPr>
              <a:t>- № 9</a:t>
            </a:r>
            <a:endParaRPr lang="ru-RU" sz="1500" b="1" dirty="0">
              <a:solidFill>
                <a:srgbClr val="990033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/>
              <a:t> </a:t>
            </a:r>
            <a:endParaRPr lang="ru-RU" sz="1600" b="1" u="sng" dirty="0" smtClean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1" u="sng" dirty="0" smtClean="0">
                <a:solidFill>
                  <a:srgbClr val="990033"/>
                </a:solidFill>
              </a:rPr>
              <a:t>Рубрика </a:t>
            </a:r>
            <a:r>
              <a:rPr lang="ru-RU" sz="1700" b="1" u="sng" dirty="0">
                <a:solidFill>
                  <a:srgbClr val="990033"/>
                </a:solidFill>
              </a:rPr>
              <a:t>– ПРАВОВЫЕ АСПЕКТЫ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Боброва </a:t>
            </a:r>
            <a:r>
              <a:rPr lang="ru-RU" sz="1500" dirty="0"/>
              <a:t>С., </a:t>
            </a:r>
            <a:r>
              <a:rPr lang="ru-RU" sz="1500" dirty="0" smtClean="0"/>
              <a:t>Севостьянов </a:t>
            </a:r>
            <a:r>
              <a:rPr lang="ru-RU" sz="1500" dirty="0"/>
              <a:t>А. </a:t>
            </a:r>
            <a:r>
              <a:rPr lang="ru-RU" sz="1500" b="1" dirty="0"/>
              <a:t>Надо ли брать согласие перед каждым вмешательством. Новые вводные от ВС и алгоритм от </a:t>
            </a:r>
            <a:r>
              <a:rPr lang="ru-RU" sz="1500" b="1" dirty="0" smtClean="0"/>
              <a:t>практика </a:t>
            </a:r>
            <a:r>
              <a:rPr lang="ru-RU" sz="1500" b="1" dirty="0" smtClean="0">
                <a:solidFill>
                  <a:srgbClr val="990033"/>
                </a:solidFill>
              </a:rPr>
              <a:t>- </a:t>
            </a:r>
            <a:r>
              <a:rPr lang="ru-RU" sz="1500" b="1" dirty="0">
                <a:solidFill>
                  <a:srgbClr val="990033"/>
                </a:solidFill>
              </a:rPr>
              <a:t>№ 1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Гаганов </a:t>
            </a:r>
            <a:r>
              <a:rPr lang="ru-RU" sz="1500" dirty="0"/>
              <a:t>Д. </a:t>
            </a:r>
            <a:r>
              <a:rPr lang="ru-RU" sz="1500" b="1" dirty="0"/>
              <a:t>Негативный отзыв о враче: как удалить и взыскать с сайта компенсацию. Образцы для </a:t>
            </a:r>
            <a:r>
              <a:rPr lang="ru-RU" sz="1500" b="1" dirty="0" smtClean="0"/>
              <a:t>разбирательства </a:t>
            </a:r>
            <a:r>
              <a:rPr lang="ru-RU" sz="1500" b="1" dirty="0" smtClean="0">
                <a:solidFill>
                  <a:srgbClr val="990033"/>
                </a:solidFill>
              </a:rPr>
              <a:t>- </a:t>
            </a:r>
            <a:r>
              <a:rPr lang="ru-RU" sz="1500" b="1" dirty="0">
                <a:solidFill>
                  <a:srgbClr val="990033"/>
                </a:solidFill>
              </a:rPr>
              <a:t>№ 1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Капитонова </a:t>
            </a:r>
            <a:r>
              <a:rPr lang="ru-RU" sz="1500" dirty="0"/>
              <a:t>Е. </a:t>
            </a:r>
            <a:r>
              <a:rPr lang="ru-RU" sz="1500" b="1" dirty="0"/>
              <a:t>Семь проколов в работе врачебной комиссии, за которые оштрафуют. Судебные решения и меры </a:t>
            </a:r>
            <a:r>
              <a:rPr lang="ru-RU" sz="1500" b="1" dirty="0" smtClean="0"/>
              <a:t>защиты </a:t>
            </a:r>
            <a:r>
              <a:rPr lang="ru-RU" sz="1500" b="1" dirty="0" smtClean="0">
                <a:solidFill>
                  <a:srgbClr val="990033"/>
                </a:solidFill>
              </a:rPr>
              <a:t>- </a:t>
            </a:r>
            <a:r>
              <a:rPr lang="ru-RU" sz="1500" b="1" dirty="0">
                <a:solidFill>
                  <a:srgbClr val="990033"/>
                </a:solidFill>
              </a:rPr>
              <a:t>№ 2</a:t>
            </a:r>
            <a:endParaRPr lang="ru-RU" sz="1500" b="1" dirty="0" smtClean="0">
              <a:solidFill>
                <a:srgbClr val="990033"/>
              </a:solidFill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Гаганов </a:t>
            </a:r>
            <a:r>
              <a:rPr lang="ru-RU" sz="1500" dirty="0"/>
              <a:t>Д. </a:t>
            </a:r>
            <a:r>
              <a:rPr lang="ru-RU" sz="1500" b="1" dirty="0"/>
              <a:t>Запросы от обществ защиты прав потребителей. Как отвечать</a:t>
            </a:r>
            <a:r>
              <a:rPr lang="ru-RU" sz="1500" b="1" dirty="0" smtClean="0"/>
              <a:t> </a:t>
            </a:r>
            <a:r>
              <a:rPr lang="ru-RU" sz="1500" b="1" dirty="0" smtClean="0">
                <a:solidFill>
                  <a:srgbClr val="990033"/>
                </a:solidFill>
              </a:rPr>
              <a:t>- № 2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b="1" dirty="0"/>
              <a:t>Путин поддержал отказ от термина «медицинская услуга». К чему готовиться </a:t>
            </a:r>
            <a:r>
              <a:rPr lang="ru-RU" sz="1500" b="1" dirty="0" smtClean="0"/>
              <a:t>клиникам </a:t>
            </a:r>
            <a:r>
              <a:rPr lang="ru-RU" sz="1500" b="1" dirty="0" smtClean="0">
                <a:solidFill>
                  <a:srgbClr val="990033"/>
                </a:solidFill>
              </a:rPr>
              <a:t>- № 5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/>
              <a:t>Капитонова Е.</a:t>
            </a:r>
            <a:r>
              <a:rPr lang="ru-RU" sz="1500" dirty="0" smtClean="0"/>
              <a:t> </a:t>
            </a:r>
            <a:r>
              <a:rPr lang="ru-RU" sz="1500" b="1" dirty="0"/>
              <a:t>Клинику опорочили в интернете. Какие аргументы убедят суд в правоте медорганизации</a:t>
            </a:r>
            <a:r>
              <a:rPr lang="ru-RU" sz="1500" b="1" dirty="0" smtClean="0"/>
              <a:t> </a:t>
            </a:r>
            <a:r>
              <a:rPr lang="ru-RU" sz="1500" b="1" dirty="0" smtClean="0">
                <a:solidFill>
                  <a:srgbClr val="990033"/>
                </a:solidFill>
              </a:rPr>
              <a:t>- № 5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/>
              <a:t>Капитонова Е. </a:t>
            </a:r>
            <a:r>
              <a:rPr lang="ru-RU" sz="1500" dirty="0" smtClean="0"/>
              <a:t>Е</a:t>
            </a:r>
            <a:r>
              <a:rPr lang="ru-RU" sz="1500" dirty="0"/>
              <a:t>. </a:t>
            </a:r>
            <a:r>
              <a:rPr lang="ru-RU" sz="1500" b="1" dirty="0"/>
              <a:t>Как вернуть 1,8 млн рублей компенсации вреда за счет виновного врача. Методичка для </a:t>
            </a:r>
            <a:r>
              <a:rPr lang="ru-RU" sz="1500" b="1" dirty="0" smtClean="0"/>
              <a:t>клиник</a:t>
            </a:r>
            <a:r>
              <a:rPr lang="ru-RU" sz="1500" dirty="0" smtClean="0"/>
              <a:t> </a:t>
            </a:r>
            <a:r>
              <a:rPr lang="ru-RU" sz="1500" b="1" dirty="0" smtClean="0">
                <a:solidFill>
                  <a:srgbClr val="990033"/>
                </a:solidFill>
              </a:rPr>
              <a:t>- № 7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Севостьянов А. </a:t>
            </a:r>
            <a:r>
              <a:rPr lang="ru-RU" sz="1500" b="1" dirty="0" smtClean="0"/>
              <a:t>Электронные подписи: скрытые угрозы для клиники и сотрудников. </a:t>
            </a:r>
            <a:r>
              <a:rPr lang="ru-RU" sz="1500" b="1" dirty="0" smtClean="0">
                <a:solidFill>
                  <a:srgbClr val="990033"/>
                </a:solidFill>
              </a:rPr>
              <a:t>- № 7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Дегаева </a:t>
            </a:r>
            <a:r>
              <a:rPr lang="ru-RU" sz="1500" dirty="0"/>
              <a:t>Т., </a:t>
            </a:r>
            <a:r>
              <a:rPr lang="ru-RU" sz="1500" dirty="0" smtClean="0"/>
              <a:t>Кривова </a:t>
            </a:r>
            <a:r>
              <a:rPr lang="ru-RU" sz="1500" dirty="0"/>
              <a:t>Л., </a:t>
            </a:r>
            <a:r>
              <a:rPr lang="ru-RU" sz="1500" dirty="0" smtClean="0"/>
              <a:t>др. </a:t>
            </a:r>
            <a:r>
              <a:rPr lang="ru-RU" sz="1500" b="1" dirty="0" smtClean="0"/>
              <a:t>Врачам </a:t>
            </a:r>
            <a:r>
              <a:rPr lang="ru-RU" sz="1500" b="1" dirty="0"/>
              <a:t>позволили назначать БАДы: как будут согласовывать выписку с клинреками и какие еще трудности предвидят практики</a:t>
            </a:r>
            <a:r>
              <a:rPr lang="ru-RU" sz="1500" b="1" dirty="0" smtClean="0"/>
              <a:t> </a:t>
            </a:r>
            <a:r>
              <a:rPr lang="ru-RU" sz="1500" b="1" dirty="0" smtClean="0">
                <a:solidFill>
                  <a:srgbClr val="990033"/>
                </a:solidFill>
              </a:rPr>
              <a:t>- № 11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Хмелевская </a:t>
            </a:r>
            <a:r>
              <a:rPr lang="ru-RU" sz="1500" dirty="0"/>
              <a:t>Е.</a:t>
            </a:r>
            <a:r>
              <a:rPr lang="ru-RU" sz="1500" b="1" dirty="0"/>
              <a:t> Четыре ошибки клиник в работе с жалобами пациентов, которые приводят к неожиданным штрафам. Проверьте, что знаете </a:t>
            </a:r>
            <a:r>
              <a:rPr lang="ru-RU" sz="1500" b="1" dirty="0" smtClean="0"/>
              <a:t>последствия </a:t>
            </a:r>
            <a:r>
              <a:rPr lang="ru-RU" sz="1500" b="1" dirty="0" smtClean="0">
                <a:solidFill>
                  <a:srgbClr val="990033"/>
                </a:solidFill>
              </a:rPr>
              <a:t>-  № 12</a:t>
            </a:r>
            <a:endParaRPr lang="ru-RU" sz="1500" b="1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600" b="1" u="sng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b="1" u="sng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</p:txBody>
      </p:sp>
      <p:pic>
        <p:nvPicPr>
          <p:cNvPr id="5" name="Рисунок 4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092" y="0"/>
            <a:ext cx="1280984" cy="1729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54260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2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за </a:t>
            </a:r>
            <a:r>
              <a:rPr lang="ru-RU" sz="4200" b="1" dirty="0" smtClean="0">
                <a:solidFill>
                  <a:srgbClr val="C00000"/>
                </a:solidFill>
                <a:latin typeface="+mn-lt"/>
              </a:rPr>
              <a:t>2024 </a:t>
            </a:r>
            <a:r>
              <a:rPr lang="ru-RU" sz="4200" b="1" dirty="0">
                <a:solidFill>
                  <a:srgbClr val="C00000"/>
                </a:solidFill>
                <a:latin typeface="+mn-lt"/>
              </a:rPr>
              <a:t>го</a:t>
            </a:r>
            <a:r>
              <a:rPr lang="ru-RU" b="1" dirty="0">
                <a:solidFill>
                  <a:srgbClr val="C00000"/>
                </a:solidFill>
                <a:latin typeface="+mn-lt"/>
              </a:rPr>
              <a:t>д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1" u="sng" dirty="0">
                <a:solidFill>
                  <a:srgbClr val="990033"/>
                </a:solidFill>
              </a:rPr>
              <a:t>Рубрика – ОПЫТ РЕГИОНОВ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Махамадеев </a:t>
            </a:r>
            <a:r>
              <a:rPr lang="ru-RU" sz="1500" dirty="0"/>
              <a:t>М., </a:t>
            </a:r>
            <a:r>
              <a:rPr lang="ru-RU" sz="1500" dirty="0" smtClean="0"/>
              <a:t>Гараева </a:t>
            </a:r>
            <a:r>
              <a:rPr lang="ru-RU" sz="1500" dirty="0"/>
              <a:t>А., </a:t>
            </a:r>
            <a:r>
              <a:rPr lang="ru-RU" sz="1500" dirty="0" smtClean="0"/>
              <a:t>Караулова </a:t>
            </a:r>
            <a:r>
              <a:rPr lang="ru-RU" sz="1500" dirty="0"/>
              <a:t>Е. </a:t>
            </a:r>
            <a:r>
              <a:rPr lang="ru-RU" sz="1500" b="1" dirty="0"/>
              <a:t>Дешево и бомбически: как обеспечить качество и безопасность с минимальными затратами. Решения с </a:t>
            </a:r>
            <a:r>
              <a:rPr lang="ru-RU" sz="1500" b="1" dirty="0" smtClean="0"/>
              <a:t>ценами </a:t>
            </a:r>
            <a:r>
              <a:rPr lang="ru-RU" sz="1500" b="1" dirty="0" smtClean="0">
                <a:solidFill>
                  <a:srgbClr val="990033"/>
                </a:solidFill>
              </a:rPr>
              <a:t>- </a:t>
            </a:r>
            <a:r>
              <a:rPr lang="ru-RU" sz="1500" b="1" dirty="0">
                <a:solidFill>
                  <a:srgbClr val="990033"/>
                </a:solidFill>
              </a:rPr>
              <a:t>№ </a:t>
            </a:r>
            <a:r>
              <a:rPr lang="ru-RU" sz="1500" b="1" dirty="0" smtClean="0">
                <a:solidFill>
                  <a:srgbClr val="990033"/>
                </a:solidFill>
              </a:rPr>
              <a:t>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Вербитский </a:t>
            </a:r>
            <a:r>
              <a:rPr lang="ru-RU" sz="1500" dirty="0"/>
              <a:t>М., </a:t>
            </a:r>
            <a:r>
              <a:rPr lang="ru-RU" sz="1500" dirty="0" smtClean="0"/>
              <a:t>Огошков  П., др. </a:t>
            </a:r>
            <a:r>
              <a:rPr lang="ru-RU" sz="1500" b="1" dirty="0" smtClean="0"/>
              <a:t>Как </a:t>
            </a:r>
            <a:r>
              <a:rPr lang="ru-RU" sz="1500" b="1" dirty="0"/>
              <a:t>реорганизовали приемное отделение. Опыт Челябинской многопрофильной </a:t>
            </a:r>
            <a:r>
              <a:rPr lang="ru-RU" sz="1500" b="1" dirty="0" smtClean="0"/>
              <a:t>больницы </a:t>
            </a:r>
            <a:r>
              <a:rPr lang="ru-RU" sz="1500" b="1" dirty="0" smtClean="0">
                <a:solidFill>
                  <a:srgbClr val="990033"/>
                </a:solidFill>
              </a:rPr>
              <a:t>- </a:t>
            </a:r>
            <a:r>
              <a:rPr lang="ru-RU" sz="1500" b="1" dirty="0">
                <a:solidFill>
                  <a:srgbClr val="990033"/>
                </a:solidFill>
              </a:rPr>
              <a:t>№ </a:t>
            </a:r>
            <a:r>
              <a:rPr lang="ru-RU" sz="1500" b="1" dirty="0" smtClean="0">
                <a:solidFill>
                  <a:srgbClr val="990033"/>
                </a:solidFill>
              </a:rPr>
              <a:t>3</a:t>
            </a:r>
            <a:endParaRPr lang="ru-RU" sz="1500" b="1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Оконечникова </a:t>
            </a:r>
            <a:r>
              <a:rPr lang="ru-RU" sz="1500" dirty="0"/>
              <a:t>Н. </a:t>
            </a:r>
            <a:r>
              <a:rPr lang="ru-RU" sz="1500" b="1" dirty="0"/>
              <a:t>Как усовершенствовать оказание медицинской помощи на уровне муниципального образования. Опыт областной больницы</a:t>
            </a:r>
            <a:r>
              <a:rPr lang="ru-RU" sz="1500" b="1" dirty="0" smtClean="0"/>
              <a:t> </a:t>
            </a:r>
            <a:r>
              <a:rPr lang="ru-RU" sz="1500" b="1" dirty="0">
                <a:solidFill>
                  <a:srgbClr val="990033"/>
                </a:solidFill>
              </a:rPr>
              <a:t>- № </a:t>
            </a:r>
            <a:r>
              <a:rPr lang="ru-RU" sz="1500" b="1" dirty="0" smtClean="0">
                <a:solidFill>
                  <a:srgbClr val="990033"/>
                </a:solidFill>
              </a:rPr>
              <a:t>3</a:t>
            </a:r>
            <a:endParaRPr lang="ru-RU" sz="1500" b="1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Пирогова Н</a:t>
            </a:r>
            <a:r>
              <a:rPr lang="ru-RU" sz="1500" b="1" dirty="0"/>
              <a:t>. Как оптимизировать лекарственное обеспечение: опыт работы по системе Канбан</a:t>
            </a:r>
            <a:r>
              <a:rPr lang="ru-RU" sz="1500" b="1" dirty="0" smtClean="0"/>
              <a:t> </a:t>
            </a:r>
            <a:r>
              <a:rPr lang="ru-RU" sz="1500" b="1" dirty="0">
                <a:solidFill>
                  <a:srgbClr val="990033"/>
                </a:solidFill>
              </a:rPr>
              <a:t>- 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Корчагин </a:t>
            </a:r>
            <a:r>
              <a:rPr lang="ru-RU" sz="1500" dirty="0"/>
              <a:t>Е., </a:t>
            </a:r>
            <a:r>
              <a:rPr lang="ru-RU" sz="1500" dirty="0" smtClean="0"/>
              <a:t>Шнякин П., др. </a:t>
            </a:r>
            <a:r>
              <a:rPr lang="ru-RU" sz="1500" b="1" dirty="0" smtClean="0"/>
              <a:t>Создание </a:t>
            </a:r>
            <a:r>
              <a:rPr lang="ru-RU" sz="1500" b="1" dirty="0"/>
              <a:t>системы менеджмента качества: опыт краевой клинической больницы</a:t>
            </a:r>
            <a:r>
              <a:rPr lang="ru-RU" sz="1500" b="1" dirty="0" smtClean="0"/>
              <a:t>. </a:t>
            </a:r>
            <a:r>
              <a:rPr lang="ru-RU" sz="1500" b="1" dirty="0">
                <a:solidFill>
                  <a:srgbClr val="990033"/>
                </a:solidFill>
              </a:rPr>
              <a:t>- № </a:t>
            </a:r>
            <a:r>
              <a:rPr lang="ru-RU" sz="1500" b="1" dirty="0" smtClean="0">
                <a:solidFill>
                  <a:srgbClr val="990033"/>
                </a:solidFill>
              </a:rPr>
              <a:t>6</a:t>
            </a:r>
            <a:endParaRPr lang="ru-RU" sz="1500" b="1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Иванов  </a:t>
            </a:r>
            <a:r>
              <a:rPr lang="ru-RU" sz="1500" dirty="0"/>
              <a:t>И., </a:t>
            </a:r>
            <a:r>
              <a:rPr lang="ru-RU" sz="1500" dirty="0" smtClean="0"/>
              <a:t>Берсенева  </a:t>
            </a:r>
            <a:r>
              <a:rPr lang="ru-RU" sz="1500" dirty="0"/>
              <a:t>Е., </a:t>
            </a:r>
            <a:r>
              <a:rPr lang="ru-RU" sz="1500" dirty="0" smtClean="0"/>
              <a:t>др. </a:t>
            </a:r>
            <a:r>
              <a:rPr lang="ru-RU" sz="1500" b="1" dirty="0" smtClean="0"/>
              <a:t>Как </a:t>
            </a:r>
            <a:r>
              <a:rPr lang="ru-RU" sz="1500" b="1" dirty="0"/>
              <a:t>управлять качеством и безопасностью меддеятельности на основе непрерывного улучшения. Опыт поликлиники</a:t>
            </a:r>
            <a:r>
              <a:rPr lang="ru-RU" sz="1500" b="1" dirty="0" smtClean="0"/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b="1" dirty="0" smtClean="0">
                <a:solidFill>
                  <a:srgbClr val="990033"/>
                </a:solidFill>
              </a:rPr>
              <a:t>- </a:t>
            </a:r>
            <a:r>
              <a:rPr lang="ru-RU" sz="1500" b="1" dirty="0">
                <a:solidFill>
                  <a:srgbClr val="990033"/>
                </a:solidFill>
              </a:rPr>
              <a:t>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Корчагин </a:t>
            </a:r>
            <a:r>
              <a:rPr lang="ru-RU" sz="1500" dirty="0"/>
              <a:t>Е., </a:t>
            </a:r>
            <a:r>
              <a:rPr lang="ru-RU" sz="1500" dirty="0" smtClean="0"/>
              <a:t>Дегаева  </a:t>
            </a:r>
            <a:r>
              <a:rPr lang="ru-RU" sz="1500" dirty="0"/>
              <a:t>Т., </a:t>
            </a:r>
            <a:r>
              <a:rPr lang="ru-RU" sz="1500" dirty="0" smtClean="0"/>
              <a:t>др. </a:t>
            </a:r>
            <a:r>
              <a:rPr lang="ru-RU" sz="1500" b="1" dirty="0" smtClean="0"/>
              <a:t>Создание  </a:t>
            </a:r>
            <a:r>
              <a:rPr lang="ru-RU" sz="1500" b="1" dirty="0"/>
              <a:t>системы менеджмента качества: опыт краевой клинической больницы</a:t>
            </a:r>
            <a:r>
              <a:rPr lang="ru-RU" sz="1500" b="1" dirty="0" smtClean="0">
                <a:solidFill>
                  <a:srgbClr val="990033"/>
                </a:solidFill>
              </a:rPr>
              <a:t>- </a:t>
            </a:r>
            <a:r>
              <a:rPr lang="ru-RU" sz="1500" b="1" dirty="0">
                <a:solidFill>
                  <a:srgbClr val="990033"/>
                </a:solidFill>
              </a:rPr>
              <a:t>№ </a:t>
            </a:r>
            <a:r>
              <a:rPr lang="ru-RU" sz="1500" b="1" dirty="0" smtClean="0">
                <a:solidFill>
                  <a:srgbClr val="990033"/>
                </a:solidFill>
              </a:rPr>
              <a:t>7</a:t>
            </a:r>
            <a:endParaRPr lang="ru-RU" sz="1500" b="1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Плутницкий </a:t>
            </a:r>
            <a:r>
              <a:rPr lang="ru-RU" sz="1500" dirty="0"/>
              <a:t>А., </a:t>
            </a:r>
            <a:r>
              <a:rPr lang="ru-RU" sz="1500" dirty="0" smtClean="0"/>
              <a:t>Амбражук </a:t>
            </a:r>
            <a:r>
              <a:rPr lang="ru-RU" sz="1500" dirty="0"/>
              <a:t>И., </a:t>
            </a:r>
            <a:r>
              <a:rPr lang="ru-RU" sz="1500" dirty="0" smtClean="0"/>
              <a:t>Вергазова </a:t>
            </a:r>
            <a:r>
              <a:rPr lang="ru-RU" sz="1500" dirty="0"/>
              <a:t>Э. и др. </a:t>
            </a:r>
            <a:r>
              <a:rPr lang="ru-RU" sz="1500" b="1" dirty="0"/>
              <a:t>Как интегрируют российское здравоохранение на новые территории. Направления работы и </a:t>
            </a:r>
            <a:r>
              <a:rPr lang="ru-RU" sz="1500" b="1" dirty="0" smtClean="0"/>
              <a:t>достижения</a:t>
            </a:r>
            <a:r>
              <a:rPr lang="ru-RU" sz="1500" dirty="0" smtClean="0"/>
              <a:t> </a:t>
            </a:r>
            <a:r>
              <a:rPr lang="ru-RU" sz="1500" b="1" dirty="0" smtClean="0">
                <a:solidFill>
                  <a:srgbClr val="990033"/>
                </a:solidFill>
              </a:rPr>
              <a:t>- </a:t>
            </a:r>
            <a:r>
              <a:rPr lang="ru-RU" sz="1500" b="1" dirty="0">
                <a:solidFill>
                  <a:srgbClr val="990033"/>
                </a:solidFill>
              </a:rPr>
              <a:t>№ </a:t>
            </a:r>
            <a:r>
              <a:rPr lang="ru-RU" sz="1500" b="1" dirty="0" smtClean="0">
                <a:solidFill>
                  <a:srgbClr val="990033"/>
                </a:solidFill>
              </a:rPr>
              <a:t>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Данчинова </a:t>
            </a:r>
            <a:r>
              <a:rPr lang="ru-RU" sz="1500" dirty="0"/>
              <a:t>А., </a:t>
            </a:r>
            <a:r>
              <a:rPr lang="ru-RU" sz="1500" dirty="0" smtClean="0"/>
              <a:t>Шегимова </a:t>
            </a:r>
            <a:r>
              <a:rPr lang="ru-RU" sz="1500" dirty="0"/>
              <a:t>В., </a:t>
            </a:r>
            <a:r>
              <a:rPr lang="ru-RU" sz="1500" dirty="0" smtClean="0"/>
              <a:t>Шодорова </a:t>
            </a:r>
            <a:r>
              <a:rPr lang="ru-RU" sz="1500" dirty="0"/>
              <a:t>Д. </a:t>
            </a:r>
            <a:r>
              <a:rPr lang="ru-RU" sz="1500" b="1" dirty="0"/>
              <a:t>Медработники саботируют фармаконадзор. Почему это происходит и как решают проблемы в клинике – центре </a:t>
            </a:r>
            <a:r>
              <a:rPr lang="ru-RU" sz="1500" b="1" dirty="0" smtClean="0"/>
              <a:t>компетенций</a:t>
            </a:r>
            <a:r>
              <a:rPr lang="ru-RU" sz="1500" b="1" dirty="0" smtClean="0">
                <a:solidFill>
                  <a:srgbClr val="990033"/>
                </a:solidFill>
              </a:rPr>
              <a:t> - № 10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Кочеткова </a:t>
            </a:r>
            <a:r>
              <a:rPr lang="ru-RU" sz="1500" dirty="0"/>
              <a:t>Р.</a:t>
            </a:r>
            <a:r>
              <a:rPr lang="ru-RU" sz="1500" b="1" dirty="0"/>
              <a:t> Аудиозапись приема в поликлиниках: как оформить локалку, чтобы избежать конфликтов с персоналом и пациентами. Первый опыт московской </a:t>
            </a:r>
            <a:r>
              <a:rPr lang="ru-RU" sz="1500" b="1" dirty="0" smtClean="0"/>
              <a:t>клиники </a:t>
            </a:r>
            <a:r>
              <a:rPr lang="ru-RU" sz="1500" b="1" dirty="0" smtClean="0">
                <a:solidFill>
                  <a:srgbClr val="990033"/>
                </a:solidFill>
              </a:rPr>
              <a:t>- № 11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Корчагин </a:t>
            </a:r>
            <a:r>
              <a:rPr lang="ru-RU" sz="1500" dirty="0"/>
              <a:t>Е., </a:t>
            </a:r>
            <a:r>
              <a:rPr lang="ru-RU" sz="1500" dirty="0" smtClean="0"/>
              <a:t>Симакова </a:t>
            </a:r>
            <a:r>
              <a:rPr lang="ru-RU" sz="1500" dirty="0"/>
              <a:t>В., </a:t>
            </a:r>
            <a:r>
              <a:rPr lang="ru-RU" sz="1500" dirty="0" smtClean="0"/>
              <a:t>др</a:t>
            </a:r>
            <a:r>
              <a:rPr lang="ru-RU" sz="1500" dirty="0"/>
              <a:t>. </a:t>
            </a:r>
            <a:r>
              <a:rPr lang="ru-RU" sz="1500" b="1" dirty="0"/>
              <a:t>Как повысить качество оказания медпомощи пациентам с ХСН. Опыт краевой клинической </a:t>
            </a:r>
            <a:r>
              <a:rPr lang="ru-RU" sz="1500" b="1" dirty="0" smtClean="0"/>
              <a:t>больницы</a:t>
            </a:r>
            <a:r>
              <a:rPr lang="ru-RU" sz="1500" b="1" dirty="0" smtClean="0">
                <a:solidFill>
                  <a:srgbClr val="990033"/>
                </a:solidFill>
              </a:rPr>
              <a:t> - № 12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Андроверова </a:t>
            </a:r>
            <a:r>
              <a:rPr lang="ru-RU" sz="1500" dirty="0"/>
              <a:t>А., </a:t>
            </a:r>
            <a:r>
              <a:rPr lang="ru-RU" sz="1500" dirty="0" smtClean="0"/>
              <a:t>Иванов И., др. </a:t>
            </a:r>
            <a:r>
              <a:rPr lang="ru-RU" sz="1500" b="1" dirty="0" smtClean="0"/>
              <a:t>Внедрение </a:t>
            </a:r>
            <a:r>
              <a:rPr lang="ru-RU" sz="1500" b="1" dirty="0"/>
              <a:t>практических рекомендаций: как влияет на уровень безопасности меддеятельности. Опыт клиник Тюменской </a:t>
            </a:r>
            <a:r>
              <a:rPr lang="ru-RU" sz="1500" b="1" dirty="0" smtClean="0"/>
              <a:t>области</a:t>
            </a:r>
            <a:r>
              <a:rPr lang="ru-RU" sz="1500" b="1" dirty="0" smtClean="0">
                <a:solidFill>
                  <a:srgbClr val="990033"/>
                </a:solidFill>
              </a:rPr>
              <a:t> - № 12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990033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990033"/>
              </a:solidFill>
            </a:endParaRPr>
          </a:p>
          <a:p>
            <a:endParaRPr lang="ru-RU" sz="1600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092" y="0"/>
            <a:ext cx="1280984" cy="1729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91295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за 2024 год</a:t>
            </a:r>
            <a:endParaRPr lang="ru-RU" sz="3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1" u="sng" dirty="0">
                <a:solidFill>
                  <a:srgbClr val="990033"/>
                </a:solidFill>
              </a:rPr>
              <a:t>Рубрика – УПРАВЛЕНИЕ ПЕРСОНАЛОМ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/>
              <a:t>Кадыров Ф. </a:t>
            </a:r>
            <a:r>
              <a:rPr lang="ru-RU" sz="1500" b="1" dirty="0"/>
              <a:t>Оклады</a:t>
            </a:r>
            <a:r>
              <a:rPr lang="ru-RU" sz="1500" b="1" dirty="0">
                <a:solidFill>
                  <a:srgbClr val="990033"/>
                </a:solidFill>
              </a:rPr>
              <a:t> </a:t>
            </a:r>
            <a:r>
              <a:rPr lang="ru-RU" sz="1500" b="1" dirty="0"/>
              <a:t>и выплаты медработникам по Постановлению № 343. Новые риски для медорганизаций  </a:t>
            </a:r>
            <a:r>
              <a:rPr lang="ru-RU" sz="1500" b="1" dirty="0">
                <a:solidFill>
                  <a:srgbClr val="990033"/>
                </a:solidFill>
              </a:rPr>
              <a:t>- № 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/>
              <a:t>Ивашинко Н. </a:t>
            </a:r>
            <a:r>
              <a:rPr lang="ru-RU" sz="1500" b="1" dirty="0"/>
              <a:t>Гарантии и компенсации работникам медорганизаций в 2024 году </a:t>
            </a:r>
            <a:r>
              <a:rPr lang="ru-RU" sz="1500" b="1" dirty="0">
                <a:solidFill>
                  <a:srgbClr val="990033"/>
                </a:solidFill>
              </a:rPr>
              <a:t>- № 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/>
              <a:t>Милано Е</a:t>
            </a:r>
            <a:r>
              <a:rPr lang="ru-RU" sz="1500" b="1" dirty="0"/>
              <a:t>. Новые правила работы в декрете. Кого выводить из отпуска по уходу за ребенком и как это сделать </a:t>
            </a:r>
            <a:r>
              <a:rPr lang="ru-RU" sz="1500" b="1" dirty="0">
                <a:solidFill>
                  <a:srgbClr val="990033"/>
                </a:solidFill>
              </a:rPr>
              <a:t>- № 5</a:t>
            </a:r>
            <a:endParaRPr lang="ru-RU" sz="1500" dirty="0"/>
          </a:p>
          <a:p>
            <a:pPr marL="0" indent="0">
              <a:buNone/>
            </a:pPr>
            <a:r>
              <a:rPr lang="ru-RU" sz="1700" b="1" u="sng" dirty="0" smtClean="0">
                <a:solidFill>
                  <a:srgbClr val="990033"/>
                </a:solidFill>
              </a:rPr>
              <a:t>Рубрика </a:t>
            </a:r>
            <a:r>
              <a:rPr lang="ru-RU" sz="1700" b="1" u="sng" dirty="0">
                <a:solidFill>
                  <a:srgbClr val="990033"/>
                </a:solidFill>
              </a:rPr>
              <a:t>– </a:t>
            </a:r>
            <a:r>
              <a:rPr lang="ru-RU" sz="1700" b="1" u="sng" dirty="0" smtClean="0">
                <a:solidFill>
                  <a:srgbClr val="990033"/>
                </a:solidFill>
              </a:rPr>
              <a:t>РАБОТА С КАДРАМИ</a:t>
            </a:r>
            <a:endParaRPr lang="ru-RU" sz="1700" b="1" u="sng" dirty="0">
              <a:solidFill>
                <a:srgbClr val="990033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b="1" dirty="0" smtClean="0"/>
              <a:t>Договоры </a:t>
            </a:r>
            <a:r>
              <a:rPr lang="ru-RU" sz="1500" b="1" dirty="0"/>
              <a:t>с совместителями: как оформить, чтобы не подставить клинику. Чек-лист для кадровой </a:t>
            </a:r>
            <a:r>
              <a:rPr lang="ru-RU" sz="1500" b="1" dirty="0" smtClean="0"/>
              <a:t>службы </a:t>
            </a:r>
            <a:r>
              <a:rPr lang="ru-RU" sz="1500" b="1" dirty="0" smtClean="0">
                <a:solidFill>
                  <a:srgbClr val="990033"/>
                </a:solidFill>
              </a:rPr>
              <a:t>- № 7</a:t>
            </a:r>
            <a:endParaRPr lang="ru-RU" sz="1500" b="1" dirty="0">
              <a:solidFill>
                <a:srgbClr val="990033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Коробенкова </a:t>
            </a:r>
            <a:r>
              <a:rPr lang="ru-RU" sz="1500" dirty="0"/>
              <a:t>М. </a:t>
            </a:r>
            <a:r>
              <a:rPr lang="ru-RU" sz="1500" b="1" dirty="0"/>
              <a:t>Новые условия допуска к меддеятельности. Проверьте, что учли изменения в квалификационных </a:t>
            </a:r>
            <a:r>
              <a:rPr lang="ru-RU" sz="1500" b="1" dirty="0" smtClean="0"/>
              <a:t>требованиях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1" dirty="0" smtClean="0"/>
              <a:t> </a:t>
            </a:r>
            <a:r>
              <a:rPr lang="ru-RU" sz="1500" b="1" dirty="0" smtClean="0">
                <a:solidFill>
                  <a:srgbClr val="990033"/>
                </a:solidFill>
              </a:rPr>
              <a:t>- </a:t>
            </a:r>
            <a:r>
              <a:rPr lang="ru-RU" sz="1500" b="1" dirty="0">
                <a:solidFill>
                  <a:srgbClr val="990033"/>
                </a:solidFill>
              </a:rPr>
              <a:t>№ 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Берсенева </a:t>
            </a:r>
            <a:r>
              <a:rPr lang="ru-RU" sz="1500" dirty="0"/>
              <a:t>Е., </a:t>
            </a:r>
            <a:r>
              <a:rPr lang="ru-RU" sz="1500" dirty="0" smtClean="0"/>
              <a:t>Степура </a:t>
            </a:r>
            <a:r>
              <a:rPr lang="ru-RU" sz="1500" dirty="0"/>
              <a:t>О. </a:t>
            </a:r>
            <a:r>
              <a:rPr lang="ru-RU" sz="1500" b="1" dirty="0"/>
              <a:t>Обновили личный кабинет медработника. Карточки с </a:t>
            </a:r>
            <a:r>
              <a:rPr lang="ru-RU" sz="1500" b="1" dirty="0" smtClean="0"/>
              <a:t>изменениями </a:t>
            </a:r>
            <a:r>
              <a:rPr lang="ru-RU" sz="1500" b="1" dirty="0">
                <a:solidFill>
                  <a:srgbClr val="990033"/>
                </a:solidFill>
              </a:rPr>
              <a:t>- № </a:t>
            </a:r>
            <a:r>
              <a:rPr lang="ru-RU" sz="1500" b="1" dirty="0" smtClean="0">
                <a:solidFill>
                  <a:srgbClr val="990033"/>
                </a:solidFill>
              </a:rPr>
              <a:t>9</a:t>
            </a:r>
            <a:endParaRPr lang="ru-RU" sz="1500" b="1" dirty="0">
              <a:solidFill>
                <a:srgbClr val="990033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Ривкина </a:t>
            </a:r>
            <a:r>
              <a:rPr lang="ru-RU" sz="1500" dirty="0"/>
              <a:t>Е. </a:t>
            </a:r>
            <a:r>
              <a:rPr lang="ru-RU" sz="1500" b="1" dirty="0"/>
              <a:t>Нужен работник, но в клинике нет полной ставки. Четыре способа закрыть кадровый дефицит без нарушения лицензионных </a:t>
            </a:r>
            <a:r>
              <a:rPr lang="ru-RU" sz="1500" b="1" dirty="0" smtClean="0"/>
              <a:t>требований </a:t>
            </a:r>
            <a:r>
              <a:rPr lang="ru-RU" sz="1500" b="1" dirty="0" smtClean="0">
                <a:solidFill>
                  <a:srgbClr val="990033"/>
                </a:solidFill>
              </a:rPr>
              <a:t>- </a:t>
            </a:r>
            <a:r>
              <a:rPr lang="ru-RU" sz="1500" b="1" dirty="0">
                <a:solidFill>
                  <a:srgbClr val="990033"/>
                </a:solidFill>
              </a:rPr>
              <a:t>№ </a:t>
            </a:r>
            <a:r>
              <a:rPr lang="ru-RU" sz="1500" b="1" dirty="0" smtClean="0">
                <a:solidFill>
                  <a:srgbClr val="990033"/>
                </a:solidFill>
              </a:rPr>
              <a:t>10</a:t>
            </a:r>
            <a:endParaRPr lang="ru-RU" sz="1500" b="1" dirty="0">
              <a:solidFill>
                <a:srgbClr val="990033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1" u="sng" dirty="0">
                <a:solidFill>
                  <a:srgbClr val="990033"/>
                </a:solidFill>
              </a:rPr>
              <a:t>Рубрика – ПСИХОЛОГИЯ УПРАВЛЕНИЯ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Михайлова </a:t>
            </a:r>
            <a:r>
              <a:rPr lang="ru-RU" sz="1500" dirty="0"/>
              <a:t>Е. </a:t>
            </a:r>
            <a:r>
              <a:rPr lang="ru-RU" sz="1500" b="1" dirty="0"/>
              <a:t>Консервативный персонал протестует против новых правил. Приемы, которые убедят работников сотрудничать </a:t>
            </a:r>
            <a:endParaRPr lang="ru-RU" sz="15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b="1" dirty="0" smtClean="0">
                <a:solidFill>
                  <a:srgbClr val="990033"/>
                </a:solidFill>
              </a:rPr>
              <a:t>- </a:t>
            </a:r>
            <a:r>
              <a:rPr lang="ru-RU" sz="1500" b="1" dirty="0">
                <a:solidFill>
                  <a:srgbClr val="990033"/>
                </a:solidFill>
              </a:rPr>
              <a:t>№ 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Спивак </a:t>
            </a:r>
            <a:r>
              <a:rPr lang="ru-RU" sz="1500" dirty="0"/>
              <a:t>И. </a:t>
            </a:r>
            <a:r>
              <a:rPr lang="ru-RU" sz="1500" b="1" dirty="0"/>
              <a:t>Чайка и Микроменеджер. Как заму сработаться с токсичным главврачом </a:t>
            </a:r>
            <a:r>
              <a:rPr lang="ru-RU" sz="1500" b="1" dirty="0">
                <a:solidFill>
                  <a:srgbClr val="990033"/>
                </a:solidFill>
              </a:rPr>
              <a:t>- № 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b="1" dirty="0" smtClean="0"/>
              <a:t>Аленченко </a:t>
            </a:r>
            <a:r>
              <a:rPr lang="ru-RU" sz="1500" b="1" dirty="0"/>
              <a:t>О. Серый кардинал в команде. Почему он требует вашего срочного внимания и как вернуть власть в свои руки</a:t>
            </a:r>
            <a:r>
              <a:rPr lang="ru-RU" sz="1500" b="1" dirty="0">
                <a:solidFill>
                  <a:srgbClr val="990033"/>
                </a:solidFill>
              </a:rPr>
              <a:t> - № 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Фомичева </a:t>
            </a:r>
            <a:r>
              <a:rPr lang="ru-RU" sz="1500" dirty="0"/>
              <a:t>Е. </a:t>
            </a:r>
            <a:r>
              <a:rPr lang="ru-RU" sz="1500" b="1" dirty="0"/>
              <a:t>Подчиненные «горят» на работе: как не пропустить симптомы психологического неблагополучия и помочь сотрудникам </a:t>
            </a:r>
            <a:r>
              <a:rPr lang="ru-RU" sz="1500" b="1" dirty="0">
                <a:solidFill>
                  <a:srgbClr val="990033"/>
                </a:solidFill>
              </a:rPr>
              <a:t>- № 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Ветрова </a:t>
            </a:r>
            <a:r>
              <a:rPr lang="ru-RU" sz="1500" dirty="0"/>
              <a:t>И.</a:t>
            </a:r>
            <a:r>
              <a:rPr lang="ru-RU" sz="1500" b="1" dirty="0"/>
              <a:t> </a:t>
            </a:r>
            <a:r>
              <a:rPr lang="ru-RU" sz="1500" b="1" dirty="0" smtClean="0"/>
              <a:t> Манипуляция </a:t>
            </a:r>
            <a:r>
              <a:rPr lang="ru-RU" sz="1500" b="1" dirty="0"/>
              <a:t>через обиду. Если сотрудники обижаются на начальство и коллег </a:t>
            </a:r>
            <a:r>
              <a:rPr lang="ru-RU" sz="1500" b="1" dirty="0">
                <a:solidFill>
                  <a:srgbClr val="990033"/>
                </a:solidFill>
              </a:rPr>
              <a:t>- № 11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0314" y="0"/>
            <a:ext cx="1515762" cy="213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17459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за 2024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990033"/>
                </a:solidFill>
              </a:rPr>
              <a:t>Рубрика </a:t>
            </a:r>
            <a:r>
              <a:rPr lang="ru-RU" sz="1600" b="1" u="sng" dirty="0">
                <a:solidFill>
                  <a:srgbClr val="990033"/>
                </a:solidFill>
              </a:rPr>
              <a:t>– ОРГАНИЗАЦИЯ ЛЕЧЕБНО-ДИАГНОСТИЧЕСКОЙ РАБОТЫ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Колоколова </a:t>
            </a:r>
            <a:r>
              <a:rPr lang="ru-RU" sz="1400" dirty="0"/>
              <a:t>А. И. </a:t>
            </a:r>
            <a:r>
              <a:rPr lang="ru-RU" sz="1400" b="1" dirty="0"/>
              <a:t>Требования к поликлиникам снизили. Таблицы по всем изменениям в новых практических рекомендациях </a:t>
            </a:r>
            <a:r>
              <a:rPr lang="ru-RU" sz="1400" b="1" dirty="0" smtClean="0"/>
              <a:t>Росздравнадзора </a:t>
            </a:r>
            <a:r>
              <a:rPr lang="ru-RU" sz="1400" b="1" dirty="0" smtClean="0">
                <a:solidFill>
                  <a:srgbClr val="990033"/>
                </a:solidFill>
              </a:rPr>
              <a:t>- № 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/>
              <a:t>Какие клинреки будут обязательными с 2024 года. Перечень и алгоритм внедрения </a:t>
            </a:r>
            <a:r>
              <a:rPr lang="ru-RU" sz="1400" b="1" dirty="0" smtClean="0">
                <a:solidFill>
                  <a:srgbClr val="990033"/>
                </a:solidFill>
              </a:rPr>
              <a:t>- № 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/>
              <a:t>Прослушка </a:t>
            </a:r>
            <a:r>
              <a:rPr lang="ru-RU" sz="1400" b="1" dirty="0"/>
              <a:t>в поликлиниках: плюсы и минусы. Что будет, если распространят на всю </a:t>
            </a:r>
            <a:r>
              <a:rPr lang="ru-RU" sz="1400" b="1" dirty="0" smtClean="0"/>
              <a:t>Россию  </a:t>
            </a:r>
            <a:r>
              <a:rPr lang="ru-RU" sz="1400" b="1" dirty="0" smtClean="0">
                <a:solidFill>
                  <a:srgbClr val="990033"/>
                </a:solidFill>
              </a:rPr>
              <a:t>- № 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Дегаева </a:t>
            </a:r>
            <a:r>
              <a:rPr lang="ru-RU" sz="1400" dirty="0"/>
              <a:t>Т. </a:t>
            </a:r>
            <a:r>
              <a:rPr lang="ru-RU" sz="1400" b="1" dirty="0"/>
              <a:t>Новый порядок диспансеризации. Как организовать медосмотр на выезде и для пациентов других </a:t>
            </a:r>
            <a:r>
              <a:rPr lang="ru-RU" sz="1400" b="1" dirty="0" smtClean="0"/>
              <a:t>клиник </a:t>
            </a:r>
            <a:r>
              <a:rPr lang="ru-RU" sz="1400" b="1" dirty="0" smtClean="0">
                <a:solidFill>
                  <a:srgbClr val="990033"/>
                </a:solidFill>
              </a:rPr>
              <a:t>- № </a:t>
            </a:r>
            <a:r>
              <a:rPr lang="ru-RU" sz="1400" b="1" dirty="0">
                <a:solidFill>
                  <a:srgbClr val="990033"/>
                </a:solidFill>
              </a:rPr>
              <a:t>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Гусев </a:t>
            </a:r>
            <a:r>
              <a:rPr lang="ru-RU" sz="1400" dirty="0"/>
              <a:t>А. </a:t>
            </a:r>
            <a:r>
              <a:rPr lang="ru-RU" sz="1400" b="1" dirty="0"/>
              <a:t>Медизделия с искусственным интеллектом. Какие выбрать для клиники в 2024 году, когда обязательно приобрести минимум </a:t>
            </a:r>
            <a:r>
              <a:rPr lang="ru-RU" sz="1400" b="1" dirty="0" smtClean="0"/>
              <a:t>три </a:t>
            </a:r>
            <a:r>
              <a:rPr lang="ru-RU" sz="1400" b="1" dirty="0" smtClean="0">
                <a:solidFill>
                  <a:srgbClr val="990033"/>
                </a:solidFill>
              </a:rPr>
              <a:t>- № 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Черникова </a:t>
            </a:r>
            <a:r>
              <a:rPr lang="ru-RU" sz="1400" dirty="0"/>
              <a:t>И. </a:t>
            </a:r>
            <a:r>
              <a:rPr lang="ru-RU" sz="1400" b="1" dirty="0"/>
              <a:t>Пациент хочет на МРТ без назначения врача. Как отказать, чтобы не получить </a:t>
            </a:r>
            <a:r>
              <a:rPr lang="ru-RU" sz="1400" b="1" dirty="0" smtClean="0"/>
              <a:t>претензию </a:t>
            </a:r>
            <a:r>
              <a:rPr lang="ru-RU" sz="1400" b="1" dirty="0" smtClean="0">
                <a:solidFill>
                  <a:srgbClr val="990033"/>
                </a:solidFill>
              </a:rPr>
              <a:t>- № 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/>
              <a:t>Как </a:t>
            </a:r>
            <a:r>
              <a:rPr lang="ru-RU" sz="1400" b="1" dirty="0"/>
              <a:t>направлять пациентов на МСЭ анонимно</a:t>
            </a:r>
            <a:r>
              <a:rPr lang="ru-RU" sz="1400" b="1" dirty="0" smtClean="0"/>
              <a:t> </a:t>
            </a:r>
            <a:r>
              <a:rPr lang="ru-RU" sz="1400" b="1" dirty="0" smtClean="0">
                <a:solidFill>
                  <a:srgbClr val="990033"/>
                </a:solidFill>
              </a:rPr>
              <a:t>- № 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Старовойтова </a:t>
            </a:r>
            <a:r>
              <a:rPr lang="ru-RU" sz="1400" dirty="0"/>
              <a:t>И. </a:t>
            </a:r>
            <a:r>
              <a:rPr lang="ru-RU" sz="1400" b="1" dirty="0"/>
              <a:t>Экспертиза временной нетрудоспособности для особых категорий граждан. Инструктаж для </a:t>
            </a:r>
            <a:r>
              <a:rPr lang="ru-RU" sz="1400" b="1" dirty="0" smtClean="0"/>
              <a:t>врачей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rgbClr val="990033"/>
                </a:solidFill>
              </a:rPr>
              <a:t>- № 6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Бенян А</a:t>
            </a:r>
            <a:r>
              <a:rPr lang="ru-RU" sz="1400" dirty="0"/>
              <a:t>., </a:t>
            </a:r>
            <a:r>
              <a:rPr lang="ru-RU" sz="1400" dirty="0" smtClean="0"/>
              <a:t>Храновский </a:t>
            </a:r>
            <a:r>
              <a:rPr lang="ru-RU" sz="1400" dirty="0"/>
              <a:t>Д. </a:t>
            </a:r>
            <a:r>
              <a:rPr lang="ru-RU" sz="1400" b="1" dirty="0"/>
              <a:t>Самарский хирургический чек-лист превзошел ВОЗовский. Образец, чтобы внедрить в клинике</a:t>
            </a:r>
            <a:r>
              <a:rPr lang="ru-RU" sz="1400" b="1" dirty="0" smtClean="0"/>
              <a:t> </a:t>
            </a:r>
            <a:r>
              <a:rPr lang="ru-RU" sz="1400" b="1" dirty="0" smtClean="0">
                <a:solidFill>
                  <a:srgbClr val="990033"/>
                </a:solidFill>
              </a:rPr>
              <a:t>- № 6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Боброва </a:t>
            </a:r>
            <a:r>
              <a:rPr lang="ru-RU" sz="1400" dirty="0"/>
              <a:t>С., </a:t>
            </a:r>
            <a:r>
              <a:rPr lang="ru-RU" sz="1400" dirty="0" smtClean="0"/>
              <a:t>Севостьянов </a:t>
            </a:r>
            <a:r>
              <a:rPr lang="ru-RU" sz="1400" dirty="0"/>
              <a:t>А. </a:t>
            </a:r>
            <a:r>
              <a:rPr lang="ru-RU" sz="1400" b="1" dirty="0"/>
              <a:t>Пациент на врачебной комиссии. Какие риски и как </a:t>
            </a:r>
            <a:r>
              <a:rPr lang="ru-RU" sz="1400" b="1" dirty="0" smtClean="0"/>
              <a:t>подстраховаться </a:t>
            </a:r>
            <a:r>
              <a:rPr lang="ru-RU" sz="1400" b="1" dirty="0" smtClean="0">
                <a:solidFill>
                  <a:srgbClr val="990033"/>
                </a:solidFill>
              </a:rPr>
              <a:t>- № </a:t>
            </a:r>
            <a:r>
              <a:rPr lang="ru-RU" sz="1400" b="1" dirty="0">
                <a:solidFill>
                  <a:srgbClr val="990033"/>
                </a:solidFill>
              </a:rPr>
              <a:t>7</a:t>
            </a:r>
            <a:endParaRPr lang="ru-RU" sz="1400" b="1" dirty="0" smtClean="0">
              <a:solidFill>
                <a:srgbClr val="990033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Хмелевская </a:t>
            </a:r>
            <a:r>
              <a:rPr lang="ru-RU" sz="1400" dirty="0"/>
              <a:t>Е</a:t>
            </a:r>
            <a:r>
              <a:rPr lang="ru-RU" sz="1400" b="1" dirty="0"/>
              <a:t>. Минздрав меняет порядок медосмотров. К чему готовиться клиникам и </a:t>
            </a:r>
            <a:r>
              <a:rPr lang="ru-RU" sz="1400" b="1" dirty="0" smtClean="0"/>
              <a:t>медработникам </a:t>
            </a:r>
            <a:r>
              <a:rPr lang="ru-RU" sz="1400" b="1" dirty="0" smtClean="0">
                <a:solidFill>
                  <a:srgbClr val="990033"/>
                </a:solidFill>
              </a:rPr>
              <a:t>- № 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Дегаева </a:t>
            </a:r>
            <a:r>
              <a:rPr lang="ru-RU" sz="1400" dirty="0"/>
              <a:t>Т. </a:t>
            </a:r>
            <a:r>
              <a:rPr lang="ru-RU" sz="1400" b="1" dirty="0"/>
              <a:t>Дополнили порядок диспансерного наблюдения за взрослыми. Что изменить в работе </a:t>
            </a:r>
            <a:r>
              <a:rPr lang="ru-RU" sz="1400" b="1" dirty="0" smtClean="0"/>
              <a:t>клиники </a:t>
            </a:r>
            <a:r>
              <a:rPr lang="ru-RU" sz="1400" b="1" dirty="0" smtClean="0">
                <a:solidFill>
                  <a:srgbClr val="990033"/>
                </a:solidFill>
              </a:rPr>
              <a:t>- № 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Федосеева </a:t>
            </a:r>
            <a:r>
              <a:rPr lang="ru-RU" sz="1400" dirty="0"/>
              <a:t>М., </a:t>
            </a:r>
            <a:r>
              <a:rPr lang="ru-RU" sz="1400" dirty="0" smtClean="0"/>
              <a:t>Тавлуева </a:t>
            </a:r>
            <a:r>
              <a:rPr lang="ru-RU" sz="1400" dirty="0"/>
              <a:t>Е., </a:t>
            </a:r>
            <a:r>
              <a:rPr lang="ru-RU" sz="1400" dirty="0" smtClean="0"/>
              <a:t>Кулешова </a:t>
            </a:r>
            <a:r>
              <a:rPr lang="ru-RU" sz="1400" dirty="0"/>
              <a:t>С. </a:t>
            </a:r>
            <a:r>
              <a:rPr lang="ru-RU" sz="1400" b="1" dirty="0"/>
              <a:t>«Это должны делать не мы»: как распределить обязанности между сотрудниками отделений, чтобы снизить риски ошибок и конфликтов с </a:t>
            </a:r>
            <a:r>
              <a:rPr lang="ru-RU" sz="1400" b="1" dirty="0" smtClean="0"/>
              <a:t>пациентами </a:t>
            </a:r>
            <a:r>
              <a:rPr lang="ru-RU" sz="1400" b="1" dirty="0">
                <a:solidFill>
                  <a:srgbClr val="990033"/>
                </a:solidFill>
              </a:rPr>
              <a:t>- № </a:t>
            </a:r>
            <a:r>
              <a:rPr lang="ru-RU" sz="1400" b="1" dirty="0" smtClean="0">
                <a:solidFill>
                  <a:srgbClr val="990033"/>
                </a:solidFill>
              </a:rPr>
              <a:t>11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Гарбузова </a:t>
            </a:r>
            <a:r>
              <a:rPr lang="ru-RU" sz="1400" dirty="0"/>
              <a:t>Л.</a:t>
            </a:r>
            <a:r>
              <a:rPr lang="ru-RU" sz="1400" b="1" dirty="0"/>
              <a:t> Меняют правила работы с рецептами. Что нового и как проверить документы уже сейчас, чтобы не попасть на </a:t>
            </a:r>
            <a:r>
              <a:rPr lang="ru-RU" sz="1400" b="1" dirty="0" smtClean="0"/>
              <a:t>штрафы </a:t>
            </a:r>
            <a:r>
              <a:rPr lang="ru-RU" sz="1400" b="1" dirty="0" smtClean="0">
                <a:solidFill>
                  <a:srgbClr val="990033"/>
                </a:solidFill>
              </a:rPr>
              <a:t>- № 11</a:t>
            </a:r>
            <a:endParaRPr lang="ru-RU" sz="1400" b="1" dirty="0">
              <a:solidFill>
                <a:srgbClr val="990033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0314" y="0"/>
            <a:ext cx="1515762" cy="213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56337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за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2024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990033"/>
                </a:solidFill>
              </a:rPr>
              <a:t>Рубрика – РАБОТА С ДОКУМЕНТАМИ</a:t>
            </a:r>
            <a:endParaRPr lang="ru-RU" sz="1600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Кривова </a:t>
            </a:r>
            <a:r>
              <a:rPr lang="ru-RU" sz="1400" dirty="0"/>
              <a:t>Л. </a:t>
            </a:r>
            <a:r>
              <a:rPr lang="ru-RU" sz="1400" b="1" dirty="0"/>
              <a:t>Новые сроки хранения и архивирования меддокументации. Что держать на </a:t>
            </a:r>
            <a:r>
              <a:rPr lang="ru-RU" sz="1400" b="1" dirty="0" smtClean="0"/>
              <a:t>контроле </a:t>
            </a:r>
            <a:r>
              <a:rPr lang="ru-RU" sz="1400" b="1" dirty="0" smtClean="0">
                <a:solidFill>
                  <a:srgbClr val="990033"/>
                </a:solidFill>
              </a:rPr>
              <a:t>- </a:t>
            </a:r>
            <a:r>
              <a:rPr lang="ru-RU" sz="1400" b="1" dirty="0">
                <a:solidFill>
                  <a:srgbClr val="990033"/>
                </a:solidFill>
              </a:rPr>
              <a:t>№ </a:t>
            </a:r>
            <a:r>
              <a:rPr lang="ru-RU" sz="1400" b="1" dirty="0" smtClean="0">
                <a:solidFill>
                  <a:srgbClr val="990033"/>
                </a:solidFill>
              </a:rPr>
              <a:t>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Каралайнов </a:t>
            </a:r>
            <a:r>
              <a:rPr lang="ru-RU" sz="1400" dirty="0"/>
              <a:t>М., </a:t>
            </a:r>
            <a:r>
              <a:rPr lang="ru-RU" sz="1400" dirty="0" smtClean="0"/>
              <a:t>Корчагин </a:t>
            </a:r>
            <a:r>
              <a:rPr lang="ru-RU" sz="1400" dirty="0"/>
              <a:t>Е., </a:t>
            </a:r>
            <a:r>
              <a:rPr lang="ru-RU" sz="1400" dirty="0" smtClean="0"/>
              <a:t>др. </a:t>
            </a:r>
            <a:r>
              <a:rPr lang="ru-RU" sz="1400" b="1" dirty="0" smtClean="0"/>
              <a:t>Минздрав </a:t>
            </a:r>
            <a:r>
              <a:rPr lang="ru-RU" sz="1400" b="1" dirty="0"/>
              <a:t>требует перейти на электронный документооборот. Почему не получается сразу внедрить и можно ли еще </a:t>
            </a:r>
            <a:r>
              <a:rPr lang="ru-RU" sz="1400" b="1" dirty="0" smtClean="0"/>
              <a:t>подождать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rgbClr val="990033"/>
                </a:solidFill>
              </a:rPr>
              <a:t>- 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Кучин., Мирзоян </a:t>
            </a:r>
            <a:r>
              <a:rPr lang="ru-RU" sz="1400" dirty="0"/>
              <a:t>Т. </a:t>
            </a:r>
            <a:r>
              <a:rPr lang="ru-RU" sz="1400" b="1" dirty="0"/>
              <a:t>Как подготовить комплект локальных документов медорганизации по </a:t>
            </a:r>
            <a:r>
              <a:rPr lang="ru-RU" sz="1400" b="1" dirty="0" smtClean="0"/>
              <a:t>пациентоцентричности </a:t>
            </a:r>
            <a:r>
              <a:rPr lang="ru-RU" sz="1400" b="1" dirty="0" smtClean="0">
                <a:solidFill>
                  <a:srgbClr val="990033"/>
                </a:solidFill>
              </a:rPr>
              <a:t>- № 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Дегаева </a:t>
            </a:r>
            <a:r>
              <a:rPr lang="ru-RU" sz="1400" dirty="0"/>
              <a:t>Т. </a:t>
            </a:r>
            <a:r>
              <a:rPr lang="ru-RU" sz="1400" b="1" dirty="0"/>
              <a:t>Меняют паспорта врачебных участков. Инструкция, как заполнять </a:t>
            </a:r>
            <a:r>
              <a:rPr lang="ru-RU" sz="1400" b="1" dirty="0" smtClean="0"/>
              <a:t>по-новому</a:t>
            </a:r>
            <a:r>
              <a:rPr lang="ru-RU" sz="1400" b="1" dirty="0" smtClean="0">
                <a:solidFill>
                  <a:srgbClr val="990033"/>
                </a:solidFill>
              </a:rPr>
              <a:t> - № 10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u="sng" dirty="0">
              <a:solidFill>
                <a:srgbClr val="990033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990033"/>
                </a:solidFill>
              </a:rPr>
              <a:t>Рубрика </a:t>
            </a:r>
            <a:r>
              <a:rPr lang="ru-RU" sz="1600" b="1" u="sng" dirty="0">
                <a:solidFill>
                  <a:srgbClr val="990033"/>
                </a:solidFill>
              </a:rPr>
              <a:t>– </a:t>
            </a:r>
            <a:r>
              <a:rPr lang="ru-RU" sz="1600" b="1" u="sng" dirty="0" smtClean="0">
                <a:solidFill>
                  <a:srgbClr val="990033"/>
                </a:solidFill>
              </a:rPr>
              <a:t>КЛИНИЧЕСКИЕ РЕКОМЕНДАЦИИ</a:t>
            </a:r>
            <a:endParaRPr lang="ru-RU" sz="1600" b="1" u="sng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Павлова </a:t>
            </a:r>
            <a:r>
              <a:rPr lang="ru-RU" sz="1400" dirty="0"/>
              <a:t>М. </a:t>
            </a:r>
            <a:r>
              <a:rPr lang="ru-RU" sz="1400" b="1" dirty="0"/>
              <a:t>Внедрение клинических рекомендаций: опыт многопрофильного </a:t>
            </a:r>
            <a:r>
              <a:rPr lang="ru-RU" sz="1400" b="1" dirty="0" smtClean="0"/>
              <a:t>стационара </a:t>
            </a:r>
            <a:r>
              <a:rPr lang="ru-RU" sz="1400" b="1" dirty="0" smtClean="0">
                <a:solidFill>
                  <a:srgbClr val="990033"/>
                </a:solidFill>
              </a:rPr>
              <a:t>- №3</a:t>
            </a:r>
            <a:endParaRPr lang="ru-RU" sz="1400" b="1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Иванов  </a:t>
            </a:r>
            <a:r>
              <a:rPr lang="ru-RU" sz="1400" dirty="0"/>
              <a:t>И. </a:t>
            </a:r>
            <a:r>
              <a:rPr lang="ru-RU" sz="1400" b="1" dirty="0"/>
              <a:t>Изменили сроки перехода на клинические рекомендации. Чек-лист для </a:t>
            </a:r>
            <a:r>
              <a:rPr lang="ru-RU" sz="1400" b="1" dirty="0" smtClean="0"/>
              <a:t>самооценки </a:t>
            </a:r>
            <a:r>
              <a:rPr lang="ru-RU" sz="1400" b="1" dirty="0"/>
              <a:t>- </a:t>
            </a:r>
            <a:r>
              <a:rPr lang="ru-RU" sz="1400" b="1" dirty="0">
                <a:solidFill>
                  <a:srgbClr val="990033"/>
                </a:solidFill>
              </a:rPr>
              <a:t>№ </a:t>
            </a:r>
            <a:r>
              <a:rPr lang="ru-RU" sz="1400" b="1" dirty="0" smtClean="0">
                <a:solidFill>
                  <a:srgbClr val="990033"/>
                </a:solidFill>
              </a:rPr>
              <a:t>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Гроздова </a:t>
            </a:r>
            <a:r>
              <a:rPr lang="ru-RU" sz="1400" dirty="0"/>
              <a:t>Т. </a:t>
            </a:r>
            <a:r>
              <a:rPr lang="ru-RU" sz="1400" b="1" dirty="0"/>
              <a:t>Как внедрить клинические рекомендации без финансовых санкций со стороны ТФОМС и </a:t>
            </a:r>
            <a:r>
              <a:rPr lang="ru-RU" sz="1400" b="1" dirty="0" smtClean="0"/>
              <a:t>СМО</a:t>
            </a:r>
            <a:r>
              <a:rPr lang="ru-RU" sz="1400" b="1" dirty="0" smtClean="0">
                <a:solidFill>
                  <a:srgbClr val="990033"/>
                </a:solidFill>
              </a:rPr>
              <a:t> - № </a:t>
            </a:r>
            <a:r>
              <a:rPr lang="ru-RU" sz="1400" b="1" dirty="0" smtClean="0">
                <a:solidFill>
                  <a:srgbClr val="990033"/>
                </a:solidFill>
              </a:rPr>
              <a:t>12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990033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990033"/>
                </a:solidFill>
              </a:rPr>
              <a:t>Рубрика – АКТУАЛЬНАЯ ТЕМА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Чикина О., Дегаева Т., Старовойтова И. </a:t>
            </a:r>
            <a:r>
              <a:rPr lang="ru-RU" sz="1400" b="1" dirty="0"/>
              <a:t>Новое в требованиях к исследованиям перед МСЭ, аптечкам, работе с маркировкой. Что проконтролировать руководителю по изменениям с сентября</a:t>
            </a:r>
            <a:r>
              <a:rPr lang="ru-RU" sz="1400" dirty="0"/>
              <a:t> </a:t>
            </a:r>
            <a:r>
              <a:rPr lang="ru-RU" sz="1400" b="1" dirty="0">
                <a:solidFill>
                  <a:srgbClr val="990033"/>
                </a:solidFill>
              </a:rPr>
              <a:t>- № 10</a:t>
            </a: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990033"/>
                </a:solidFill>
              </a:rPr>
              <a:t>Рубрика </a:t>
            </a:r>
            <a:r>
              <a:rPr lang="ru-RU" sz="1600" b="1" u="sng" dirty="0" smtClean="0">
                <a:solidFill>
                  <a:srgbClr val="990033"/>
                </a:solidFill>
              </a:rPr>
              <a:t>– МАРКИРОВКА ИЗДЕЛИЙ</a:t>
            </a:r>
            <a:endParaRPr lang="ru-RU" sz="1600" b="1" u="sng" dirty="0">
              <a:solidFill>
                <a:srgbClr val="990033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 smtClean="0"/>
              <a:t>Иванов </a:t>
            </a:r>
            <a:r>
              <a:rPr lang="ru-RU" sz="1400" dirty="0"/>
              <a:t>И., </a:t>
            </a:r>
            <a:r>
              <a:rPr lang="ru-RU" sz="1400" dirty="0" smtClean="0"/>
              <a:t>Трофимова </a:t>
            </a:r>
            <a:r>
              <a:rPr lang="ru-RU" sz="1400" dirty="0"/>
              <a:t>Е., </a:t>
            </a:r>
            <a:r>
              <a:rPr lang="ru-RU" sz="1400" dirty="0" smtClean="0"/>
              <a:t>др. </a:t>
            </a:r>
            <a:r>
              <a:rPr lang="ru-RU" sz="1400" b="1" dirty="0" smtClean="0"/>
              <a:t>Как </a:t>
            </a:r>
            <a:r>
              <a:rPr lang="ru-RU" sz="1400" b="1" dirty="0"/>
              <a:t>принимать и выводить из оборота маркированные медизделия. Алгоритм для </a:t>
            </a:r>
            <a:r>
              <a:rPr lang="ru-RU" sz="1400" b="1" dirty="0" smtClean="0"/>
              <a:t>клиник  </a:t>
            </a:r>
            <a:r>
              <a:rPr lang="ru-RU" sz="1400" b="1" dirty="0"/>
              <a:t>- </a:t>
            </a:r>
            <a:r>
              <a:rPr lang="ru-RU" sz="1400" b="1" dirty="0">
                <a:solidFill>
                  <a:srgbClr val="990033"/>
                </a:solidFill>
              </a:rPr>
              <a:t>№ </a:t>
            </a:r>
            <a:r>
              <a:rPr lang="ru-RU" sz="1400" b="1" dirty="0" smtClean="0">
                <a:solidFill>
                  <a:srgbClr val="990033"/>
                </a:solidFill>
              </a:rPr>
              <a:t>6</a:t>
            </a:r>
            <a:endParaRPr lang="ru-RU" sz="1400" b="1" dirty="0">
              <a:solidFill>
                <a:srgbClr val="990033"/>
              </a:solidFill>
            </a:endParaRPr>
          </a:p>
          <a:p>
            <a:endParaRPr lang="ru-RU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092" y="0"/>
            <a:ext cx="1280984" cy="1729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56910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за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2024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300" b="1" u="sng" dirty="0">
                <a:solidFill>
                  <a:srgbClr val="990033"/>
                </a:solidFill>
              </a:rPr>
              <a:t>Рубрика – КАЧЕСТВО ДИАГНОСТИКИ И ЛЕЧЕНИЯ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rgbClr val="990033"/>
                </a:solidFill>
              </a:rPr>
              <a:t>Основная тема выпуска № </a:t>
            </a:r>
            <a:r>
              <a:rPr lang="ru-RU" sz="2000" b="1" dirty="0" smtClean="0">
                <a:solidFill>
                  <a:srgbClr val="990033"/>
                </a:solidFill>
              </a:rPr>
              <a:t>1: </a:t>
            </a:r>
            <a:r>
              <a:rPr lang="ru-RU" sz="2000" b="1" dirty="0">
                <a:solidFill>
                  <a:srgbClr val="990033"/>
                </a:solidFill>
              </a:rPr>
              <a:t>«Как диагностировать хламидиоз и болезнь Альцгеймера, правильно назначить дозировку витамина D </a:t>
            </a:r>
            <a:r>
              <a:rPr lang="ru-RU" sz="2000" b="1" dirty="0" smtClean="0">
                <a:solidFill>
                  <a:srgbClr val="990033"/>
                </a:solidFill>
              </a:rPr>
              <a:t>и выписать рецепт: подборка для врачей-клиницистов»: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КАЛИНИНА </a:t>
            </a:r>
            <a:r>
              <a:rPr lang="ru-RU" sz="1900" dirty="0"/>
              <a:t>Е. Может ли витамин D спасти от инфаркта, инсульта и рака — 10 фактов о самом модном препарате XXI </a:t>
            </a:r>
            <a:r>
              <a:rPr lang="ru-RU" sz="1900" dirty="0" smtClean="0"/>
              <a:t>века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ЕВДОКИМОВА </a:t>
            </a:r>
            <a:r>
              <a:rPr lang="ru-RU" sz="1900" dirty="0"/>
              <a:t>А. Когда простая забывчивость — это симптом тяжелого заболевания. Все, что нужно знать о болезни </a:t>
            </a:r>
            <a:r>
              <a:rPr lang="ru-RU" sz="1900" dirty="0" smtClean="0"/>
              <a:t>Альцгеймера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БОНДАРЕНКО </a:t>
            </a:r>
            <a:r>
              <a:rPr lang="ru-RU" sz="1900" dirty="0"/>
              <a:t>К. Хламидийная инфекция: как вовремя диагностировать заболевание даже при бессимптомном течении и предотвратить опасные </a:t>
            </a:r>
            <a:r>
              <a:rPr lang="ru-RU" sz="1900" dirty="0" smtClean="0"/>
              <a:t>последствия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ГАРБУЗОВА </a:t>
            </a:r>
            <a:r>
              <a:rPr lang="ru-RU" sz="1900" dirty="0"/>
              <a:t>Л. Количество лекарственных препаратов в рецепте: нормы и ограничения. Шпаргалка для медицинских </a:t>
            </a:r>
            <a:r>
              <a:rPr lang="ru-RU" sz="1900" dirty="0" smtClean="0"/>
              <a:t>работников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21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rgbClr val="990033"/>
                </a:solidFill>
              </a:rPr>
              <a:t>Основная тема выпуска № </a:t>
            </a:r>
            <a:r>
              <a:rPr lang="ru-RU" sz="2000" b="1" dirty="0" smtClean="0">
                <a:solidFill>
                  <a:srgbClr val="990033"/>
                </a:solidFill>
              </a:rPr>
              <a:t>2</a:t>
            </a:r>
            <a:r>
              <a:rPr lang="ru-RU" sz="2000" b="1" dirty="0">
                <a:solidFill>
                  <a:srgbClr val="990033"/>
                </a:solidFill>
              </a:rPr>
              <a:t>: «Дифференциальная диагностика кашля, принципы правильного питания детей, аэрофобия, риск смерти у пациентов с пролапсом митрального клапана: подборка для врачей-клиницистов»: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/>
              <a:t>Почему популярные препараты не помогут при кашле – топ-7 вопросов о самом распространенном симптоме. Разбор современных международных </a:t>
            </a:r>
            <a:r>
              <a:rPr lang="ru-RU" sz="1900" dirty="0" smtClean="0"/>
              <a:t>рекомендаций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Шесть </a:t>
            </a:r>
            <a:r>
              <a:rPr lang="ru-RU" sz="1900" dirty="0"/>
              <a:t>принципов правильного питания детей — обзор нового руководства </a:t>
            </a:r>
            <a:r>
              <a:rPr lang="ru-RU" sz="1900" dirty="0" smtClean="0"/>
              <a:t>ВОЗ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Почему </a:t>
            </a:r>
            <a:r>
              <a:rPr lang="ru-RU" sz="1900" dirty="0"/>
              <a:t>нет безобидных пороков сердца – как оценить риск смерти при пролапсе митрального </a:t>
            </a:r>
            <a:r>
              <a:rPr lang="ru-RU" sz="1900" dirty="0" smtClean="0"/>
              <a:t>клапана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ВЕЛЬШ </a:t>
            </a:r>
            <a:r>
              <a:rPr lang="ru-RU" sz="1900" dirty="0"/>
              <a:t>А. Аэрофобия. Как и зачем работать со страхом </a:t>
            </a:r>
            <a:r>
              <a:rPr lang="ru-RU" sz="1900" dirty="0" smtClean="0"/>
              <a:t>полетов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КАШТАЛАП </a:t>
            </a:r>
            <a:r>
              <a:rPr lang="ru-RU" sz="1900" dirty="0"/>
              <a:t>В. Терапевтов обяжут проводить скрининг на ССЗ 18-летним пациентам - новые правила кардиоваскулярной профилактики от РКО</a:t>
            </a:r>
            <a:endParaRPr lang="ru-RU" sz="19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20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990033"/>
                </a:solidFill>
              </a:rPr>
              <a:t>Основная </a:t>
            </a:r>
            <a:r>
              <a:rPr lang="ru-RU" sz="2000" b="1" dirty="0">
                <a:solidFill>
                  <a:srgbClr val="990033"/>
                </a:solidFill>
              </a:rPr>
              <a:t>тема выпуска № </a:t>
            </a:r>
            <a:r>
              <a:rPr lang="ru-RU" sz="2000" b="1" dirty="0" smtClean="0">
                <a:solidFill>
                  <a:srgbClr val="990033"/>
                </a:solidFill>
              </a:rPr>
              <a:t>3</a:t>
            </a:r>
            <a:r>
              <a:rPr lang="ru-RU" sz="2000" b="1" dirty="0">
                <a:solidFill>
                  <a:srgbClr val="990033"/>
                </a:solidFill>
              </a:rPr>
              <a:t>: «Как интерпретировать биохимические показатели крови, диагностировать коагулопатию, разъяснить пациенту опасность сочетания алкоголя и конкретных лекарств и самостоятельно справиться со стрессом: подборка для врачей-клиницистов:</a:t>
            </a:r>
            <a:endParaRPr lang="ru-RU" sz="2000" b="1" dirty="0" smtClean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КАЛИНИНА </a:t>
            </a:r>
            <a:r>
              <a:rPr lang="ru-RU" sz="1900" dirty="0"/>
              <a:t>Е. Краткое пособие по стандартному биохимическому анализу крови</a:t>
            </a:r>
            <a:endParaRPr lang="ru-RU" sz="2000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092" y="0"/>
            <a:ext cx="1280984" cy="1729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079934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2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за </a:t>
            </a:r>
            <a:r>
              <a:rPr lang="ru-RU" sz="4200" b="1" dirty="0" smtClean="0">
                <a:solidFill>
                  <a:srgbClr val="C00000"/>
                </a:solidFill>
                <a:latin typeface="+mn-lt"/>
              </a:rPr>
              <a:t>2024 </a:t>
            </a:r>
            <a:r>
              <a:rPr lang="ru-RU" sz="4200" b="1" dirty="0">
                <a:solidFill>
                  <a:srgbClr val="C00000"/>
                </a:solidFill>
                <a:latin typeface="+mn-lt"/>
              </a:rPr>
              <a:t>го</a:t>
            </a:r>
            <a:r>
              <a:rPr lang="ru-RU" b="1" dirty="0">
                <a:solidFill>
                  <a:srgbClr val="C00000"/>
                </a:solidFill>
                <a:latin typeface="+mn-lt"/>
              </a:rPr>
              <a:t>д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ДУБИНИНА </a:t>
            </a:r>
            <a:r>
              <a:rPr lang="ru-RU" sz="1400" dirty="0"/>
              <a:t>Ю. Поэтапная диагностика нарушений свертываемости крови, или Почему нельзя ориентироваться только на коагулограмму. Подробная инструкция в памятках и </a:t>
            </a:r>
            <a:r>
              <a:rPr lang="ru-RU" sz="1400" dirty="0" smtClean="0"/>
              <a:t>таблицах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МЯСНИКОВА Е. Почему от коктейля из этанола и каптоприла можно «потерять голову». Разбор взаимодействия алкоголя и лекарственных </a:t>
            </a:r>
            <a:r>
              <a:rPr lang="ru-RU" sz="1400" dirty="0" smtClean="0"/>
              <a:t>препаратов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РУЛЕВА </a:t>
            </a:r>
            <a:r>
              <a:rPr lang="ru-RU" sz="1400" dirty="0"/>
              <a:t>А. Топ-7 мифов о менингококковой инфекции у детей – от частоты встречаемости до использования </a:t>
            </a:r>
            <a:r>
              <a:rPr lang="ru-RU" sz="1400" dirty="0" smtClean="0"/>
              <a:t>гормонов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Как </a:t>
            </a:r>
            <a:r>
              <a:rPr lang="ru-RU" sz="1400" dirty="0"/>
              <a:t>поддержать сотрудников и близких в стрессовой ситуации. Видеоинструкция от эксперта в области коммуникаций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1" dirty="0">
                <a:solidFill>
                  <a:srgbClr val="990033"/>
                </a:solidFill>
              </a:rPr>
              <a:t>Основная тема выпуска № </a:t>
            </a:r>
            <a:r>
              <a:rPr lang="ru-RU" sz="1500" b="1" dirty="0" smtClean="0">
                <a:solidFill>
                  <a:srgbClr val="990033"/>
                </a:solidFill>
              </a:rPr>
              <a:t>4</a:t>
            </a:r>
            <a:r>
              <a:rPr lang="ru-RU" sz="1500" b="1" dirty="0">
                <a:solidFill>
                  <a:srgbClr val="990033"/>
                </a:solidFill>
              </a:rPr>
              <a:t>: «Как заподозрить легочный туберкулез, как вести пациента с корью, почему отдельные диеты противопоказаны пациентам с сердечно-сосудистыми заболеваниями: подборка для врачей-клиницистов:</a:t>
            </a:r>
            <a:endParaRPr lang="ru-RU" sz="1500" b="1" dirty="0" smtClean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Евдокименко </a:t>
            </a:r>
            <a:r>
              <a:rPr lang="ru-RU" sz="1400" dirty="0"/>
              <a:t>В. </a:t>
            </a:r>
            <a:r>
              <a:rPr lang="ru-RU" sz="1400" dirty="0" smtClean="0"/>
              <a:t>Почему </a:t>
            </a:r>
            <a:r>
              <a:rPr lang="ru-RU" sz="1400" dirty="0"/>
              <a:t>каждый может быть под подозрением, или Как не перепутать туберкулез с обычным кашлем, — гид по обязательной </a:t>
            </a:r>
            <a:r>
              <a:rPr lang="ru-RU" sz="1400" dirty="0" smtClean="0"/>
              <a:t>клинрекомендации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Пять </a:t>
            </a:r>
            <a:r>
              <a:rPr lang="ru-RU" sz="1400" dirty="0"/>
              <a:t>шагов при подозрении на корь у пациента – подробная инструкция по заполнению меддокументации и наблюдению </a:t>
            </a:r>
            <a:r>
              <a:rPr lang="ru-RU" sz="1400" dirty="0" smtClean="0"/>
              <a:t>за </a:t>
            </a:r>
            <a:r>
              <a:rPr lang="ru-RU" sz="1400" dirty="0"/>
              <a:t>контактными в очаге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 САРДАЕВА </a:t>
            </a:r>
            <a:r>
              <a:rPr lang="ru-RU" sz="1400" dirty="0"/>
              <a:t>Д. Кетодиета, монодиета, интервальное голодание: разбор самых популярных диет с точки зрения воздействия на сердечно‑сосудистую </a:t>
            </a:r>
            <a:r>
              <a:rPr lang="ru-RU" sz="1400" dirty="0" smtClean="0"/>
              <a:t>систему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НАЗАРОВА </a:t>
            </a:r>
            <a:r>
              <a:rPr lang="ru-RU" sz="1400" dirty="0"/>
              <a:t>Г., АНИСИМОВ А., ЛЫСЕНКО М. Искусственный интеллект в работе врача – угроза или рука помощи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1" dirty="0" smtClean="0">
                <a:solidFill>
                  <a:srgbClr val="990033"/>
                </a:solidFill>
              </a:rPr>
              <a:t>Основная </a:t>
            </a:r>
            <a:r>
              <a:rPr lang="ru-RU" sz="1500" b="1" dirty="0" smtClean="0">
                <a:solidFill>
                  <a:srgbClr val="990033"/>
                </a:solidFill>
              </a:rPr>
              <a:t>тема выпуска № 5</a:t>
            </a:r>
            <a:r>
              <a:rPr lang="ru-RU" sz="1500" b="1" dirty="0">
                <a:solidFill>
                  <a:srgbClr val="990033"/>
                </a:solidFill>
              </a:rPr>
              <a:t>: «Когда взрослым нужно вакцинироваться от "детских" болезней, как помочь пациенту с инфарктом миокарда на амбулаторном приеме, как оформлять медицинскую документацию без ошибок: подборка для врачей-клиницистов»:</a:t>
            </a:r>
            <a:endParaRPr lang="ru-RU" sz="1500" b="1" dirty="0" smtClean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ВАСИЛЬЕВА </a:t>
            </a:r>
            <a:r>
              <a:rPr lang="ru-RU" sz="1400" dirty="0"/>
              <a:t>Н. Почему прививки нужны не только детям – девять заболеваний, от которых лучше вакцинироваться </a:t>
            </a:r>
            <a:r>
              <a:rPr lang="ru-RU" sz="1400" dirty="0" smtClean="0"/>
              <a:t>всем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ЧЕРНУШЕНКО </a:t>
            </a:r>
            <a:r>
              <a:rPr lang="ru-RU" sz="1400" dirty="0"/>
              <a:t>Т. Как спасти жизнь пациенту, или Инфаркт миокарда в амбулаторной практике – тактика </a:t>
            </a:r>
            <a:r>
              <a:rPr lang="ru-RU" sz="1400" dirty="0" smtClean="0"/>
              <a:t>врача-терапевта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МОСКАЛЕНКО </a:t>
            </a:r>
            <a:r>
              <a:rPr lang="ru-RU" sz="1400" dirty="0"/>
              <a:t>А. Как понять, что у пациента болезнь Паркинсона – все, что нужно знать терапевту о дегенеративном заболевании нервной </a:t>
            </a:r>
            <a:r>
              <a:rPr lang="ru-RU" sz="1400" dirty="0" smtClean="0"/>
              <a:t>системы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КОНОНОВ </a:t>
            </a:r>
            <a:r>
              <a:rPr lang="ru-RU" sz="1400" dirty="0"/>
              <a:t>А. Почему использование штриха в карте лишит вас защиты в суде – советы от </a:t>
            </a:r>
            <a:r>
              <a:rPr lang="ru-RU" sz="1400" dirty="0" smtClean="0"/>
              <a:t>юриста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СПИВАК </a:t>
            </a:r>
            <a:r>
              <a:rPr lang="ru-RU" sz="1400" dirty="0"/>
              <a:t>И. Можно ли лечить родственников и оставаться объективным – все за и против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300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092" y="0"/>
            <a:ext cx="1280984" cy="1729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07645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за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2024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5844" y="1816444"/>
            <a:ext cx="10515600" cy="4521157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rgbClr val="990033"/>
                </a:solidFill>
              </a:rPr>
              <a:t>Основная тема выпуска № </a:t>
            </a:r>
            <a:r>
              <a:rPr lang="ru-RU" sz="2000" b="1" dirty="0" smtClean="0">
                <a:solidFill>
                  <a:srgbClr val="990033"/>
                </a:solidFill>
              </a:rPr>
              <a:t>6</a:t>
            </a:r>
            <a:r>
              <a:rPr lang="ru-RU" sz="2000" b="1" dirty="0">
                <a:solidFill>
                  <a:srgbClr val="990033"/>
                </a:solidFill>
              </a:rPr>
              <a:t>: «Как провести дифференциальную диагностику конъюктивитов; что делать, если антибиотик не помогает, как оценить риски инфекций во время беременности - подборка для </a:t>
            </a:r>
            <a:r>
              <a:rPr lang="ru-RU" sz="2000" b="1" dirty="0" smtClean="0">
                <a:solidFill>
                  <a:srgbClr val="990033"/>
                </a:solidFill>
              </a:rPr>
              <a:t>врачей-специалистов»: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ЧЕКМАРЕВА </a:t>
            </a:r>
            <a:r>
              <a:rPr lang="ru-RU" sz="1900" dirty="0"/>
              <a:t>И. Как отличить побочный эффект лекарства от аллергии на него — краткое руководство для </a:t>
            </a:r>
            <a:r>
              <a:rPr lang="ru-RU" sz="1900" dirty="0" smtClean="0"/>
              <a:t>терапевтов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ЕВДОКИМЕНКО </a:t>
            </a:r>
            <a:r>
              <a:rPr lang="ru-RU" sz="1900" dirty="0"/>
              <a:t>В. Что делать, если антибиотик не помогает. Пошаговый алгоритм диагностики полирезистентных </a:t>
            </a:r>
            <a:r>
              <a:rPr lang="ru-RU" sz="1900" dirty="0" smtClean="0"/>
              <a:t>возбудителей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ЯБЛОКОВА </a:t>
            </a:r>
            <a:r>
              <a:rPr lang="ru-RU" sz="1900" dirty="0"/>
              <a:t>И. Вирусный или бактериальный – как провести дифдиагностику конъюнктивитов и не назначить антибиотики </a:t>
            </a:r>
            <a:r>
              <a:rPr lang="ru-RU" sz="1900" dirty="0" smtClean="0"/>
              <a:t>зря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ПОПОВА </a:t>
            </a:r>
            <a:r>
              <a:rPr lang="ru-RU" sz="1900" dirty="0"/>
              <a:t>Р. Инфекции во время беременности: как оценить риски и предотвратить </a:t>
            </a:r>
            <a:r>
              <a:rPr lang="ru-RU" sz="1900" dirty="0" smtClean="0"/>
              <a:t>осложнения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НИКОЛАЕВА </a:t>
            </a:r>
            <a:r>
              <a:rPr lang="ru-RU" sz="1900" dirty="0"/>
              <a:t>Н. Патернализм, консумеризм, партнерство: как кардиологу выбрать модель общения с пациентом для выстраивания конструктивных отношений</a:t>
            </a:r>
            <a:endParaRPr lang="ru-RU" sz="19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5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rgbClr val="990033"/>
                </a:solidFill>
              </a:rPr>
              <a:t>Основная тема выпуска № </a:t>
            </a:r>
            <a:r>
              <a:rPr lang="ru-RU" sz="2000" b="1" dirty="0" smtClean="0">
                <a:solidFill>
                  <a:srgbClr val="990033"/>
                </a:solidFill>
              </a:rPr>
              <a:t>7</a:t>
            </a:r>
            <a:r>
              <a:rPr lang="ru-RU" sz="2000" b="1" dirty="0">
                <a:solidFill>
                  <a:srgbClr val="990033"/>
                </a:solidFill>
              </a:rPr>
              <a:t>: «Как лечить боль в спине, вести пациентов с лихорадкой неясного генеза и какая физиотерапия самая </a:t>
            </a:r>
            <a:r>
              <a:rPr lang="ru-RU" sz="2000" b="1" dirty="0" smtClean="0">
                <a:solidFill>
                  <a:srgbClr val="990033"/>
                </a:solidFill>
              </a:rPr>
              <a:t>эффективная» </a:t>
            </a:r>
            <a:r>
              <a:rPr lang="ru-RU" sz="2000" b="1" dirty="0">
                <a:solidFill>
                  <a:srgbClr val="990033"/>
                </a:solidFill>
              </a:rPr>
              <a:t>– подборка для </a:t>
            </a:r>
            <a:r>
              <a:rPr lang="ru-RU" sz="2000" b="1" dirty="0" smtClean="0">
                <a:solidFill>
                  <a:srgbClr val="990033"/>
                </a:solidFill>
              </a:rPr>
              <a:t>врачей-клиницистов: </a:t>
            </a:r>
            <a:r>
              <a:rPr lang="ru-RU" sz="2000" b="1" i="1" dirty="0" smtClean="0">
                <a:solidFill>
                  <a:srgbClr val="990033"/>
                </a:solidFill>
              </a:rPr>
              <a:t> </a:t>
            </a:r>
            <a:endParaRPr lang="ru-RU" sz="2000" b="1" i="1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АВЕТИСОВА </a:t>
            </a:r>
            <a:r>
              <a:rPr lang="ru-RU" sz="1700" dirty="0"/>
              <a:t>К. Почему рентген не нужен, движение – это жизнь, а массаж – не панацея: мифы о боли в спине, с которыми сталкивается каждый </a:t>
            </a:r>
            <a:r>
              <a:rPr lang="ru-RU" sz="1700" dirty="0" smtClean="0"/>
              <a:t>терапевт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КОВАЛЕВ </a:t>
            </a:r>
            <a:r>
              <a:rPr lang="ru-RU" sz="1900" dirty="0"/>
              <a:t>В., АДАМЯН О., САФОНОВА А. Найди то, не знаю что, или Поэтапный алгоритм диагностики при лихорадке неясного генеза </a:t>
            </a:r>
            <a:r>
              <a:rPr lang="ru-RU" sz="1900" dirty="0" smtClean="0"/>
              <a:t>МОТЧЕНКО </a:t>
            </a:r>
            <a:r>
              <a:rPr lang="ru-RU" sz="1900" dirty="0"/>
              <a:t>О. Магниты, лазер и ударная волна: почему не вся физиотерапия — плацебо. Топ-5 вопросов к эксперту по самому спорному разделу медицины– руководство для </a:t>
            </a:r>
            <a:r>
              <a:rPr lang="ru-RU" sz="1900" dirty="0" smtClean="0"/>
              <a:t>терапевтов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Три </a:t>
            </a:r>
            <a:r>
              <a:rPr lang="ru-RU" sz="1900" dirty="0"/>
              <a:t>случая инфекций мочевыводящих путей, вызванных антибиотикорезистентными возбудителями, и их </a:t>
            </a:r>
            <a:r>
              <a:rPr lang="ru-RU" sz="1900" dirty="0" smtClean="0"/>
              <a:t>лечение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ЗАХАРЯН </a:t>
            </a:r>
            <a:r>
              <a:rPr lang="ru-RU" sz="1900" dirty="0"/>
              <a:t>М. От кожных проб до клеточных тестов и молекулярных исследований – как изменились подходы к диагностике пищевой аллергии. Разбор проекта клинрекомендации Союза педиатров России и гайдлайна EAACI</a:t>
            </a:r>
            <a:endParaRPr lang="ru-RU" sz="19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5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rgbClr val="990033"/>
                </a:solidFill>
              </a:rPr>
              <a:t>Основная тема выпуска № </a:t>
            </a:r>
            <a:r>
              <a:rPr lang="ru-RU" sz="2000" b="1" dirty="0" smtClean="0">
                <a:solidFill>
                  <a:srgbClr val="990033"/>
                </a:solidFill>
              </a:rPr>
              <a:t>9</a:t>
            </a:r>
            <a:r>
              <a:rPr lang="ru-RU" sz="2000" b="1" dirty="0">
                <a:solidFill>
                  <a:srgbClr val="990033"/>
                </a:solidFill>
              </a:rPr>
              <a:t>: «Как вести пациентов с наружным отитом, чем эффективнее лечить кампилобактериоз и какие отдаленные последствия у коронавирусной </a:t>
            </a:r>
            <a:r>
              <a:rPr lang="ru-RU" sz="2000" b="1" dirty="0" smtClean="0">
                <a:solidFill>
                  <a:srgbClr val="990033"/>
                </a:solidFill>
              </a:rPr>
              <a:t>инфекции»: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МОИСЕЕВА </a:t>
            </a:r>
            <a:r>
              <a:rPr lang="ru-RU" sz="1700" dirty="0"/>
              <a:t>Ю. Что такое «ухо пловца», почему нужно забыть о ватных палочках и как не допустить потерю слуха – разбор обязательной КР по ведению </a:t>
            </a:r>
            <a:r>
              <a:rPr lang="ru-RU" sz="1900" dirty="0"/>
              <a:t>пациентов с наружным </a:t>
            </a:r>
            <a:r>
              <a:rPr lang="ru-RU" sz="1900" dirty="0" smtClean="0"/>
              <a:t>отитом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ПАНИЕВА </a:t>
            </a:r>
            <a:r>
              <a:rPr lang="ru-RU" sz="1900" dirty="0"/>
              <a:t>Д. Когда без диет, антибиотиков и пробиотиков можно спокойно обойтись – современные подходы к лечению </a:t>
            </a:r>
            <a:r>
              <a:rPr lang="ru-RU" sz="1900" dirty="0" smtClean="0"/>
              <a:t>кампилобактериоза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ПАВЛОВ </a:t>
            </a:r>
            <a:r>
              <a:rPr lang="ru-RU" sz="1900" dirty="0"/>
              <a:t>Е. Анализы, анамнез и номер телефона: как выглядит идеально оформленное направление на КТ и </a:t>
            </a:r>
            <a:r>
              <a:rPr lang="ru-RU" sz="1900" dirty="0" smtClean="0"/>
              <a:t>МРТ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Четверть </a:t>
            </a:r>
            <a:r>
              <a:rPr lang="ru-RU" sz="1900" dirty="0"/>
              <a:t>переболевших коронавирусом первой волны сменили работу из-за когнитивной недостаточности. Новое исследование о долгосрочных последствиях COVID-19</a:t>
            </a:r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9805" y="0"/>
            <a:ext cx="1256271" cy="17670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43200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за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2024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rgbClr val="990033"/>
                </a:solidFill>
              </a:rPr>
              <a:t>Основная тема выпуска № 10</a:t>
            </a:r>
            <a:r>
              <a:rPr lang="ru-RU" sz="1400" b="1" dirty="0">
                <a:solidFill>
                  <a:srgbClr val="990033"/>
                </a:solidFill>
              </a:rPr>
              <a:t>: «Зачем нужна диспансеризация, чем вакцинировать от гриппа в новом эпидсезоне, какие препараты от диабета помогают при ССЗ  –  подборка для врачей-клиницистов»:</a:t>
            </a:r>
            <a:endParaRPr lang="ru-RU" sz="1400" b="1" dirty="0" smtClean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БУЙВАЛЕНКО </a:t>
            </a:r>
            <a:r>
              <a:rPr lang="ru-RU" sz="1300" dirty="0"/>
              <a:t>У. Зачем нужна диспансеризация врачам – честные ответы на три популярных вопроса о профилактических </a:t>
            </a:r>
            <a:r>
              <a:rPr lang="ru-RU" sz="1300" dirty="0" smtClean="0"/>
              <a:t>медосмотрах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КОЧЕТКОВА </a:t>
            </a:r>
            <a:r>
              <a:rPr lang="ru-RU" sz="1300" dirty="0"/>
              <a:t>Р. Как врачу на приеме предлагать платные услуги пациенту и не нарушить закон. </a:t>
            </a:r>
            <a:r>
              <a:rPr lang="ru-RU" sz="1300" dirty="0" smtClean="0"/>
              <a:t>Инструкция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Сезон </a:t>
            </a:r>
            <a:r>
              <a:rPr lang="ru-RU" sz="1300" dirty="0"/>
              <a:t>гриппа 2024/25 – новые рекомендации по вакцинации от Минздрава и </a:t>
            </a:r>
            <a:r>
              <a:rPr lang="ru-RU" sz="1300" dirty="0" smtClean="0"/>
              <a:t>Роспотребнадзора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КОНДРАТЬЕВА </a:t>
            </a:r>
            <a:r>
              <a:rPr lang="ru-RU" sz="1300" dirty="0"/>
              <a:t>Н. Как избежать нежелательных реакций от межлекарственного взаимодействия </a:t>
            </a:r>
            <a:r>
              <a:rPr lang="ru-RU" sz="1300" dirty="0" smtClean="0"/>
              <a:t>препаратов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ЗЫКОВА </a:t>
            </a:r>
            <a:r>
              <a:rPr lang="ru-RU" sz="1300" dirty="0"/>
              <a:t>А. Как эндокринологи снова спасли кардиологию: препараты от диабета, которые помогут в борьбе с сердечно-сосудистыми заболеваниями</a:t>
            </a: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5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990033"/>
                </a:solidFill>
              </a:rPr>
              <a:t>Основная тема выпуска № </a:t>
            </a:r>
            <a:r>
              <a:rPr lang="ru-RU" sz="1400" b="1" dirty="0" smtClean="0">
                <a:solidFill>
                  <a:srgbClr val="990033"/>
                </a:solidFill>
              </a:rPr>
              <a:t>11</a:t>
            </a:r>
            <a:r>
              <a:rPr lang="ru-RU" sz="1400" b="1" dirty="0">
                <a:solidFill>
                  <a:srgbClr val="990033"/>
                </a:solidFill>
              </a:rPr>
              <a:t>: «Как диагностировать депрессию, от чего помогают самые популярные БАДы, как выявить риски частых респираторных инфекций у детей –  подборка для врачей-клиницистов»:</a:t>
            </a:r>
            <a:endParaRPr lang="ru-RU" sz="1400" b="1" dirty="0" smtClean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НИКОЛАЕВА </a:t>
            </a:r>
            <a:r>
              <a:rPr lang="ru-RU" sz="1300" dirty="0"/>
              <a:t>Н. Как распознать тревогу и депрессию у пациента и не допустить ухудшения болезни: гид от </a:t>
            </a:r>
            <a:r>
              <a:rPr lang="ru-RU" sz="1300" dirty="0" smtClean="0"/>
              <a:t>врача-психотерапевта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КРЫГИНА </a:t>
            </a:r>
            <a:r>
              <a:rPr lang="ru-RU" sz="1300" dirty="0"/>
              <a:t>Л. От стресса и простуды, для спокойствия и сна – омега-3 жирные кислоты, магний, селен и </a:t>
            </a:r>
            <a:r>
              <a:rPr lang="ru-RU" sz="1300" dirty="0" smtClean="0"/>
              <a:t>цинк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От </a:t>
            </a:r>
            <a:r>
              <a:rPr lang="ru-RU" sz="1300" dirty="0"/>
              <a:t>ожирения до дефицита витамина D и приема ибупрофена – 10 доказанных факторов риска рецидивирующих респираторных инфекций у детей. Разбор нового американского </a:t>
            </a:r>
            <a:r>
              <a:rPr lang="ru-RU" sz="1300" dirty="0" smtClean="0"/>
              <a:t>гайдлайна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СТАРОВЕРОВА  </a:t>
            </a:r>
            <a:r>
              <a:rPr lang="ru-RU" sz="1300" dirty="0"/>
              <a:t>А. Почему при диабете ХСН развивается чаще, чем инфаркт и инсульт. Обзор нового Европейского консенсусного документа о CД и его связи с </a:t>
            </a:r>
            <a:r>
              <a:rPr lang="ru-RU" sz="1300" dirty="0" smtClean="0"/>
              <a:t>ССЗ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АВЕТИСОВА </a:t>
            </a:r>
            <a:r>
              <a:rPr lang="ru-RU" sz="1300" dirty="0"/>
              <a:t>К. Почему боль в лице – не всегда тригеминальная невралгия, или Как правильно поставить диагноз с помощью Международной классификации орофациальной </a:t>
            </a:r>
            <a:r>
              <a:rPr lang="ru-RU" sz="1300" dirty="0" smtClean="0"/>
              <a:t>боли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БАХРЕХ </a:t>
            </a:r>
            <a:r>
              <a:rPr lang="ru-RU" sz="1300" dirty="0"/>
              <a:t>Е. Топ-8 мифов про беременных: откуда берутся предубеждения и где </a:t>
            </a:r>
            <a:r>
              <a:rPr lang="ru-RU" sz="1300" dirty="0" smtClean="0"/>
              <a:t>правда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300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092" y="0"/>
            <a:ext cx="1280984" cy="1729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81100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за 2024 год</a:t>
            </a:r>
            <a:endParaRPr lang="ru-RU" sz="3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>
                <a:solidFill>
                  <a:srgbClr val="990033"/>
                </a:solidFill>
              </a:rPr>
              <a:t>Основная тема выпуска № </a:t>
            </a:r>
            <a:r>
              <a:rPr lang="ru-RU" sz="1400" b="1" dirty="0" smtClean="0">
                <a:solidFill>
                  <a:srgbClr val="990033"/>
                </a:solidFill>
              </a:rPr>
              <a:t>12</a:t>
            </a:r>
            <a:r>
              <a:rPr lang="ru-RU" sz="1400" b="1" dirty="0">
                <a:solidFill>
                  <a:srgbClr val="990033"/>
                </a:solidFill>
              </a:rPr>
              <a:t>: «Как диагностировать плеврит и "болезнь вейперов", когда гипертрофия аденоидов — это норма, чем лечить мигрени –  подборка для </a:t>
            </a:r>
            <a:r>
              <a:rPr lang="ru-RU" sz="1400" b="1" dirty="0" smtClean="0">
                <a:solidFill>
                  <a:srgbClr val="990033"/>
                </a:solidFill>
              </a:rPr>
              <a:t>врачей-клиницистов»:</a:t>
            </a:r>
            <a:endParaRPr lang="ru-RU" sz="1400" b="1" dirty="0">
              <a:solidFill>
                <a:srgbClr val="990033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САФОНОВА </a:t>
            </a:r>
            <a:r>
              <a:rPr lang="ru-RU" sz="1300" dirty="0"/>
              <a:t>А. Пунктировать пациента или оставить его в покое? Подробное руководство по диагностике плевритов для </a:t>
            </a:r>
            <a:r>
              <a:rPr lang="ru-RU" sz="1300" dirty="0" smtClean="0"/>
              <a:t>терапевтов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ЧЕРНОБАЕВА </a:t>
            </a:r>
            <a:r>
              <a:rPr lang="ru-RU" sz="1300" dirty="0"/>
              <a:t>О. Топ-3 вопроса по гипертрофии аденоидов – когда это норма и ее можно не </a:t>
            </a:r>
            <a:r>
              <a:rPr lang="ru-RU" sz="1300" dirty="0" smtClean="0"/>
              <a:t>лечить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dirty="0"/>
              <a:t>АВЕТИСОВА К. Триптаны, НПВС и противорвотные: кому, когда и как – 17 вопросов и ответов о купировании приступа мигрени от Международного общества головной </a:t>
            </a:r>
            <a:r>
              <a:rPr lang="ru-RU" sz="1300" dirty="0" smtClean="0"/>
              <a:t>боли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dirty="0"/>
              <a:t>САФОНОВА А. «Болезнь вейперов» — новое заболевание легких у подростков и молодых пациентов. Как точно поставить диагноз и не допустить </a:t>
            </a:r>
            <a:r>
              <a:rPr lang="ru-RU" sz="1300" dirty="0" smtClean="0"/>
              <a:t>РДС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dirty="0"/>
              <a:t>ЧЕКМАРЕВА И. Проявления дефицита железа и витамина В12 в полости рта – правила диагностики и маршрутизации пациентов</a:t>
            </a:r>
            <a:endParaRPr lang="ru-RU" sz="1300" dirty="0" smtClean="0"/>
          </a:p>
          <a:p>
            <a:endParaRPr lang="ru-RU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9805" y="0"/>
            <a:ext cx="1256271" cy="17670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4755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«Главная 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2024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u="sng" dirty="0" smtClean="0">
                <a:solidFill>
                  <a:srgbClr val="0070C0"/>
                </a:solidFill>
              </a:rPr>
              <a:t>Рубрика – ЛЕКАРСТВЕННЫЕ СРЕДСТВА И МЕДИЗДЕЛИЯ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Гарбузова </a:t>
            </a:r>
            <a:r>
              <a:rPr lang="ru-RU" sz="5600" dirty="0"/>
              <a:t>Л. </a:t>
            </a:r>
            <a:r>
              <a:rPr lang="ru-RU" sz="5600" b="1" dirty="0"/>
              <a:t>Хранение лекарств в небольшом помещении. Семь подсказок для подразделений медорганизаций</a:t>
            </a:r>
            <a:r>
              <a:rPr lang="ru-RU" sz="5600" b="1" dirty="0" smtClean="0"/>
              <a:t>.</a:t>
            </a:r>
            <a:r>
              <a:rPr lang="ru-RU" sz="5600" dirty="0" smtClean="0"/>
              <a:t> </a:t>
            </a:r>
            <a:r>
              <a:rPr lang="ru-RU" sz="5600" dirty="0">
                <a:solidFill>
                  <a:srgbClr val="0070C0"/>
                </a:solidFill>
              </a:rPr>
              <a:t>- </a:t>
            </a:r>
            <a:r>
              <a:rPr lang="ru-RU" sz="5600" b="1" dirty="0">
                <a:solidFill>
                  <a:srgbClr val="0070C0"/>
                </a:solidFill>
              </a:rPr>
              <a:t> № </a:t>
            </a:r>
            <a:r>
              <a:rPr lang="ru-RU" sz="5600" b="1" dirty="0" smtClean="0">
                <a:solidFill>
                  <a:srgbClr val="0070C0"/>
                </a:solidFill>
              </a:rPr>
              <a:t>5</a:t>
            </a:r>
            <a:endParaRPr lang="ru-RU" sz="5600" dirty="0">
              <a:solidFill>
                <a:srgbClr val="0070C0"/>
              </a:solidFill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РЫЖОВА О. </a:t>
            </a:r>
            <a:r>
              <a:rPr lang="ru-RU" sz="5600" b="1" dirty="0"/>
              <a:t>Пять рекомендаций, как работать со стеллажными картами в медорганизациях</a:t>
            </a:r>
            <a:r>
              <a:rPr lang="ru-RU" sz="5600" b="1" dirty="0" smtClean="0">
                <a:solidFill>
                  <a:srgbClr val="0070C0"/>
                </a:solidFill>
              </a:rPr>
              <a:t>-  </a:t>
            </a:r>
            <a:r>
              <a:rPr lang="ru-RU" sz="5600" b="1" dirty="0">
                <a:solidFill>
                  <a:srgbClr val="0070C0"/>
                </a:solidFill>
              </a:rPr>
              <a:t>№ </a:t>
            </a:r>
            <a:r>
              <a:rPr lang="ru-RU" sz="5600" b="1" dirty="0" smtClean="0">
                <a:solidFill>
                  <a:srgbClr val="0070C0"/>
                </a:solidFill>
              </a:rPr>
              <a:t>5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Гарбузова Л.</a:t>
            </a:r>
            <a:r>
              <a:rPr lang="ru-RU" sz="5600" dirty="0" smtClean="0"/>
              <a:t> </a:t>
            </a:r>
            <a:r>
              <a:rPr lang="ru-RU" sz="5600" b="1" dirty="0"/>
              <a:t>Как по-новому проводить приемочный контроль медизделий в клинике. Чек-лист для главной медсестры</a:t>
            </a:r>
            <a:r>
              <a:rPr lang="ru-RU" sz="5600" b="1" dirty="0" smtClean="0"/>
              <a:t>. </a:t>
            </a:r>
            <a:r>
              <a:rPr lang="ru-RU" sz="5600" b="1" dirty="0" smtClean="0">
                <a:solidFill>
                  <a:srgbClr val="0070C0"/>
                </a:solidFill>
              </a:rPr>
              <a:t>- № 6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Федорова </a:t>
            </a:r>
            <a:r>
              <a:rPr lang="ru-RU" sz="5600" dirty="0"/>
              <a:t>В., </a:t>
            </a:r>
            <a:r>
              <a:rPr lang="ru-RU" sz="5600" dirty="0" smtClean="0"/>
              <a:t>Мороз </a:t>
            </a:r>
            <a:r>
              <a:rPr lang="ru-RU" sz="5600" dirty="0"/>
              <a:t>Т. </a:t>
            </a:r>
            <a:r>
              <a:rPr lang="ru-RU" sz="5600" b="1" dirty="0"/>
              <a:t>Проверьте журналы учета спирта по разъяснениям инспектора Росздравнадзора. Точки контроля</a:t>
            </a:r>
            <a:r>
              <a:rPr lang="ru-RU" sz="5600" b="1" dirty="0" smtClean="0"/>
              <a:t>. </a:t>
            </a:r>
            <a:r>
              <a:rPr lang="ru-RU" sz="5600" b="1" dirty="0" smtClean="0">
                <a:solidFill>
                  <a:srgbClr val="0070C0"/>
                </a:solidFill>
              </a:rPr>
              <a:t>- № 6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5600" b="1" dirty="0"/>
              <a:t>Нюансы хранения лекарственных средств. Десять ситуаций, когда медсестры делают неочевидные ошибки</a:t>
            </a:r>
            <a:r>
              <a:rPr lang="ru-RU" sz="5600" b="1" dirty="0" smtClean="0"/>
              <a:t>. </a:t>
            </a:r>
            <a:r>
              <a:rPr lang="ru-RU" sz="5600" b="1" dirty="0" smtClean="0">
                <a:solidFill>
                  <a:srgbClr val="0070C0"/>
                </a:solidFill>
              </a:rPr>
              <a:t>- № 7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Мороз </a:t>
            </a:r>
            <a:r>
              <a:rPr lang="ru-RU" sz="5600" dirty="0"/>
              <a:t>Т., Гарбузова Л. </a:t>
            </a:r>
            <a:r>
              <a:rPr lang="ru-RU" sz="5600" b="1" dirty="0" smtClean="0"/>
              <a:t>Гид </a:t>
            </a:r>
            <a:r>
              <a:rPr lang="ru-RU" sz="5600" b="1" dirty="0"/>
              <a:t>со всеми изменениями по лекарствам и медизделиям с 1 сентября. Официальные разъяснения ведомств по спорным вопросам прилагаются</a:t>
            </a:r>
            <a:r>
              <a:rPr lang="ru-RU" sz="5600" b="1" dirty="0" smtClean="0"/>
              <a:t>. </a:t>
            </a:r>
            <a:r>
              <a:rPr lang="ru-RU" sz="5600" b="1" dirty="0" smtClean="0">
                <a:solidFill>
                  <a:srgbClr val="0070C0"/>
                </a:solidFill>
              </a:rPr>
              <a:t>- № 9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Рыжова </a:t>
            </a:r>
            <a:r>
              <a:rPr lang="ru-RU" sz="5600" dirty="0"/>
              <a:t>О. </a:t>
            </a:r>
            <a:r>
              <a:rPr lang="ru-RU" sz="5600" b="1" dirty="0"/>
              <a:t>Как подготовиться к проверке медизделий по последним чек-листам Росздравнадзора</a:t>
            </a:r>
            <a:r>
              <a:rPr lang="ru-RU" sz="5600" b="1" dirty="0" smtClean="0"/>
              <a:t> </a:t>
            </a:r>
            <a:r>
              <a:rPr lang="ru-RU" sz="5600" b="1" dirty="0" smtClean="0">
                <a:solidFill>
                  <a:srgbClr val="0070C0"/>
                </a:solidFill>
              </a:rPr>
              <a:t>- № 12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u="sng" dirty="0">
                <a:solidFill>
                  <a:srgbClr val="0070C0"/>
                </a:solidFill>
              </a:rPr>
              <a:t>Рубрика – РАБОТА С ДОКУМЕНТАМИ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Андоверова А., Дегаева Т. </a:t>
            </a:r>
            <a:r>
              <a:rPr lang="ru-RU" sz="5600" b="1" dirty="0"/>
              <a:t>Новые приказы Минздрава по диспансеризации. Алгоритм, как организовать</a:t>
            </a:r>
            <a:r>
              <a:rPr lang="ru-RU" sz="5600" dirty="0">
                <a:solidFill>
                  <a:srgbClr val="0070C0"/>
                </a:solidFill>
              </a:rPr>
              <a:t> - </a:t>
            </a:r>
            <a:r>
              <a:rPr lang="ru-RU" sz="5600" b="1" dirty="0">
                <a:solidFill>
                  <a:srgbClr val="0070C0"/>
                </a:solidFill>
              </a:rPr>
              <a:t>№ 5</a:t>
            </a:r>
            <a:endParaRPr lang="ru-RU" sz="5600" dirty="0">
              <a:solidFill>
                <a:srgbClr val="0070C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Кучин Н. </a:t>
            </a:r>
            <a:r>
              <a:rPr lang="ru-RU" sz="5600" b="1" dirty="0"/>
              <a:t>Как дополнить локалку по падениям, пролежням и идентификации пациентов по второй версии практических рекомендаций Росздравнадзора: инструкция с образцами </a:t>
            </a:r>
            <a:r>
              <a:rPr lang="ru-RU" sz="5600" dirty="0">
                <a:solidFill>
                  <a:srgbClr val="0070C0"/>
                </a:solidFill>
              </a:rPr>
              <a:t>– </a:t>
            </a:r>
            <a:r>
              <a:rPr lang="ru-RU" sz="5600" b="1" dirty="0">
                <a:solidFill>
                  <a:srgbClr val="0070C0"/>
                </a:solidFill>
              </a:rPr>
              <a:t>№ 6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Закурдаева А., </a:t>
            </a:r>
            <a:r>
              <a:rPr lang="ru-RU" sz="5600" dirty="0" smtClean="0"/>
              <a:t>Дежурный </a:t>
            </a:r>
            <a:r>
              <a:rPr lang="ru-RU" sz="5600" dirty="0"/>
              <a:t>Л., Колодкин А. </a:t>
            </a:r>
            <a:r>
              <a:rPr lang="ru-RU" sz="5600" b="1" dirty="0"/>
              <a:t>Новые правила первой помощи в медорганизации с сентября: разъяснения главных внештатных специалистов Минздрава. </a:t>
            </a:r>
            <a:r>
              <a:rPr lang="ru-RU" sz="5600" b="1" dirty="0">
                <a:solidFill>
                  <a:srgbClr val="0070C0"/>
                </a:solidFill>
              </a:rPr>
              <a:t>- № 9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Кочеткова Р. </a:t>
            </a:r>
            <a:r>
              <a:rPr lang="ru-RU" sz="5600" b="1" dirty="0"/>
              <a:t>Перейдите на единые типовые нормы выдачи СИЗ до конца декабря. Как выполнить обязательное требование. </a:t>
            </a:r>
            <a:r>
              <a:rPr lang="ru-RU" sz="5600" b="1" dirty="0">
                <a:solidFill>
                  <a:srgbClr val="0070C0"/>
                </a:solidFill>
              </a:rPr>
              <a:t>- № 12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endParaRPr lang="ru-RU" sz="5600" b="1" dirty="0">
              <a:solidFill>
                <a:srgbClr val="0070C0"/>
              </a:solidFill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0070C0"/>
              </a:solidFill>
            </a:endParaRPr>
          </a:p>
          <a:p>
            <a:pPr lvl="0"/>
            <a:endParaRPr lang="ru-RU" sz="4300" dirty="0">
              <a:solidFill>
                <a:srgbClr val="002060"/>
              </a:solidFill>
            </a:endParaRPr>
          </a:p>
          <a:p>
            <a:pPr lvl="0" algn="just"/>
            <a:endParaRPr lang="ru-RU" sz="4300" dirty="0" smtClean="0"/>
          </a:p>
          <a:p>
            <a:endParaRPr lang="ru-RU" sz="4400" dirty="0" smtClean="0"/>
          </a:p>
          <a:p>
            <a:endParaRPr lang="ru-RU" sz="4000" dirty="0"/>
          </a:p>
          <a:p>
            <a:pPr algn="just"/>
            <a:endParaRPr lang="ru-RU" sz="4000" b="1" dirty="0">
              <a:solidFill>
                <a:srgbClr val="FF0000"/>
              </a:solidFill>
            </a:endParaRPr>
          </a:p>
          <a:p>
            <a:pPr lvl="0" algn="just"/>
            <a:endParaRPr lang="ru-RU" sz="3700" dirty="0" smtClean="0"/>
          </a:p>
          <a:p>
            <a:pPr algn="just"/>
            <a:endParaRPr lang="ru-RU" sz="3700" dirty="0"/>
          </a:p>
          <a:p>
            <a:pPr lvl="0" algn="just"/>
            <a:endParaRPr lang="ru-RU" sz="4000" dirty="0"/>
          </a:p>
          <a:p>
            <a:pPr algn="just"/>
            <a:endParaRPr lang="ru-RU" sz="4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4000" dirty="0"/>
          </a:p>
          <a:p>
            <a:endParaRPr lang="ru-RU" sz="1400" dirty="0"/>
          </a:p>
          <a:p>
            <a:pPr marL="0" indent="0">
              <a:buNone/>
            </a:pPr>
            <a:endParaRPr lang="ru-RU" sz="1400" dirty="0"/>
          </a:p>
          <a:p>
            <a:pPr marL="0" indent="0">
              <a:buNone/>
            </a:pPr>
            <a:endParaRPr lang="ru-RU" sz="1400" b="1" u="sng" dirty="0"/>
          </a:p>
          <a:p>
            <a:endParaRPr lang="ru-RU" dirty="0"/>
          </a:p>
        </p:txBody>
      </p:sp>
      <p:pic>
        <p:nvPicPr>
          <p:cNvPr id="4" name="Рисунок 3" descr="Главная медицинская сестра: особенности професси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2867" y="0"/>
            <a:ext cx="1430655" cy="2001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58173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«Медицинское обслуживание и организация питания в ДОУ» </a:t>
            </a:r>
            <a:r>
              <a:rPr lang="ru-RU" sz="3600" dirty="0">
                <a:solidFill>
                  <a:srgbClr val="C00000"/>
                </a:solidFill>
                <a:latin typeface="+mn-lt"/>
              </a:rPr>
              <a:t/>
            </a:r>
            <a:br>
              <a:rPr lang="ru-RU" sz="3600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за 2024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53513"/>
            <a:ext cx="10515600" cy="448550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C7360F"/>
                </a:solidFill>
              </a:rPr>
              <a:t>Рубрика – РЕГЛЕМЕНТ РАБОТЫ</a:t>
            </a:r>
            <a:r>
              <a:rPr lang="ru-RU" sz="1600" b="1" dirty="0" smtClean="0">
                <a:solidFill>
                  <a:srgbClr val="C7360F"/>
                </a:solidFill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600" b="1" dirty="0" smtClean="0">
              <a:solidFill>
                <a:srgbClr val="C7360F"/>
              </a:solidFill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Меликова </a:t>
            </a:r>
            <a:r>
              <a:rPr lang="ru-RU" sz="1400" dirty="0"/>
              <a:t>А. </a:t>
            </a:r>
            <a:r>
              <a:rPr lang="ru-RU" sz="1400" b="1" dirty="0"/>
              <a:t>Новые правила диспансеризации работников: разъяснения юриста</a:t>
            </a:r>
            <a:r>
              <a:rPr lang="ru-RU" sz="1400" b="1" dirty="0" smtClean="0">
                <a:solidFill>
                  <a:srgbClr val="002060"/>
                </a:solidFill>
              </a:rPr>
              <a:t>. </a:t>
            </a:r>
            <a:r>
              <a:rPr lang="ru-RU" sz="1400" b="1" dirty="0" smtClean="0">
                <a:solidFill>
                  <a:srgbClr val="C7360F"/>
                </a:solidFill>
              </a:rPr>
              <a:t>- № 1</a:t>
            </a:r>
            <a:endParaRPr lang="ru-RU" sz="1400" b="1" dirty="0">
              <a:solidFill>
                <a:srgbClr val="C7360F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Патеева Ю. </a:t>
            </a:r>
            <a:r>
              <a:rPr lang="ru-RU" sz="1400" b="1" dirty="0" smtClean="0"/>
              <a:t>Как </a:t>
            </a:r>
            <a:r>
              <a:rPr lang="ru-RU" sz="1400" b="1" dirty="0"/>
              <a:t>прививки детей влияют на посещение ДОО: аргументы на частые возражения родителей</a:t>
            </a:r>
            <a:r>
              <a:rPr lang="ru-RU" sz="1400" b="1" dirty="0" smtClean="0">
                <a:solidFill>
                  <a:srgbClr val="002060"/>
                </a:solidFill>
              </a:rPr>
              <a:t>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Патеева Ю.</a:t>
            </a:r>
            <a:r>
              <a:rPr lang="ru-RU" sz="1400" dirty="0" smtClean="0"/>
              <a:t> </a:t>
            </a:r>
            <a:r>
              <a:rPr lang="ru-RU" sz="1400" b="1" dirty="0"/>
              <a:t>Реформа по медотходам: чего ожидать и как перестроить </a:t>
            </a:r>
            <a:r>
              <a:rPr lang="ru-RU" sz="1400" b="1" dirty="0" smtClean="0"/>
              <a:t>работу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</a:t>
            </a:r>
            <a:r>
              <a:rPr lang="ru-RU" sz="1400" b="1" dirty="0" smtClean="0">
                <a:solidFill>
                  <a:srgbClr val="C7360F"/>
                </a:solidFill>
              </a:rPr>
              <a:t>3</a:t>
            </a:r>
            <a:endParaRPr lang="ru-RU" sz="1400" b="1" dirty="0">
              <a:solidFill>
                <a:srgbClr val="C7360F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Меликова А. </a:t>
            </a:r>
            <a:r>
              <a:rPr lang="ru-RU" sz="1400" b="1" dirty="0" smtClean="0"/>
              <a:t>Как </a:t>
            </a:r>
            <a:r>
              <a:rPr lang="ru-RU" sz="1400" b="1" dirty="0"/>
              <a:t>оказывать медицинскую помощь детям-иностранцам</a:t>
            </a:r>
            <a:r>
              <a:rPr lang="ru-RU" sz="1400" b="1" dirty="0" smtClean="0">
                <a:solidFill>
                  <a:srgbClr val="002060"/>
                </a:solidFill>
              </a:rPr>
              <a:t> 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Конева </a:t>
            </a:r>
            <a:r>
              <a:rPr lang="ru-RU" sz="1400" dirty="0"/>
              <a:t>О</a:t>
            </a:r>
            <a:r>
              <a:rPr lang="ru-RU" sz="1400" b="1" dirty="0"/>
              <a:t>. Как организовать обучение длительно болеющих детей. Опыт госпитальных школ и семейной формы образования</a:t>
            </a:r>
            <a:r>
              <a:rPr lang="ru-RU" sz="1400" b="1" dirty="0" smtClean="0">
                <a:solidFill>
                  <a:srgbClr val="002060"/>
                </a:solidFill>
              </a:rPr>
              <a:t>  </a:t>
            </a:r>
            <a:r>
              <a:rPr lang="ru-RU" sz="1400" b="1" dirty="0">
                <a:solidFill>
                  <a:srgbClr val="C7360F"/>
                </a:solidFill>
              </a:rPr>
              <a:t>- 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Ярцева </a:t>
            </a:r>
            <a:r>
              <a:rPr lang="ru-RU" sz="1400" dirty="0"/>
              <a:t>В</a:t>
            </a:r>
            <a:r>
              <a:rPr lang="ru-RU" sz="1400" b="1" dirty="0"/>
              <a:t>. Вакцинация сотрудников детского сада: как выполнить требования и учесть </a:t>
            </a:r>
            <a:r>
              <a:rPr lang="ru-RU" sz="1400" b="1" dirty="0" smtClean="0"/>
              <a:t>новшества</a:t>
            </a:r>
            <a:r>
              <a:rPr lang="ru-RU" sz="1400" b="1" dirty="0" smtClean="0">
                <a:solidFill>
                  <a:srgbClr val="002060"/>
                </a:solidFill>
              </a:rPr>
              <a:t> 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4</a:t>
            </a:r>
            <a:endParaRPr lang="ru-RU" sz="1400" b="1" dirty="0">
              <a:solidFill>
                <a:srgbClr val="C7360F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Патеева Ю. </a:t>
            </a:r>
            <a:r>
              <a:rPr lang="ru-RU" sz="1400" b="1" dirty="0" smtClean="0"/>
              <a:t>Как </a:t>
            </a:r>
            <a:r>
              <a:rPr lang="ru-RU" sz="1400" b="1" dirty="0"/>
              <a:t>проводить ежедневный утренний фильтр </a:t>
            </a:r>
            <a:r>
              <a:rPr lang="ru-RU" sz="1400" b="1" dirty="0" smtClean="0"/>
              <a:t>воспитанников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</a:t>
            </a:r>
            <a:r>
              <a:rPr lang="ru-RU" sz="1400" b="1" dirty="0" smtClean="0">
                <a:solidFill>
                  <a:srgbClr val="C7360F"/>
                </a:solidFill>
              </a:rPr>
              <a:t>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Степанова </a:t>
            </a:r>
            <a:r>
              <a:rPr lang="ru-RU" sz="1400" dirty="0"/>
              <a:t>М. </a:t>
            </a:r>
            <a:r>
              <a:rPr lang="ru-RU" sz="1400" b="1" dirty="0"/>
              <a:t>Как организовать купание в бассейнах на территории ДОО по СанПиН</a:t>
            </a:r>
            <a:r>
              <a:rPr lang="ru-RU" sz="1400" b="1" dirty="0" smtClean="0">
                <a:solidFill>
                  <a:srgbClr val="002060"/>
                </a:solidFill>
              </a:rPr>
              <a:t>  </a:t>
            </a:r>
            <a:r>
              <a:rPr lang="ru-RU" sz="1400" b="1" dirty="0">
                <a:solidFill>
                  <a:srgbClr val="C7360F"/>
                </a:solidFill>
              </a:rPr>
              <a:t>- № 6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Патеева Ю. </a:t>
            </a:r>
            <a:r>
              <a:rPr lang="ru-RU" sz="1400" b="1" dirty="0" smtClean="0"/>
              <a:t>Режимы </a:t>
            </a:r>
            <a:r>
              <a:rPr lang="ru-RU" sz="1400" b="1" dirty="0"/>
              <a:t>дня для всех групп с изменениями на летний </a:t>
            </a:r>
            <a:r>
              <a:rPr lang="ru-RU" sz="1400" b="1" dirty="0" smtClean="0"/>
              <a:t>сезон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6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Патеева Ю.</a:t>
            </a:r>
            <a:r>
              <a:rPr lang="ru-RU" sz="1400" b="1" dirty="0" smtClean="0"/>
              <a:t> </a:t>
            </a:r>
            <a:r>
              <a:rPr lang="ru-RU" sz="1400" b="1" dirty="0"/>
              <a:t>СИЗ медсестры: нормы выдачи и требования, о которых нужно знать</a:t>
            </a:r>
            <a:r>
              <a:rPr lang="ru-RU" sz="1400" b="1" dirty="0" smtClean="0">
                <a:solidFill>
                  <a:srgbClr val="002060"/>
                </a:solidFill>
              </a:rPr>
              <a:t>  </a:t>
            </a:r>
            <a:r>
              <a:rPr lang="ru-RU" sz="1400" b="1" dirty="0">
                <a:solidFill>
                  <a:srgbClr val="C7360F"/>
                </a:solidFill>
              </a:rPr>
              <a:t>- </a:t>
            </a:r>
            <a:r>
              <a:rPr lang="ru-RU" sz="1400" b="1" dirty="0" smtClean="0">
                <a:solidFill>
                  <a:srgbClr val="C7360F"/>
                </a:solidFill>
              </a:rPr>
              <a:t>№ 7</a:t>
            </a:r>
            <a:endParaRPr lang="ru-RU" sz="1400" b="1" dirty="0">
              <a:solidFill>
                <a:srgbClr val="C7360F"/>
              </a:solidFill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Патеева Ю</a:t>
            </a:r>
            <a:r>
              <a:rPr lang="ru-RU" sz="1400" dirty="0" smtClean="0"/>
              <a:t>. </a:t>
            </a:r>
            <a:r>
              <a:rPr lang="ru-RU" sz="1400" b="1" dirty="0"/>
              <a:t>Гигиенические нормативы по устройству и режиму работы ДОО: обзор требований и как их выполнить</a:t>
            </a:r>
            <a:r>
              <a:rPr lang="ru-RU" sz="1400" b="1" dirty="0" smtClean="0"/>
              <a:t>. </a:t>
            </a:r>
            <a:r>
              <a:rPr lang="ru-RU" sz="1400" b="1" dirty="0" smtClean="0">
                <a:solidFill>
                  <a:srgbClr val="C7360F"/>
                </a:solidFill>
              </a:rPr>
              <a:t>- № 10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Япцева </a:t>
            </a:r>
            <a:r>
              <a:rPr lang="ru-RU" sz="1400" dirty="0"/>
              <a:t>В. </a:t>
            </a:r>
            <a:r>
              <a:rPr lang="ru-RU" sz="1400" b="1" dirty="0"/>
              <a:t>Как контролировать обеззараживание воздуха по новым правилам</a:t>
            </a:r>
            <a:r>
              <a:rPr lang="ru-RU" sz="1400" b="1" dirty="0" smtClean="0"/>
              <a:t> </a:t>
            </a:r>
            <a:r>
              <a:rPr lang="ru-RU" sz="1400" b="1" dirty="0" smtClean="0">
                <a:solidFill>
                  <a:srgbClr val="C7360F"/>
                </a:solidFill>
              </a:rPr>
              <a:t>- № 11</a:t>
            </a:r>
          </a:p>
          <a:p>
            <a:endParaRPr lang="ru-RU" sz="1500" b="1" dirty="0" smtClean="0"/>
          </a:p>
          <a:p>
            <a:endParaRPr lang="ru-RU" sz="1500" dirty="0" smtClean="0"/>
          </a:p>
          <a:p>
            <a:pPr marL="0" indent="0">
              <a:buNone/>
            </a:pPr>
            <a:endParaRPr lang="ru-RU" sz="1500" b="1" u="sng" dirty="0" smtClean="0"/>
          </a:p>
          <a:p>
            <a:endParaRPr lang="ru-RU" sz="1600" dirty="0"/>
          </a:p>
          <a:p>
            <a:pPr lvl="0"/>
            <a:endParaRPr lang="ru-RU" sz="1600" dirty="0"/>
          </a:p>
          <a:p>
            <a:endParaRPr lang="ru-RU" sz="1400" dirty="0"/>
          </a:p>
          <a:p>
            <a:endParaRPr lang="ru-RU" sz="1600" b="1" dirty="0" smtClean="0"/>
          </a:p>
          <a:p>
            <a:endParaRPr lang="ru-RU" sz="1600" dirty="0"/>
          </a:p>
          <a:p>
            <a:endParaRPr lang="ru-RU" sz="1600" dirty="0"/>
          </a:p>
          <a:p>
            <a:endParaRPr lang="ru-RU" sz="1600" b="1" dirty="0"/>
          </a:p>
          <a:p>
            <a:endParaRPr lang="ru-RU" sz="1400" b="1" dirty="0"/>
          </a:p>
          <a:p>
            <a:endParaRPr lang="ru-RU" sz="1500" b="1" dirty="0" smtClean="0"/>
          </a:p>
          <a:p>
            <a:endParaRPr lang="ru-RU" sz="1500" b="1" dirty="0"/>
          </a:p>
          <a:p>
            <a:endParaRPr lang="ru-RU" dirty="0"/>
          </a:p>
        </p:txBody>
      </p:sp>
      <p:pic>
        <p:nvPicPr>
          <p:cNvPr id="1026" name="Рисунок 1" descr="C:\Users\Tokman.GI\AppData\Local\Packages\Microsoft.Windows.Photos_8wekyb3d8bbwe\TempState\ShareServiceTempFolder\Обложка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80" y="123567"/>
            <a:ext cx="1372693" cy="1754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43179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1130" y="365125"/>
            <a:ext cx="10515600" cy="132556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3600" b="1" dirty="0">
                <a:solidFill>
                  <a:srgbClr val="C00000"/>
                </a:solidFill>
                <a:latin typeface="+mn-lt"/>
              </a:rPr>
              <a:t>Актуальные статьи из журнала «Медицинское обслуживание и организация питания в ДОУ» </a:t>
            </a:r>
            <a:br>
              <a:rPr lang="ru-RU" sz="3600" b="1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за 2024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50075"/>
            <a:ext cx="10515600" cy="4026887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u="sng" dirty="0">
                <a:solidFill>
                  <a:srgbClr val="C7360F"/>
                </a:solidFill>
              </a:rPr>
              <a:t>Рубрика  </a:t>
            </a:r>
            <a:r>
              <a:rPr lang="ru-RU" sz="6400" b="1" u="sng" dirty="0" smtClean="0">
                <a:solidFill>
                  <a:srgbClr val="C7360F"/>
                </a:solidFill>
              </a:rPr>
              <a:t>– КОНТРОЛЬ КАЧЕСТВА ПИТАНИЯ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6400" b="1" u="sng" dirty="0" smtClean="0">
              <a:solidFill>
                <a:srgbClr val="C7360F"/>
              </a:solidFill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Портянко </a:t>
            </a:r>
            <a:r>
              <a:rPr lang="ru-RU" sz="5600" dirty="0"/>
              <a:t>Е. </a:t>
            </a:r>
            <a:r>
              <a:rPr lang="ru-RU" sz="5600" b="1" dirty="0"/>
              <a:t>Как вести учет питания в ДОО: полезные таблицы в </a:t>
            </a:r>
            <a:r>
              <a:rPr lang="ru-RU" sz="5600" b="1" dirty="0" smtClean="0"/>
              <a:t>Excel</a:t>
            </a:r>
            <a:r>
              <a:rPr lang="ru-RU" sz="5600" b="1" dirty="0" smtClean="0">
                <a:solidFill>
                  <a:srgbClr val="002060"/>
                </a:solidFill>
              </a:rPr>
              <a:t>  </a:t>
            </a:r>
            <a:r>
              <a:rPr lang="ru-RU" sz="5600" b="1" dirty="0">
                <a:solidFill>
                  <a:srgbClr val="C7360F"/>
                </a:solidFill>
              </a:rPr>
              <a:t>- № 1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Конева </a:t>
            </a:r>
            <a:r>
              <a:rPr lang="ru-RU" sz="5600" dirty="0"/>
              <a:t>О. </a:t>
            </a:r>
            <a:r>
              <a:rPr lang="ru-RU" sz="5600" b="1" dirty="0"/>
              <a:t>Профилактика гиповитаминоза у воспитанников в зимний </a:t>
            </a:r>
            <a:r>
              <a:rPr lang="ru-RU" sz="5600" b="1" dirty="0" smtClean="0"/>
              <a:t>период</a:t>
            </a:r>
            <a:r>
              <a:rPr lang="ru-RU" sz="5600" b="1" dirty="0" smtClean="0">
                <a:solidFill>
                  <a:srgbClr val="002060"/>
                </a:solidFill>
              </a:rPr>
              <a:t>  </a:t>
            </a:r>
            <a:r>
              <a:rPr lang="ru-RU" sz="5600" b="1" dirty="0">
                <a:solidFill>
                  <a:srgbClr val="C7360F"/>
                </a:solidFill>
              </a:rPr>
              <a:t>- № </a:t>
            </a:r>
            <a:r>
              <a:rPr lang="ru-RU" sz="5600" b="1" dirty="0" smtClean="0">
                <a:solidFill>
                  <a:srgbClr val="C7360F"/>
                </a:solidFill>
              </a:rPr>
              <a:t>1</a:t>
            </a:r>
            <a:endParaRPr lang="ru-RU" sz="5600" b="1" dirty="0">
              <a:solidFill>
                <a:srgbClr val="C7360F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Волкова </a:t>
            </a:r>
            <a:r>
              <a:rPr lang="ru-RU" sz="5600" dirty="0"/>
              <a:t>Л. </a:t>
            </a:r>
            <a:r>
              <a:rPr lang="ru-RU" sz="5600" b="1" dirty="0"/>
              <a:t>Как организовать индивидуальное меню для детей. Разъяснения требований от </a:t>
            </a:r>
            <a:r>
              <a:rPr lang="ru-RU" sz="5600" b="1" dirty="0" smtClean="0"/>
              <a:t>врача-диетолога</a:t>
            </a:r>
            <a:r>
              <a:rPr lang="ru-RU" sz="5600" dirty="0" smtClean="0"/>
              <a:t> </a:t>
            </a:r>
            <a:r>
              <a:rPr lang="ru-RU" sz="5600" b="1" dirty="0" smtClean="0">
                <a:solidFill>
                  <a:srgbClr val="C7360F"/>
                </a:solidFill>
              </a:rPr>
              <a:t>- </a:t>
            </a:r>
            <a:r>
              <a:rPr lang="ru-RU" sz="5600" b="1" dirty="0">
                <a:solidFill>
                  <a:srgbClr val="C7360F"/>
                </a:solidFill>
              </a:rPr>
              <a:t>№ </a:t>
            </a:r>
            <a:r>
              <a:rPr lang="ru-RU" sz="5600" b="1" dirty="0" smtClean="0">
                <a:solidFill>
                  <a:srgbClr val="C7360F"/>
                </a:solidFill>
              </a:rPr>
              <a:t>2</a:t>
            </a:r>
            <a:endParaRPr lang="ru-RU" sz="5600" b="1" dirty="0">
              <a:solidFill>
                <a:srgbClr val="C7360F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Волкова Л.</a:t>
            </a:r>
            <a:r>
              <a:rPr lang="ru-RU" sz="5600" dirty="0" smtClean="0"/>
              <a:t> </a:t>
            </a:r>
            <a:r>
              <a:rPr lang="ru-RU" sz="5600" b="1" dirty="0"/>
              <a:t>Чем и как кормить воспитанников с пищевой </a:t>
            </a:r>
            <a:r>
              <a:rPr lang="ru-RU" sz="5600" b="1" dirty="0" smtClean="0"/>
              <a:t>аллергией</a:t>
            </a:r>
            <a:r>
              <a:rPr lang="ru-RU" sz="5600" dirty="0" smtClean="0"/>
              <a:t> </a:t>
            </a:r>
            <a:r>
              <a:rPr lang="ru-RU" sz="5600" b="1" dirty="0" smtClean="0">
                <a:solidFill>
                  <a:srgbClr val="C7360F"/>
                </a:solidFill>
              </a:rPr>
              <a:t>- </a:t>
            </a:r>
            <a:r>
              <a:rPr lang="ru-RU" sz="5600" b="1" dirty="0">
                <a:solidFill>
                  <a:srgbClr val="C7360F"/>
                </a:solidFill>
              </a:rPr>
              <a:t>№ </a:t>
            </a:r>
            <a:r>
              <a:rPr lang="ru-RU" sz="5600" b="1" dirty="0" smtClean="0">
                <a:solidFill>
                  <a:srgbClr val="C7360F"/>
                </a:solidFill>
              </a:rPr>
              <a:t>4</a:t>
            </a:r>
            <a:endParaRPr lang="ru-RU" sz="5600" b="1" dirty="0">
              <a:solidFill>
                <a:srgbClr val="C7360F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000" dirty="0"/>
              <a:t>Патеева Ю.</a:t>
            </a:r>
            <a:r>
              <a:rPr lang="ru-RU" sz="5600" b="1" dirty="0" smtClean="0"/>
              <a:t> </a:t>
            </a:r>
            <a:r>
              <a:rPr lang="ru-RU" sz="5600" b="1" dirty="0"/>
              <a:t>Как организовать питание воспитанников домашней пищей. </a:t>
            </a:r>
            <a:r>
              <a:rPr lang="ru-RU" sz="5600" b="1" dirty="0" smtClean="0">
                <a:solidFill>
                  <a:srgbClr val="C7360F"/>
                </a:solidFill>
              </a:rPr>
              <a:t>- </a:t>
            </a:r>
            <a:r>
              <a:rPr lang="ru-RU" sz="5600" b="1" dirty="0">
                <a:solidFill>
                  <a:srgbClr val="C7360F"/>
                </a:solidFill>
              </a:rPr>
              <a:t>№ </a:t>
            </a:r>
            <a:r>
              <a:rPr lang="ru-RU" sz="5600" b="1" dirty="0" smtClean="0">
                <a:solidFill>
                  <a:srgbClr val="C7360F"/>
                </a:solidFill>
              </a:rPr>
              <a:t>4</a:t>
            </a:r>
            <a:endParaRPr lang="ru-RU" sz="5600" b="1" dirty="0">
              <a:solidFill>
                <a:srgbClr val="C7360F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/>
              <a:t>Костровое питание дошкольников по </a:t>
            </a:r>
            <a:r>
              <a:rPr lang="ru-RU" sz="5600" b="1" dirty="0" smtClean="0"/>
              <a:t>СанПиН </a:t>
            </a:r>
            <a:r>
              <a:rPr lang="ru-RU" sz="5600" b="1" dirty="0" smtClean="0">
                <a:solidFill>
                  <a:srgbClr val="C7360F"/>
                </a:solidFill>
              </a:rPr>
              <a:t>- </a:t>
            </a:r>
            <a:r>
              <a:rPr lang="ru-RU" sz="5600" b="1" dirty="0">
                <a:solidFill>
                  <a:srgbClr val="C7360F"/>
                </a:solidFill>
              </a:rPr>
              <a:t>№ 5</a:t>
            </a:r>
            <a:endParaRPr lang="ru-RU" sz="5600" b="1" dirty="0" smtClean="0">
              <a:solidFill>
                <a:srgbClr val="C7360F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Мосов А</a:t>
            </a:r>
            <a:r>
              <a:rPr lang="ru-RU" sz="5600" dirty="0"/>
              <a:t>.</a:t>
            </a:r>
            <a:r>
              <a:rPr lang="ru-RU" sz="5600" b="1" dirty="0"/>
              <a:t> Все меню, которые должны быть в детском </a:t>
            </a:r>
            <a:r>
              <a:rPr lang="ru-RU" sz="5600" b="1" dirty="0" smtClean="0"/>
              <a:t>саду</a:t>
            </a:r>
            <a:r>
              <a:rPr lang="ru-RU" sz="5600" b="1" dirty="0" smtClean="0">
                <a:solidFill>
                  <a:srgbClr val="002060"/>
                </a:solidFill>
              </a:rPr>
              <a:t>  </a:t>
            </a:r>
            <a:r>
              <a:rPr lang="ru-RU" sz="5600" b="1" dirty="0">
                <a:solidFill>
                  <a:srgbClr val="C7360F"/>
                </a:solidFill>
              </a:rPr>
              <a:t>- № </a:t>
            </a:r>
            <a:r>
              <a:rPr lang="ru-RU" sz="5600" b="1" dirty="0" smtClean="0">
                <a:solidFill>
                  <a:srgbClr val="C7360F"/>
                </a:solidFill>
              </a:rPr>
              <a:t>6</a:t>
            </a:r>
            <a:endParaRPr lang="ru-RU" sz="5600" b="1" dirty="0">
              <a:solidFill>
                <a:srgbClr val="C7360F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Тоболева </a:t>
            </a:r>
            <a:r>
              <a:rPr lang="ru-RU" sz="5600" dirty="0"/>
              <a:t>М. </a:t>
            </a:r>
            <a:r>
              <a:rPr lang="ru-RU" sz="5600" b="1" dirty="0"/>
              <a:t>Требования к летнему меню в детском </a:t>
            </a:r>
            <a:r>
              <a:rPr lang="ru-RU" sz="5600" b="1" dirty="0" smtClean="0"/>
              <a:t>саду</a:t>
            </a:r>
            <a:r>
              <a:rPr lang="ru-RU" sz="5600" b="1" dirty="0" smtClean="0">
                <a:solidFill>
                  <a:srgbClr val="002060"/>
                </a:solidFill>
              </a:rPr>
              <a:t>  </a:t>
            </a:r>
            <a:r>
              <a:rPr lang="ru-RU" sz="5600" b="1" dirty="0">
                <a:solidFill>
                  <a:srgbClr val="C7360F"/>
                </a:solidFill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Анпеткова </a:t>
            </a:r>
            <a:r>
              <a:rPr lang="ru-RU" sz="5600" dirty="0"/>
              <a:t>Н. </a:t>
            </a:r>
            <a:r>
              <a:rPr lang="ru-RU" sz="5600" b="1" dirty="0"/>
              <a:t>Санитарный контроль на пищеблоке: комплект готовых </a:t>
            </a:r>
            <a:r>
              <a:rPr lang="ru-RU" sz="5600" b="1" dirty="0" smtClean="0"/>
              <a:t>инструкций </a:t>
            </a:r>
            <a:r>
              <a:rPr lang="ru-RU" sz="5600" b="1" dirty="0" smtClean="0">
                <a:solidFill>
                  <a:srgbClr val="C7360F"/>
                </a:solidFill>
              </a:rPr>
              <a:t>- </a:t>
            </a:r>
            <a:r>
              <a:rPr lang="ru-RU" sz="5600" b="1" dirty="0">
                <a:solidFill>
                  <a:srgbClr val="C7360F"/>
                </a:solidFill>
              </a:rPr>
              <a:t>№ 9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Тоболева </a:t>
            </a:r>
            <a:r>
              <a:rPr lang="ru-RU" sz="5600" dirty="0"/>
              <a:t>М. </a:t>
            </a:r>
            <a:r>
              <a:rPr lang="ru-RU" sz="5600" b="1" dirty="0"/>
              <a:t>Питание дошкольников при непереносимости глютена</a:t>
            </a:r>
            <a:r>
              <a:rPr lang="ru-RU" sz="5600" b="1" dirty="0" smtClean="0"/>
              <a:t> </a:t>
            </a:r>
            <a:r>
              <a:rPr lang="ru-RU" sz="5600" b="1" dirty="0">
                <a:solidFill>
                  <a:srgbClr val="C7360F"/>
                </a:solidFill>
              </a:rPr>
              <a:t>- № </a:t>
            </a:r>
            <a:r>
              <a:rPr lang="ru-RU" sz="5600" b="1" dirty="0" smtClean="0">
                <a:solidFill>
                  <a:srgbClr val="C7360F"/>
                </a:solidFill>
              </a:rPr>
              <a:t>10</a:t>
            </a:r>
            <a:endParaRPr lang="ru-RU" sz="5600" b="1" dirty="0">
              <a:solidFill>
                <a:srgbClr val="C7360F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Волкова Л.</a:t>
            </a:r>
            <a:r>
              <a:rPr lang="ru-RU" sz="5600" dirty="0" smtClean="0"/>
              <a:t> </a:t>
            </a:r>
            <a:r>
              <a:rPr lang="ru-RU" sz="5600" b="1" dirty="0"/>
              <a:t>Правила организации питания дошкольников в зимний </a:t>
            </a:r>
            <a:r>
              <a:rPr lang="ru-RU" sz="5600" b="1" dirty="0" smtClean="0"/>
              <a:t>период </a:t>
            </a:r>
            <a:r>
              <a:rPr lang="ru-RU" sz="5600" b="1" dirty="0" smtClean="0">
                <a:solidFill>
                  <a:srgbClr val="C7360F"/>
                </a:solidFill>
              </a:rPr>
              <a:t>- </a:t>
            </a:r>
            <a:r>
              <a:rPr lang="ru-RU" sz="5600" b="1" dirty="0">
                <a:solidFill>
                  <a:srgbClr val="C7360F"/>
                </a:solidFill>
              </a:rPr>
              <a:t>№ </a:t>
            </a:r>
            <a:r>
              <a:rPr lang="ru-RU" sz="5600" b="1" dirty="0" smtClean="0">
                <a:solidFill>
                  <a:srgbClr val="C7360F"/>
                </a:solidFill>
              </a:rPr>
              <a:t>11</a:t>
            </a:r>
            <a:endParaRPr lang="ru-RU" sz="5600" b="1" dirty="0">
              <a:solidFill>
                <a:srgbClr val="C7360F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Плахотник А., Мосов А</a:t>
            </a:r>
            <a:r>
              <a:rPr lang="ru-RU" sz="5600" dirty="0" smtClean="0"/>
              <a:t>. </a:t>
            </a:r>
            <a:r>
              <a:rPr lang="ru-RU" sz="5600" b="1" dirty="0" smtClean="0"/>
              <a:t>Каким санитарным правилам должны отвечать блюда на новогоднем утреннике </a:t>
            </a:r>
            <a:r>
              <a:rPr lang="ru-RU" sz="5600" b="1" dirty="0">
                <a:solidFill>
                  <a:srgbClr val="C7360F"/>
                </a:solidFill>
              </a:rPr>
              <a:t>- № </a:t>
            </a:r>
            <a:r>
              <a:rPr lang="ru-RU" sz="5600" b="1" dirty="0" smtClean="0">
                <a:solidFill>
                  <a:srgbClr val="C7360F"/>
                </a:solidFill>
              </a:rPr>
              <a:t>12</a:t>
            </a:r>
            <a:endParaRPr lang="ru-RU" sz="5600" b="1" dirty="0">
              <a:solidFill>
                <a:srgbClr val="C7360F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43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40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40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4000" u="sng" dirty="0"/>
          </a:p>
          <a:p>
            <a:pPr lvl="0"/>
            <a:endParaRPr lang="ru-RU" sz="3100" dirty="0"/>
          </a:p>
          <a:p>
            <a:endParaRPr lang="ru-RU" sz="2000" dirty="0"/>
          </a:p>
          <a:p>
            <a:pPr lvl="0"/>
            <a:endParaRPr lang="ru-RU" sz="3200" dirty="0"/>
          </a:p>
          <a:p>
            <a:endParaRPr lang="ru-RU" sz="3200" dirty="0"/>
          </a:p>
          <a:p>
            <a:pPr lvl="0"/>
            <a:endParaRPr lang="ru-RU" sz="3200" dirty="0"/>
          </a:p>
          <a:p>
            <a:endParaRPr lang="ru-RU" sz="1100" b="1" dirty="0"/>
          </a:p>
          <a:p>
            <a:endParaRPr lang="ru-RU" sz="1100" b="1" dirty="0"/>
          </a:p>
          <a:p>
            <a:endParaRPr lang="ru-RU" sz="1400" dirty="0"/>
          </a:p>
          <a:p>
            <a:endParaRPr lang="ru-RU" sz="1400" dirty="0"/>
          </a:p>
          <a:p>
            <a:endParaRPr lang="ru-RU" dirty="0"/>
          </a:p>
        </p:txBody>
      </p:sp>
      <p:pic>
        <p:nvPicPr>
          <p:cNvPr id="5" name="Рисунок 1" descr="C:\Users\Tokman.GI\AppData\Local\Packages\Microsoft.Windows.Photos_8wekyb3d8bbwe\TempState\ShareServiceTempFolder\Обложка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80" y="123567"/>
            <a:ext cx="1372693" cy="1754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80066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+mn-lt"/>
              </a:rPr>
              <a:t>Актуальные статьи из журнала «Медицинское обслуживание и организация питания в ДОУ» </a:t>
            </a:r>
            <a:br>
              <a:rPr lang="ru-RU" sz="3600" b="1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>
                <a:solidFill>
                  <a:srgbClr val="C00000"/>
                </a:solidFill>
                <a:latin typeface="+mn-lt"/>
              </a:rPr>
              <a:t>за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2024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C7360F"/>
                </a:solidFill>
              </a:rPr>
              <a:t>Рубрика  –  ПРОФИЛАКТИКА ЗАБОЛЕВАНИЙ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b="1" u="sng" dirty="0" smtClean="0">
              <a:solidFill>
                <a:srgbClr val="C7360F"/>
              </a:solidFill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Степанова </a:t>
            </a:r>
            <a:r>
              <a:rPr lang="ru-RU" sz="1400" dirty="0"/>
              <a:t>М. </a:t>
            </a:r>
            <a:r>
              <a:rPr lang="ru-RU" sz="1400" b="1" dirty="0"/>
              <a:t>Вши: не стыдно, но заразно. Алгоритм профилактики и лечения педикулеза в детском </a:t>
            </a:r>
            <a:r>
              <a:rPr lang="ru-RU" sz="1400" b="1" dirty="0" smtClean="0"/>
              <a:t>саду  </a:t>
            </a:r>
            <a:r>
              <a:rPr lang="ru-RU" sz="1400" b="1" dirty="0" smtClean="0">
                <a:solidFill>
                  <a:srgbClr val="C7360F"/>
                </a:solidFill>
              </a:rPr>
              <a:t>- № 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Ковалева И</a:t>
            </a:r>
            <a:r>
              <a:rPr lang="ru-RU" sz="1400" dirty="0"/>
              <a:t>. </a:t>
            </a:r>
            <a:r>
              <a:rPr lang="ru-RU" sz="1400" b="1" dirty="0"/>
              <a:t>«А мы съездили в теплые края»: как проводить акклиматизацию </a:t>
            </a:r>
            <a:r>
              <a:rPr lang="ru-RU" sz="1400" b="1" dirty="0" smtClean="0"/>
              <a:t>зимой</a:t>
            </a:r>
            <a:r>
              <a:rPr lang="ru-RU" sz="1400" b="1" dirty="0"/>
              <a:t> </a:t>
            </a:r>
            <a:r>
              <a:rPr lang="ru-RU" sz="1400" b="1" dirty="0" smtClean="0">
                <a:solidFill>
                  <a:srgbClr val="C7360F"/>
                </a:solidFill>
              </a:rPr>
              <a:t>- № 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Фокина </a:t>
            </a:r>
            <a:r>
              <a:rPr lang="ru-RU" sz="1400" dirty="0"/>
              <a:t>А. </a:t>
            </a:r>
            <a:r>
              <a:rPr lang="ru-RU" sz="1400" b="1" dirty="0"/>
              <a:t>В группе ребенок с ОВЗ: о чем сказать воспитателям и родителям при проблемах в </a:t>
            </a:r>
            <a:r>
              <a:rPr lang="ru-RU" sz="1400" b="1" dirty="0" smtClean="0"/>
              <a:t>поведении </a:t>
            </a:r>
            <a:r>
              <a:rPr lang="ru-RU" sz="1400" b="1" dirty="0" smtClean="0">
                <a:solidFill>
                  <a:srgbClr val="C7360F"/>
                </a:solidFill>
              </a:rPr>
              <a:t>- № 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Степанова М. </a:t>
            </a:r>
            <a:r>
              <a:rPr lang="ru-RU" sz="1400" b="1" dirty="0" smtClean="0"/>
              <a:t>Игрушки </a:t>
            </a:r>
            <a:r>
              <a:rPr lang="ru-RU" sz="1400" b="1" dirty="0"/>
              <a:t>в детском саду: правила </a:t>
            </a:r>
            <a:r>
              <a:rPr lang="ru-RU" sz="1400" b="1" dirty="0" smtClean="0"/>
              <a:t>безопасности </a:t>
            </a:r>
            <a:r>
              <a:rPr lang="ru-RU" sz="1400" b="1" dirty="0" smtClean="0">
                <a:solidFill>
                  <a:srgbClr val="C7360F"/>
                </a:solidFill>
              </a:rPr>
              <a:t>- № 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Бельская К</a:t>
            </a:r>
            <a:r>
              <a:rPr lang="ru-RU" sz="1400" dirty="0"/>
              <a:t>. </a:t>
            </a:r>
            <a:r>
              <a:rPr lang="ru-RU" sz="1400" b="1" dirty="0"/>
              <a:t>В группе воспитанник с миопией: рекомендации </a:t>
            </a:r>
            <a:r>
              <a:rPr lang="ru-RU" sz="1400" b="1" dirty="0" smtClean="0"/>
              <a:t>офтальмолога </a:t>
            </a:r>
            <a:r>
              <a:rPr lang="ru-RU" sz="1400" b="1" dirty="0" smtClean="0">
                <a:solidFill>
                  <a:srgbClr val="C7360F"/>
                </a:solidFill>
              </a:rPr>
              <a:t>- № 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Фокина А. </a:t>
            </a:r>
            <a:r>
              <a:rPr lang="ru-RU" sz="1400" b="1" dirty="0" smtClean="0"/>
              <a:t>Приемы</a:t>
            </a:r>
            <a:r>
              <a:rPr lang="ru-RU" sz="1400" b="1" dirty="0"/>
              <a:t>, как работать с дошкольником, который боится медицинских работников и </a:t>
            </a:r>
            <a:r>
              <a:rPr lang="ru-RU" sz="1400" b="1" dirty="0" smtClean="0"/>
              <a:t>процедур </a:t>
            </a:r>
            <a:r>
              <a:rPr lang="ru-RU" sz="1400" b="1" dirty="0" smtClean="0">
                <a:solidFill>
                  <a:srgbClr val="C7360F"/>
                </a:solidFill>
              </a:rPr>
              <a:t>- № 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Фокина А. </a:t>
            </a:r>
            <a:r>
              <a:rPr lang="ru-RU" sz="1400" b="1" dirty="0" smtClean="0"/>
              <a:t>Гаджеты </a:t>
            </a:r>
            <a:r>
              <a:rPr lang="ru-RU" sz="1400" b="1" dirty="0"/>
              <a:t>в дошкольном возрасте – вред для детской </a:t>
            </a:r>
            <a:r>
              <a:rPr lang="ru-RU" sz="1400" b="1" dirty="0" smtClean="0"/>
              <a:t>психики</a:t>
            </a:r>
            <a:r>
              <a:rPr lang="ru-RU" sz="1400" dirty="0" smtClean="0"/>
              <a:t> </a:t>
            </a:r>
            <a:r>
              <a:rPr lang="ru-RU" sz="1400" b="1" dirty="0">
                <a:solidFill>
                  <a:srgbClr val="C7360F"/>
                </a:solidFill>
              </a:rPr>
              <a:t>- № 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Степанова М. </a:t>
            </a:r>
            <a:r>
              <a:rPr lang="ru-RU" sz="1400" b="1" dirty="0" smtClean="0"/>
              <a:t>Как </a:t>
            </a:r>
            <a:r>
              <a:rPr lang="ru-RU" sz="1400" b="1" dirty="0"/>
              <a:t>проводить закаливание детей в летний </a:t>
            </a:r>
            <a:r>
              <a:rPr lang="ru-RU" sz="1400" b="1" dirty="0" smtClean="0"/>
              <a:t>период </a:t>
            </a:r>
            <a:r>
              <a:rPr lang="ru-RU" sz="1400" b="1" dirty="0" smtClean="0">
                <a:solidFill>
                  <a:srgbClr val="C7360F"/>
                </a:solidFill>
              </a:rPr>
              <a:t>- № 6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Ярцева </a:t>
            </a:r>
            <a:r>
              <a:rPr lang="ru-RU" sz="1400" dirty="0"/>
              <a:t>В. </a:t>
            </a:r>
            <a:r>
              <a:rPr lang="ru-RU" sz="1400" b="1" dirty="0"/>
              <a:t>План санитарно-гигиенического контроля на 2024/25 учебный </a:t>
            </a:r>
            <a:r>
              <a:rPr lang="ru-RU" sz="1400" b="1" dirty="0" smtClean="0"/>
              <a:t>год </a:t>
            </a:r>
            <a:r>
              <a:rPr lang="ru-RU" sz="1400" b="1" dirty="0" smtClean="0">
                <a:solidFill>
                  <a:srgbClr val="C7360F"/>
                </a:solidFill>
              </a:rPr>
              <a:t>- № 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Меликова </a:t>
            </a:r>
            <a:r>
              <a:rPr lang="ru-RU" sz="1400" dirty="0"/>
              <a:t>А. </a:t>
            </a:r>
            <a:r>
              <a:rPr lang="ru-RU" sz="1400" b="1" dirty="0"/>
              <a:t>Диспансеризация работников по новым правилам: разъяснения </a:t>
            </a:r>
            <a:r>
              <a:rPr lang="ru-RU" sz="1400" b="1" dirty="0" smtClean="0"/>
              <a:t>юриста </a:t>
            </a:r>
            <a:r>
              <a:rPr lang="ru-RU" sz="1400" b="1" dirty="0" smtClean="0">
                <a:solidFill>
                  <a:srgbClr val="C7360F"/>
                </a:solidFill>
              </a:rPr>
              <a:t>- № 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Фокина А</a:t>
            </a:r>
            <a:r>
              <a:rPr lang="ru-RU" sz="1400" b="1" dirty="0"/>
              <a:t>. </a:t>
            </a:r>
            <a:r>
              <a:rPr lang="ru-RU" sz="1400" b="1" dirty="0" smtClean="0"/>
              <a:t>Оценка </a:t>
            </a:r>
            <a:r>
              <a:rPr lang="ru-RU" sz="1400" b="1" dirty="0"/>
              <a:t>адаптации к ДОО у дошкольника: что делать, если родители приходят с жалобой на усталость </a:t>
            </a:r>
            <a:r>
              <a:rPr lang="ru-RU" sz="1400" b="1" dirty="0" smtClean="0"/>
              <a:t>ребенка </a:t>
            </a:r>
            <a:r>
              <a:rPr lang="ru-RU" sz="1400" b="1" dirty="0" smtClean="0">
                <a:solidFill>
                  <a:srgbClr val="C7360F"/>
                </a:solidFill>
              </a:rPr>
              <a:t>- № 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Рогова </a:t>
            </a:r>
            <a:r>
              <a:rPr lang="ru-RU" sz="1400" dirty="0"/>
              <a:t>Г. </a:t>
            </a:r>
            <a:r>
              <a:rPr lang="ru-RU" sz="1400" b="1" dirty="0"/>
              <a:t>Профилактика гриппа, ОРВИ и COVID-19: рекомендации на эпидемический сезон 2024/25 год</a:t>
            </a:r>
            <a:r>
              <a:rPr lang="ru-RU" sz="1400" dirty="0"/>
              <a:t>ов</a:t>
            </a:r>
            <a:r>
              <a:rPr lang="ru-RU" sz="1400" b="1" dirty="0" smtClean="0"/>
              <a:t> </a:t>
            </a:r>
            <a:r>
              <a:rPr lang="ru-RU" sz="1400" b="1" dirty="0" smtClean="0">
                <a:solidFill>
                  <a:srgbClr val="C7360F"/>
                </a:solidFill>
              </a:rPr>
              <a:t>- № 10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Бельская </a:t>
            </a:r>
            <a:r>
              <a:rPr lang="ru-RU" sz="1400" dirty="0"/>
              <a:t>К. </a:t>
            </a:r>
            <a:r>
              <a:rPr lang="ru-RU" sz="1400" b="1" dirty="0"/>
              <a:t>Как распознать косоглазие у </a:t>
            </a:r>
            <a:r>
              <a:rPr lang="ru-RU" sz="1400" b="1" dirty="0" smtClean="0"/>
              <a:t>дошкольника </a:t>
            </a:r>
            <a:r>
              <a:rPr lang="ru-RU" sz="1400" b="1" dirty="0" smtClean="0">
                <a:solidFill>
                  <a:srgbClr val="C7360F"/>
                </a:solidFill>
              </a:rPr>
              <a:t>- № 10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Моисеева </a:t>
            </a:r>
            <a:r>
              <a:rPr lang="ru-RU" sz="1400" dirty="0"/>
              <a:t>М. </a:t>
            </a:r>
            <a:r>
              <a:rPr lang="ru-RU" sz="1400" b="1" dirty="0"/>
              <a:t>Как спасти зубы дошкольника от новогодних подарков: интервью с детским </a:t>
            </a:r>
            <a:r>
              <a:rPr lang="ru-RU" sz="1400" b="1" dirty="0" smtClean="0"/>
              <a:t>стоматологом </a:t>
            </a:r>
            <a:r>
              <a:rPr lang="ru-RU" sz="1400" b="1" dirty="0" smtClean="0">
                <a:solidFill>
                  <a:srgbClr val="C7360F"/>
                </a:solidFill>
              </a:rPr>
              <a:t>- № 12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Айзятова </a:t>
            </a:r>
            <a:r>
              <a:rPr lang="ru-RU" sz="1400" dirty="0"/>
              <a:t>М. </a:t>
            </a:r>
            <a:r>
              <a:rPr lang="ru-RU" sz="1400" b="1" dirty="0"/>
              <a:t>Что медсестра обязана проверить на утренниках: чек-лист и образец </a:t>
            </a:r>
            <a:r>
              <a:rPr lang="ru-RU" sz="1400" b="1" dirty="0" smtClean="0"/>
              <a:t>отчета </a:t>
            </a:r>
            <a:r>
              <a:rPr lang="ru-RU" sz="1400" b="1" dirty="0" smtClean="0">
                <a:solidFill>
                  <a:srgbClr val="C7360F"/>
                </a:solidFill>
              </a:rPr>
              <a:t>- № 12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1800" b="1" u="sng" dirty="0" smtClean="0">
              <a:solidFill>
                <a:srgbClr val="C7360F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700" b="1" dirty="0" smtClean="0">
              <a:solidFill>
                <a:srgbClr val="C7360F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700" b="1" dirty="0" smtClean="0">
              <a:solidFill>
                <a:srgbClr val="C7360F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700" b="1" dirty="0" smtClean="0">
              <a:solidFill>
                <a:srgbClr val="C7360F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700" b="1" dirty="0" smtClean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b="1" dirty="0" smtClean="0">
              <a:solidFill>
                <a:srgbClr val="C7360F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b="1" u="sng" dirty="0" smtClean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2500" b="1" dirty="0" smtClean="0">
              <a:solidFill>
                <a:srgbClr val="002060"/>
              </a:solidFill>
            </a:endParaRPr>
          </a:p>
          <a:p>
            <a:endParaRPr lang="ru-RU" sz="2500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Рисунок 1" descr="C:\Users\Tokman.GI\AppData\Local\Packages\Microsoft.Windows.Photos_8wekyb3d8bbwe\TempState\ShareServiceTempFolder\Обложка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80" y="123567"/>
            <a:ext cx="1372693" cy="1754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53971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3600" b="1" dirty="0">
                <a:solidFill>
                  <a:srgbClr val="C00000"/>
                </a:solidFill>
                <a:latin typeface="+mn-lt"/>
              </a:rPr>
              <a:t>Актуальные статьи из журнала «Медицинское обслуживание и организация питания в ДОУ» </a:t>
            </a:r>
            <a:br>
              <a:rPr lang="ru-RU" sz="3600" b="1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>
                <a:solidFill>
                  <a:srgbClr val="C00000"/>
                </a:solidFill>
                <a:latin typeface="+mn-lt"/>
              </a:rPr>
              <a:t>за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2024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C7360F"/>
                </a:solidFill>
              </a:rPr>
              <a:t>Рубрика  – ПРОФПОРТРЕТ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1600" b="1" u="sng" dirty="0" smtClean="0">
              <a:solidFill>
                <a:srgbClr val="C7360F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Ярцева </a:t>
            </a:r>
            <a:r>
              <a:rPr lang="ru-RU" sz="1400" dirty="0"/>
              <a:t>В.</a:t>
            </a:r>
            <a:r>
              <a:rPr lang="ru-RU" sz="1400" b="1" dirty="0"/>
              <a:t> Профгигиеническая подготовка работников детского сада: как организовать и проверить. </a:t>
            </a:r>
            <a:r>
              <a:rPr lang="ru-RU" sz="1400" b="1" dirty="0">
                <a:solidFill>
                  <a:srgbClr val="C7360F"/>
                </a:solidFill>
              </a:rPr>
              <a:t>- </a:t>
            </a:r>
            <a:r>
              <a:rPr lang="ru-RU" sz="1400" b="1" dirty="0" smtClean="0">
                <a:solidFill>
                  <a:srgbClr val="C7360F"/>
                </a:solidFill>
              </a:rPr>
              <a:t>№ 3</a:t>
            </a:r>
            <a:endParaRPr lang="ru-RU" sz="1400" b="1" dirty="0">
              <a:solidFill>
                <a:srgbClr val="C7360F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Салова </a:t>
            </a:r>
            <a:r>
              <a:rPr lang="ru-RU" sz="1400" dirty="0"/>
              <a:t>М. </a:t>
            </a:r>
            <a:r>
              <a:rPr lang="ru-RU" sz="1400" b="1" dirty="0"/>
              <a:t>Абсолютно здоровых детей не осталось: нужны изменения в работе медработника в </a:t>
            </a:r>
            <a:r>
              <a:rPr lang="ru-RU" sz="1400" b="1" dirty="0" smtClean="0"/>
              <a:t>ДОО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</a:t>
            </a:r>
            <a:r>
              <a:rPr lang="ru-RU" sz="1400" b="1" dirty="0" smtClean="0">
                <a:solidFill>
                  <a:srgbClr val="C7360F"/>
                </a:solidFill>
              </a:rPr>
              <a:t>3</a:t>
            </a:r>
            <a:endParaRPr lang="ru-RU" sz="1400" b="1" dirty="0">
              <a:solidFill>
                <a:srgbClr val="C7360F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C7360F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C7360F"/>
                </a:solidFill>
              </a:rPr>
              <a:t>Рубрика  – МЕДИЦИНСКАЯ </a:t>
            </a:r>
            <a:r>
              <a:rPr lang="ru-RU" sz="1600" b="1" u="sng" dirty="0" smtClean="0">
                <a:solidFill>
                  <a:srgbClr val="C7360F"/>
                </a:solidFill>
              </a:rPr>
              <a:t>ПОМОЩЬ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600" b="1" dirty="0">
              <a:solidFill>
                <a:srgbClr val="002060"/>
              </a:solidFill>
            </a:endParaRPr>
          </a:p>
          <a:p>
            <a:pPr marL="0"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Бельская </a:t>
            </a:r>
            <a:r>
              <a:rPr lang="ru-RU" sz="1400" dirty="0"/>
              <a:t>К. </a:t>
            </a:r>
            <a:r>
              <a:rPr lang="ru-RU" sz="1400" b="1" dirty="0"/>
              <a:t>Инфекционные конъюнктивиты: рекомендации </a:t>
            </a:r>
            <a:r>
              <a:rPr lang="ru-RU" sz="1400" b="1" dirty="0" smtClean="0"/>
              <a:t>офтальмолога </a:t>
            </a:r>
            <a:r>
              <a:rPr lang="ru-RU" sz="1400" b="1" dirty="0">
                <a:solidFill>
                  <a:srgbClr val="C7360F"/>
                </a:solidFill>
              </a:rPr>
              <a:t>- № 1</a:t>
            </a:r>
          </a:p>
          <a:p>
            <a:pPr marL="0"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Бельская </a:t>
            </a:r>
            <a:r>
              <a:rPr lang="ru-RU" sz="1400" dirty="0"/>
              <a:t>К. </a:t>
            </a:r>
            <a:r>
              <a:rPr lang="ru-RU" sz="1400" b="1" dirty="0"/>
              <a:t>Как помочь воспитаннику с аллергическим конъюнктивитом: рекомендации </a:t>
            </a:r>
            <a:r>
              <a:rPr lang="ru-RU" sz="1400" b="1" dirty="0" smtClean="0"/>
              <a:t>офтальмолога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4</a:t>
            </a:r>
            <a:endParaRPr lang="ru-RU" sz="1400" b="1" dirty="0">
              <a:solidFill>
                <a:srgbClr val="C7360F"/>
              </a:solidFill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Конева </a:t>
            </a:r>
            <a:r>
              <a:rPr lang="ru-RU" sz="1400" dirty="0"/>
              <a:t>О. </a:t>
            </a:r>
            <a:r>
              <a:rPr lang="ru-RU" sz="1400" b="1" dirty="0"/>
              <a:t>Сезонная аллергия: можно ли </a:t>
            </a:r>
            <a:r>
              <a:rPr lang="ru-RU" sz="1400" b="1" dirty="0" smtClean="0"/>
              <a:t>избежать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</a:t>
            </a:r>
            <a:r>
              <a:rPr lang="ru-RU" sz="1400" b="1" dirty="0" smtClean="0">
                <a:solidFill>
                  <a:srgbClr val="C7360F"/>
                </a:solidFill>
              </a:rPr>
              <a:t>4</a:t>
            </a:r>
            <a:endParaRPr lang="ru-RU" sz="1400" b="1" dirty="0">
              <a:solidFill>
                <a:srgbClr val="C7360F"/>
              </a:solidFill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Дежурный </a:t>
            </a:r>
            <a:r>
              <a:rPr lang="ru-RU" sz="1400" dirty="0"/>
              <a:t>Л., </a:t>
            </a:r>
            <a:r>
              <a:rPr lang="ru-RU" sz="1400" dirty="0" smtClean="0"/>
              <a:t>Закурдаева </a:t>
            </a:r>
            <a:r>
              <a:rPr lang="ru-RU" sz="1400" dirty="0"/>
              <a:t>А., </a:t>
            </a:r>
            <a:r>
              <a:rPr lang="ru-RU" sz="1400" dirty="0" smtClean="0"/>
              <a:t>Неудахин </a:t>
            </a:r>
            <a:r>
              <a:rPr lang="ru-RU" sz="1400" dirty="0"/>
              <a:t>Г. </a:t>
            </a:r>
            <a:r>
              <a:rPr lang="ru-RU" sz="1400" b="1" dirty="0"/>
              <a:t>Первая помощь воспитанникам: что должны знать заведующий, воспитатель и </a:t>
            </a:r>
            <a:r>
              <a:rPr lang="ru-RU" sz="1400" b="1" dirty="0" smtClean="0"/>
              <a:t>медсестра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5</a:t>
            </a:r>
            <a:endParaRPr lang="ru-RU" sz="1400" b="1" dirty="0">
              <a:solidFill>
                <a:srgbClr val="C7360F"/>
              </a:solidFill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Ковалева </a:t>
            </a:r>
            <a:r>
              <a:rPr lang="ru-RU" sz="1400" dirty="0"/>
              <a:t>И. </a:t>
            </a:r>
            <a:r>
              <a:rPr lang="ru-RU" sz="1400" b="1" dirty="0"/>
              <a:t>Судороги у дошкольника: первая помощь и </a:t>
            </a:r>
            <a:r>
              <a:rPr lang="ru-RU" sz="1400" b="1" dirty="0" smtClean="0"/>
              <a:t>профилактика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6</a:t>
            </a:r>
            <a:endParaRPr lang="ru-RU" sz="1400" b="1" dirty="0">
              <a:solidFill>
                <a:srgbClr val="C7360F"/>
              </a:solidFill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Зотова </a:t>
            </a:r>
            <a:r>
              <a:rPr lang="ru-RU" sz="1400" dirty="0"/>
              <a:t>Ю. </a:t>
            </a:r>
            <a:r>
              <a:rPr lang="ru-RU" sz="1400" b="1" dirty="0"/>
              <a:t>Листы здоровья воспитанников: как организовать допуск к </a:t>
            </a:r>
            <a:r>
              <a:rPr lang="ru-RU" sz="1400" b="1" dirty="0" smtClean="0"/>
              <a:t>гимнастикам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</a:t>
            </a:r>
            <a:r>
              <a:rPr lang="ru-RU" sz="1400" b="1" dirty="0" smtClean="0">
                <a:solidFill>
                  <a:srgbClr val="C7360F"/>
                </a:solidFill>
              </a:rPr>
              <a:t>7</a:t>
            </a:r>
            <a:endParaRPr lang="ru-RU" sz="1400" b="1" dirty="0">
              <a:solidFill>
                <a:srgbClr val="C7360F"/>
              </a:solidFill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Патеева </a:t>
            </a:r>
            <a:r>
              <a:rPr lang="ru-RU" sz="1400" dirty="0"/>
              <a:t>Ю. </a:t>
            </a:r>
            <a:r>
              <a:rPr lang="ru-RU" sz="1400" b="1" dirty="0"/>
              <a:t>Какие медицинские документы принять и оформить при зачислении ребенка в детский </a:t>
            </a:r>
            <a:r>
              <a:rPr lang="ru-RU" sz="1400" b="1" dirty="0" smtClean="0"/>
              <a:t>сад </a:t>
            </a:r>
            <a:r>
              <a:rPr lang="ru-RU" sz="1400" b="1" dirty="0">
                <a:solidFill>
                  <a:srgbClr val="C7360F"/>
                </a:solidFill>
              </a:rPr>
              <a:t>- </a:t>
            </a:r>
            <a:r>
              <a:rPr lang="ru-RU" sz="1400" b="1" dirty="0" smtClean="0">
                <a:solidFill>
                  <a:srgbClr val="C7360F"/>
                </a:solidFill>
              </a:rPr>
              <a:t>№ 7</a:t>
            </a:r>
            <a:endParaRPr lang="ru-RU" sz="1400" b="1" dirty="0">
              <a:solidFill>
                <a:srgbClr val="C7360F"/>
              </a:solidFill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Салова </a:t>
            </a:r>
            <a:r>
              <a:rPr lang="ru-RU" sz="1400" dirty="0"/>
              <a:t>М. </a:t>
            </a:r>
            <a:r>
              <a:rPr lang="ru-RU" sz="1400" b="1" dirty="0"/>
              <a:t>Как ребенка с СДВГ адаптировать к образовательному </a:t>
            </a:r>
            <a:r>
              <a:rPr lang="ru-RU" sz="1400" b="1" dirty="0" smtClean="0"/>
              <a:t>процессу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9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Руженкова </a:t>
            </a:r>
            <a:r>
              <a:rPr lang="ru-RU" sz="1400" dirty="0"/>
              <a:t>И. </a:t>
            </a:r>
            <a:r>
              <a:rPr lang="ru-RU" sz="1400" b="1" dirty="0"/>
              <a:t>Нужен ли карантин при ветрянке: взгляд педиатра</a:t>
            </a:r>
            <a:r>
              <a:rPr lang="ru-RU" sz="1400" b="1" dirty="0" smtClean="0"/>
              <a:t> </a:t>
            </a:r>
            <a:r>
              <a:rPr lang="ru-RU" sz="1400" b="1" dirty="0">
                <a:solidFill>
                  <a:srgbClr val="C7360F"/>
                </a:solidFill>
              </a:rPr>
              <a:t>- № 11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Фокина А</a:t>
            </a:r>
            <a:r>
              <a:rPr lang="ru-RU" sz="1400" dirty="0"/>
              <a:t>. </a:t>
            </a:r>
            <a:r>
              <a:rPr lang="ru-RU" sz="1400" b="1" dirty="0"/>
              <a:t>У воспитанника острая психологическая реакция на стресс: как оказать первую </a:t>
            </a:r>
            <a:r>
              <a:rPr lang="ru-RU" sz="1400" b="1" dirty="0" smtClean="0"/>
              <a:t>помощь </a:t>
            </a:r>
            <a:r>
              <a:rPr lang="ru-RU" sz="1400" b="1" dirty="0">
                <a:solidFill>
                  <a:srgbClr val="C7360F"/>
                </a:solidFill>
              </a:rPr>
              <a:t>- № 11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300" b="1" dirty="0">
              <a:solidFill>
                <a:srgbClr val="C7360F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b="1" u="sng" dirty="0" smtClean="0">
              <a:solidFill>
                <a:srgbClr val="002060"/>
              </a:solidFill>
            </a:endParaRPr>
          </a:p>
        </p:txBody>
      </p:sp>
      <p:pic>
        <p:nvPicPr>
          <p:cNvPr id="5" name="Рисунок 1" descr="C:\Users\Tokman.GI\AppData\Local\Packages\Microsoft.Windows.Photos_8wekyb3d8bbwe\TempState\ShareServiceTempFolder\Обложка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80" y="123567"/>
            <a:ext cx="1372693" cy="1754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23701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+mn-lt"/>
              </a:rPr>
              <a:t>Актуальные статьи из журнала «Медицинское обслуживание и организация питания в ДОУ» </a:t>
            </a:r>
            <a:r>
              <a:rPr lang="ru-RU" sz="3600" dirty="0">
                <a:solidFill>
                  <a:srgbClr val="C00000"/>
                </a:solidFill>
                <a:latin typeface="+mn-lt"/>
              </a:rPr>
              <a:t/>
            </a:r>
            <a:br>
              <a:rPr lang="ru-RU" sz="3600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за 2024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400" u="sng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C7360F"/>
                </a:solidFill>
              </a:rPr>
              <a:t>Рубрика  – МЕДИЦИНСКАЯ ПОМОЩЬ</a:t>
            </a:r>
            <a:endParaRPr lang="ru-RU" sz="1600" b="1" dirty="0">
              <a:solidFill>
                <a:srgbClr val="00206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400" dirty="0" smtClean="0"/>
              <a:t>Рогова </a:t>
            </a:r>
            <a:r>
              <a:rPr lang="ru-RU" sz="1400" dirty="0"/>
              <a:t>Г. </a:t>
            </a:r>
            <a:r>
              <a:rPr lang="ru-RU" sz="1400" b="1" dirty="0"/>
              <a:t>Осенние прививки – не только от </a:t>
            </a:r>
            <a:r>
              <a:rPr lang="ru-RU" sz="1400" b="1" dirty="0" smtClean="0"/>
              <a:t>гриппа</a:t>
            </a:r>
            <a:r>
              <a:rPr lang="ru-RU" sz="1400" dirty="0" smtClean="0"/>
              <a:t> </a:t>
            </a:r>
            <a:r>
              <a:rPr lang="ru-RU" sz="1400" b="1" dirty="0" smtClean="0"/>
              <a:t>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11</a:t>
            </a:r>
            <a:endParaRPr lang="ru-RU" sz="1400" b="1" dirty="0">
              <a:solidFill>
                <a:srgbClr val="C7360F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400" b="1" dirty="0" smtClean="0"/>
              <a:t>Первая </a:t>
            </a:r>
            <a:r>
              <a:rPr lang="ru-RU" sz="1400" b="1" dirty="0"/>
              <a:t>помощь при зимних травмах: пакет материалов для </a:t>
            </a:r>
            <a:r>
              <a:rPr lang="ru-RU" sz="1400" b="1" dirty="0" smtClean="0"/>
              <a:t>инфостенда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11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400" dirty="0" smtClean="0"/>
              <a:t>Конева </a:t>
            </a:r>
            <a:r>
              <a:rPr lang="ru-RU" sz="1400" dirty="0"/>
              <a:t>О. </a:t>
            </a:r>
            <a:r>
              <a:rPr lang="ru-RU" sz="1400" b="1" dirty="0"/>
              <a:t>У воспитанника детского сада кашель – что предпринять медсестре и о чем сообщить его </a:t>
            </a:r>
            <a:r>
              <a:rPr lang="ru-RU" sz="1400" b="1" dirty="0" smtClean="0"/>
              <a:t>родителям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12</a:t>
            </a:r>
            <a:endParaRPr lang="ru-RU" sz="1400" b="1" dirty="0">
              <a:solidFill>
                <a:srgbClr val="C7360F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400" dirty="0" smtClean="0"/>
              <a:t> Салова </a:t>
            </a:r>
            <a:r>
              <a:rPr lang="ru-RU" sz="1400" dirty="0"/>
              <a:t>М. </a:t>
            </a:r>
            <a:r>
              <a:rPr lang="ru-RU" sz="1400" b="1" dirty="0"/>
              <a:t>Как отличить внутричерепную гипертензию от рахита: разбор от </a:t>
            </a:r>
            <a:r>
              <a:rPr lang="ru-RU" sz="1400" b="1" dirty="0" smtClean="0"/>
              <a:t>невролога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12</a:t>
            </a:r>
            <a:endParaRPr lang="ru-RU" sz="1400" b="1" dirty="0">
              <a:solidFill>
                <a:srgbClr val="C7360F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600" b="1" u="sng" dirty="0">
              <a:solidFill>
                <a:srgbClr val="C7360F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C7360F"/>
                </a:solidFill>
              </a:rPr>
              <a:t>Рубрика  </a:t>
            </a:r>
            <a:r>
              <a:rPr lang="ru-RU" sz="1600" b="1" u="sng" dirty="0">
                <a:solidFill>
                  <a:srgbClr val="C7360F"/>
                </a:solidFill>
              </a:rPr>
              <a:t>– </a:t>
            </a:r>
            <a:r>
              <a:rPr lang="ru-RU" sz="1600" b="1" u="sng" dirty="0" smtClean="0">
                <a:solidFill>
                  <a:srgbClr val="C7360F"/>
                </a:solidFill>
              </a:rPr>
              <a:t>РАЗВИТИЕ РЕБЕНКА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Степанова </a:t>
            </a:r>
            <a:r>
              <a:rPr lang="ru-RU" sz="1400" dirty="0"/>
              <a:t>М. </a:t>
            </a:r>
            <a:r>
              <a:rPr lang="ru-RU" sz="1400" b="1" dirty="0"/>
              <a:t>Почему вопросами школьной зрелости занимаются </a:t>
            </a:r>
            <a:r>
              <a:rPr lang="ru-RU" sz="1400" b="1" dirty="0" smtClean="0"/>
              <a:t>медработники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</a:t>
            </a:r>
            <a:r>
              <a:rPr lang="ru-RU" sz="1400" b="1" dirty="0" smtClean="0">
                <a:solidFill>
                  <a:srgbClr val="C7360F"/>
                </a:solidFill>
              </a:rPr>
              <a:t>10</a:t>
            </a:r>
            <a:endParaRPr lang="ru-RU" sz="1400" b="1" dirty="0">
              <a:solidFill>
                <a:srgbClr val="C7360F"/>
              </a:solidFill>
            </a:endParaRPr>
          </a:p>
          <a:p>
            <a:pPr marL="0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Степанова </a:t>
            </a:r>
            <a:r>
              <a:rPr lang="ru-RU" sz="1400" dirty="0"/>
              <a:t>М. </a:t>
            </a:r>
            <a:r>
              <a:rPr lang="ru-RU" sz="1400" b="1" dirty="0"/>
              <a:t>Рекомендации родителям будущих первоклассников, которые не достигли достаточного уровня школьной </a:t>
            </a:r>
            <a:r>
              <a:rPr lang="ru-RU" sz="1400" b="1" dirty="0" smtClean="0"/>
              <a:t>зрелости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</a:t>
            </a:r>
            <a:r>
              <a:rPr lang="ru-RU" sz="1400" b="1" dirty="0" smtClean="0">
                <a:solidFill>
                  <a:srgbClr val="C7360F"/>
                </a:solidFill>
              </a:rPr>
              <a:t>11</a:t>
            </a:r>
          </a:p>
          <a:p>
            <a:pPr marL="0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Салова М.</a:t>
            </a:r>
            <a:r>
              <a:rPr lang="ru-RU" sz="1400" b="1" dirty="0" smtClean="0"/>
              <a:t> </a:t>
            </a:r>
            <a:r>
              <a:rPr lang="ru-RU" sz="1400" b="1" dirty="0"/>
              <a:t>Вегетососудистая дистония: болезнь или капризы? Разбор от </a:t>
            </a:r>
            <a:r>
              <a:rPr lang="ru-RU" sz="1400" b="1" dirty="0" smtClean="0"/>
              <a:t>невролога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11</a:t>
            </a:r>
          </a:p>
          <a:p>
            <a:pPr marL="0">
              <a:lnSpc>
                <a:spcPct val="110000"/>
              </a:lnSpc>
              <a:spcBef>
                <a:spcPts val="0"/>
              </a:spcBef>
            </a:pPr>
            <a:endParaRPr lang="ru-RU" sz="1400" b="1" dirty="0">
              <a:solidFill>
                <a:srgbClr val="C7360F"/>
              </a:solidFill>
            </a:endParaRPr>
          </a:p>
          <a:p>
            <a:pPr marL="0"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marL="0"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marL="0" lvl="0"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marL="0"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marL="0" lvl="0"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endParaRPr lang="ru-RU" dirty="0"/>
          </a:p>
        </p:txBody>
      </p:sp>
      <p:pic>
        <p:nvPicPr>
          <p:cNvPr id="5" name="Рисунок 1" descr="C:\Users\Tokman.GI\AppData\Local\Packages\Microsoft.Windows.Photos_8wekyb3d8bbwe\TempState\ShareServiceTempFolder\Обложка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80" y="123567"/>
            <a:ext cx="1372693" cy="1754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04411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</a:rPr>
              <a:t>Информация для слушателей </a:t>
            </a:r>
            <a:endParaRPr lang="ru-RU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/>
              <a:t>Ознакомиться с </a:t>
            </a:r>
            <a:r>
              <a:rPr lang="ru-RU" sz="2000" dirty="0" smtClean="0"/>
              <a:t>полным обзором каждого из выпусков журналов </a:t>
            </a:r>
            <a:r>
              <a:rPr lang="ru-RU" sz="2000" dirty="0"/>
              <a:t>можно на сайте ГООАУ ДПО «МОЦПК СЗ</a:t>
            </a:r>
            <a:r>
              <a:rPr lang="ru-RU" sz="2000" dirty="0" smtClean="0"/>
              <a:t>»</a:t>
            </a:r>
            <a:r>
              <a:rPr lang="en-US" sz="2000" dirty="0" smtClean="0"/>
              <a:t> </a:t>
            </a:r>
            <a:r>
              <a:rPr lang="en-US" sz="2000" b="1" u="sng" dirty="0" smtClean="0">
                <a:solidFill>
                  <a:srgbClr val="002060"/>
                </a:solidFill>
              </a:rPr>
              <a:t>cpk51</a:t>
            </a:r>
            <a:r>
              <a:rPr lang="ru-RU" sz="2000" b="1" u="sng" dirty="0" smtClean="0">
                <a:solidFill>
                  <a:srgbClr val="002060"/>
                </a:solidFill>
              </a:rPr>
              <a:t>.</a:t>
            </a:r>
            <a:r>
              <a:rPr lang="en-US" sz="2000" b="1" u="sng" dirty="0" err="1" smtClean="0">
                <a:solidFill>
                  <a:srgbClr val="002060"/>
                </a:solidFill>
              </a:rPr>
              <a:t>ru</a:t>
            </a:r>
            <a:r>
              <a:rPr lang="ru-RU" sz="2000" b="1" u="sng" dirty="0" smtClean="0">
                <a:solidFill>
                  <a:srgbClr val="002060"/>
                </a:solidFill>
              </a:rPr>
              <a:t>,</a:t>
            </a:r>
            <a:r>
              <a:rPr lang="ru-RU" sz="2000" b="1" dirty="0" smtClean="0">
                <a:solidFill>
                  <a:srgbClr val="002060"/>
                </a:solidFill>
              </a:rPr>
              <a:t>   </a:t>
            </a:r>
            <a:r>
              <a:rPr lang="ru-RU" sz="2000" dirty="0" smtClean="0"/>
              <a:t>раздел «Библиотека», вкладка «Обзор периодических изданий. Выставки литературы»</a:t>
            </a:r>
            <a:endParaRPr lang="ru-RU" sz="2000" dirty="0"/>
          </a:p>
          <a:p>
            <a:pPr algn="just"/>
            <a:r>
              <a:rPr lang="ru-RU" sz="2000" dirty="0"/>
              <a:t>Для получения текста заинтересовавшей </a:t>
            </a:r>
            <a:r>
              <a:rPr lang="ru-RU" sz="2000" dirty="0" smtClean="0"/>
              <a:t>статьи, а также образцов  рабочих инструментариев, таких как СОПы по новым СанПиН, Чек-листы по эпидбезопасности для контроля, Документы для прохождения аккредитации и др.,  </a:t>
            </a:r>
            <a:r>
              <a:rPr lang="ru-RU" sz="2000" dirty="0"/>
              <a:t>слушатели могут обратиться в библиотеку ГООАУ «МОЦПК СЗ», направив запрос-заявку на электронную почту  </a:t>
            </a:r>
            <a:r>
              <a:rPr lang="en-US" sz="2000" u="sng" dirty="0" err="1">
                <a:solidFill>
                  <a:srgbClr val="002060"/>
                </a:solidFill>
                <a:hlinkClick r:id="rId2"/>
              </a:rPr>
              <a:t>mocpk</a:t>
            </a:r>
            <a:r>
              <a:rPr lang="ru-RU" sz="2000" u="sng" dirty="0">
                <a:solidFill>
                  <a:srgbClr val="002060"/>
                </a:solidFill>
                <a:hlinkClick r:id="rId2"/>
              </a:rPr>
              <a:t>_</a:t>
            </a:r>
            <a:r>
              <a:rPr lang="en-US" sz="2000" u="sng" dirty="0">
                <a:solidFill>
                  <a:srgbClr val="002060"/>
                </a:solidFill>
                <a:hlinkClick r:id="rId2"/>
              </a:rPr>
              <a:t>lib</a:t>
            </a:r>
            <a:r>
              <a:rPr lang="ru-RU" sz="2000" u="sng" dirty="0">
                <a:solidFill>
                  <a:srgbClr val="002060"/>
                </a:solidFill>
                <a:hlinkClick r:id="rId2"/>
              </a:rPr>
              <a:t>@</a:t>
            </a:r>
            <a:r>
              <a:rPr lang="en-US" sz="2000" u="sng" dirty="0">
                <a:solidFill>
                  <a:srgbClr val="002060"/>
                </a:solidFill>
                <a:hlinkClick r:id="rId2"/>
              </a:rPr>
              <a:t>mail</a:t>
            </a:r>
            <a:r>
              <a:rPr lang="ru-RU" sz="2000" u="sng" dirty="0">
                <a:solidFill>
                  <a:srgbClr val="002060"/>
                </a:solidFill>
                <a:hlinkClick r:id="rId2"/>
              </a:rPr>
              <a:t>.</a:t>
            </a:r>
            <a:r>
              <a:rPr lang="en-US" sz="2000" u="sng" dirty="0" err="1">
                <a:solidFill>
                  <a:srgbClr val="002060"/>
                </a:solidFill>
                <a:hlinkClick r:id="rId2"/>
              </a:rPr>
              <a:t>ru</a:t>
            </a:r>
            <a:r>
              <a:rPr lang="ru-RU" sz="2000" dirty="0">
                <a:solidFill>
                  <a:srgbClr val="002060"/>
                </a:solidFill>
              </a:rPr>
              <a:t>. </a:t>
            </a:r>
            <a:r>
              <a:rPr lang="ru-RU" sz="2000" dirty="0"/>
              <a:t>Заявка составляется в произвольной форме, с обязательным указанием ФИО слушателя и номера цикла, на котором проходит обучение. </a:t>
            </a:r>
            <a:endParaRPr lang="ru-RU" sz="2000" dirty="0" smtClean="0"/>
          </a:p>
          <a:p>
            <a:pPr algn="just"/>
            <a:r>
              <a:rPr lang="ru-RU" sz="2000" dirty="0" smtClean="0"/>
              <a:t>Телефон библиотеки: </a:t>
            </a:r>
            <a:r>
              <a:rPr lang="ru-RU" sz="2000" b="1" dirty="0">
                <a:solidFill>
                  <a:srgbClr val="002060"/>
                </a:solidFill>
              </a:rPr>
              <a:t>+7 900 936 16 </a:t>
            </a:r>
            <a:r>
              <a:rPr lang="ru-RU" sz="2000" b="1" dirty="0" smtClean="0">
                <a:solidFill>
                  <a:srgbClr val="002060"/>
                </a:solidFill>
              </a:rPr>
              <a:t>03.</a:t>
            </a:r>
            <a:endParaRPr lang="ru-RU" sz="2000" b="1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1483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+mn-lt"/>
              </a:rPr>
              <a:t>Актуальные статьи из журнала «Главная медицинская сестра»    за </a:t>
            </a:r>
            <a:r>
              <a:rPr lang="ru-RU" sz="4000" b="1" dirty="0" smtClean="0">
                <a:solidFill>
                  <a:srgbClr val="FF0000"/>
                </a:solidFill>
                <a:latin typeface="+mn-lt"/>
              </a:rPr>
              <a:t>2024 </a:t>
            </a:r>
            <a:r>
              <a:rPr lang="ru-RU" sz="4000" b="1" dirty="0">
                <a:solidFill>
                  <a:srgbClr val="FF0000"/>
                </a:solidFill>
                <a:latin typeface="+mn-lt"/>
              </a:rPr>
              <a:t>год</a:t>
            </a:r>
            <a:endParaRPr lang="ru-RU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0528" y="2104925"/>
            <a:ext cx="11122268" cy="408439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6400" b="1" u="sng" dirty="0" smtClean="0">
                <a:solidFill>
                  <a:srgbClr val="0070C0"/>
                </a:solidFill>
              </a:rPr>
              <a:t>Рубрика – КОНТРОЛЬ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Калмыкова </a:t>
            </a:r>
            <a:r>
              <a:rPr lang="ru-RU" sz="5600" dirty="0"/>
              <a:t>М. </a:t>
            </a:r>
            <a:r>
              <a:rPr lang="ru-RU" sz="5600" b="1" dirty="0"/>
              <a:t>Как организовать работу совета медсестер в 2024 году. Пошаговая инструкция с </a:t>
            </a:r>
            <a:r>
              <a:rPr lang="ru-RU" sz="5600" b="1" dirty="0" smtClean="0"/>
              <a:t>локалкой </a:t>
            </a:r>
            <a:r>
              <a:rPr lang="ru-RU" sz="5600" b="1" dirty="0" smtClean="0">
                <a:solidFill>
                  <a:srgbClr val="0070C0"/>
                </a:solidFill>
              </a:rPr>
              <a:t>– № 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Рыжова </a:t>
            </a:r>
            <a:r>
              <a:rPr lang="ru-RU" sz="5600" dirty="0"/>
              <a:t>О. </a:t>
            </a:r>
            <a:r>
              <a:rPr lang="ru-RU" sz="5600" b="1" dirty="0"/>
              <a:t>Как контролировать запас лекарств. Рекомендации</a:t>
            </a:r>
            <a:r>
              <a:rPr lang="ru-RU" sz="5600" dirty="0"/>
              <a:t> </a:t>
            </a:r>
            <a:r>
              <a:rPr lang="ru-RU" sz="5600" b="1" dirty="0"/>
              <a:t>и </a:t>
            </a:r>
            <a:r>
              <a:rPr lang="ru-RU" sz="5600" b="1" dirty="0" smtClean="0"/>
              <a:t>памятки </a:t>
            </a:r>
            <a:r>
              <a:rPr lang="ru-RU" sz="5600" b="1" dirty="0" smtClean="0">
                <a:solidFill>
                  <a:srgbClr val="0070C0"/>
                </a:solidFill>
              </a:rPr>
              <a:t>– </a:t>
            </a:r>
            <a:r>
              <a:rPr lang="ru-RU" sz="5600" b="1" dirty="0" smtClean="0">
                <a:solidFill>
                  <a:srgbClr val="0070C0"/>
                </a:solidFill>
              </a:rPr>
              <a:t>№ 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Максимова </a:t>
            </a:r>
            <a:r>
              <a:rPr lang="ru-RU" sz="5600" dirty="0"/>
              <a:t>Л., </a:t>
            </a:r>
            <a:r>
              <a:rPr lang="ru-RU" sz="5600" dirty="0" smtClean="0"/>
              <a:t>Власова </a:t>
            </a:r>
            <a:r>
              <a:rPr lang="ru-RU" sz="5600" dirty="0"/>
              <a:t>Т., </a:t>
            </a:r>
            <a:r>
              <a:rPr lang="ru-RU" sz="5600" dirty="0" smtClean="0"/>
              <a:t>Сазонова </a:t>
            </a:r>
            <a:r>
              <a:rPr lang="ru-RU" sz="5600" dirty="0"/>
              <a:t>О. </a:t>
            </a:r>
            <a:r>
              <a:rPr lang="ru-RU" sz="5600" b="1" dirty="0"/>
              <a:t>Как провести температурное картирование по новым правилам XV фармакопеи. Алгоритм и СОПы от </a:t>
            </a:r>
            <a:r>
              <a:rPr lang="ru-RU" sz="5600" b="1" dirty="0" smtClean="0"/>
              <a:t>практиков  </a:t>
            </a:r>
            <a:r>
              <a:rPr lang="ru-RU" sz="5600" dirty="0" smtClean="0">
                <a:solidFill>
                  <a:srgbClr val="0070C0"/>
                </a:solidFill>
              </a:rPr>
              <a:t>- </a:t>
            </a:r>
            <a:r>
              <a:rPr lang="ru-RU" sz="5600" b="1" dirty="0" smtClean="0">
                <a:solidFill>
                  <a:srgbClr val="0070C0"/>
                </a:solidFill>
              </a:rPr>
              <a:t>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Белякова </a:t>
            </a:r>
            <a:r>
              <a:rPr lang="ru-RU" sz="5600" dirty="0"/>
              <a:t>Е. </a:t>
            </a:r>
            <a:r>
              <a:rPr lang="ru-RU" sz="5600" b="1" dirty="0"/>
              <a:t>Новый закон по медотходам с 1 марта. Как перестроить утилизацию</a:t>
            </a:r>
            <a:r>
              <a:rPr lang="ru-RU" sz="5600" b="1" dirty="0" smtClean="0">
                <a:solidFill>
                  <a:srgbClr val="0070C0"/>
                </a:solidFill>
              </a:rPr>
              <a:t>- 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Жаворонков </a:t>
            </a:r>
            <a:r>
              <a:rPr lang="ru-RU" sz="5600" dirty="0"/>
              <a:t>Е. </a:t>
            </a:r>
            <a:r>
              <a:rPr lang="ru-RU" sz="5600" b="1" dirty="0"/>
              <a:t>Работа с маркировкой медизделий, антисептиков и БАДов с 1 марта. Как организовать</a:t>
            </a:r>
            <a:r>
              <a:rPr lang="ru-RU" sz="5600" b="1" dirty="0" smtClean="0"/>
              <a:t>   </a:t>
            </a:r>
            <a:r>
              <a:rPr lang="ru-RU" sz="5600" b="1" dirty="0" smtClean="0">
                <a:solidFill>
                  <a:srgbClr val="0070C0"/>
                </a:solidFill>
              </a:rPr>
              <a:t>-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Калмыкова </a:t>
            </a:r>
            <a:r>
              <a:rPr lang="ru-RU" sz="5600" dirty="0"/>
              <a:t>М., </a:t>
            </a:r>
            <a:r>
              <a:rPr lang="ru-RU" sz="5600" dirty="0" smtClean="0"/>
              <a:t>Прадед </a:t>
            </a:r>
            <a:r>
              <a:rPr lang="ru-RU" sz="5600" dirty="0"/>
              <a:t>Т. </a:t>
            </a:r>
            <a:r>
              <a:rPr lang="ru-RU" sz="5600" b="1" dirty="0"/>
              <a:t>Оценка риска пролежней: как организовать и контролировать. Решения от практиков</a:t>
            </a:r>
            <a:r>
              <a:rPr lang="ru-RU" sz="5600" b="1" dirty="0" smtClean="0"/>
              <a:t> </a:t>
            </a:r>
            <a:r>
              <a:rPr lang="ru-RU" sz="5600" b="1" dirty="0" smtClean="0">
                <a:solidFill>
                  <a:srgbClr val="002060"/>
                </a:solidFill>
              </a:rPr>
              <a:t>- </a:t>
            </a:r>
            <a:r>
              <a:rPr lang="ru-RU" sz="5600" b="1" dirty="0" smtClean="0">
                <a:solidFill>
                  <a:srgbClr val="0070C0"/>
                </a:solidFill>
              </a:rPr>
              <a:t>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Тараненко И</a:t>
            </a:r>
            <a:r>
              <a:rPr lang="ru-RU" sz="5600" dirty="0"/>
              <a:t>. </a:t>
            </a:r>
            <a:r>
              <a:rPr lang="ru-RU" sz="5600" b="1" dirty="0"/>
              <a:t>Профилактика внебольничных пневмоний. Алгоритм работы с </a:t>
            </a:r>
            <a:r>
              <a:rPr lang="ru-RU" sz="5600" b="1" dirty="0" smtClean="0"/>
              <a:t>очагом </a:t>
            </a:r>
            <a:r>
              <a:rPr lang="ru-RU" sz="5600" b="1" dirty="0" smtClean="0"/>
              <a:t>- </a:t>
            </a:r>
            <a:r>
              <a:rPr lang="ru-RU" sz="5600" b="1" dirty="0" smtClean="0">
                <a:solidFill>
                  <a:srgbClr val="0070C0"/>
                </a:solidFill>
              </a:rPr>
              <a:t>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Кондратова </a:t>
            </a:r>
            <a:r>
              <a:rPr lang="ru-RU" sz="5600" dirty="0"/>
              <a:t>Н., </a:t>
            </a:r>
            <a:r>
              <a:rPr lang="ru-RU" sz="5600" dirty="0" smtClean="0"/>
              <a:t>Брунова </a:t>
            </a:r>
            <a:r>
              <a:rPr lang="ru-RU" sz="5600" dirty="0"/>
              <a:t>М., </a:t>
            </a:r>
            <a:r>
              <a:rPr lang="ru-RU" sz="5600" dirty="0" smtClean="0"/>
              <a:t>Сергиевская </a:t>
            </a:r>
            <a:r>
              <a:rPr lang="ru-RU" sz="5600" dirty="0"/>
              <a:t>Е.</a:t>
            </a:r>
            <a:r>
              <a:rPr lang="ru-RU" sz="5600" b="1" dirty="0"/>
              <a:t> Росздравнадзор поручил перестроить работу с лекарствами высокого риска. Опыт московских центров </a:t>
            </a:r>
            <a:r>
              <a:rPr lang="ru-RU" sz="5600" b="1" dirty="0" smtClean="0"/>
              <a:t>компетенций </a:t>
            </a:r>
            <a:r>
              <a:rPr lang="ru-RU" sz="5600" b="1" dirty="0" smtClean="0">
                <a:solidFill>
                  <a:srgbClr val="0070C0"/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/>
              <a:t>Как внедрить сестринский контроль по листам наблюдения. Комплект листов, который одобрил Минздрав</a:t>
            </a:r>
            <a:r>
              <a:rPr lang="ru-RU" sz="5600" b="1" dirty="0" smtClean="0"/>
              <a:t>. </a:t>
            </a:r>
            <a:r>
              <a:rPr lang="ru-RU" sz="5600" b="1" dirty="0" smtClean="0">
                <a:solidFill>
                  <a:srgbClr val="0070C0"/>
                </a:solidFill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Жибург </a:t>
            </a:r>
            <a:r>
              <a:rPr lang="ru-RU" sz="5600" dirty="0"/>
              <a:t>Е., </a:t>
            </a:r>
            <a:r>
              <a:rPr lang="ru-RU" sz="5600" dirty="0" smtClean="0"/>
              <a:t>Похабов </a:t>
            </a:r>
            <a:r>
              <a:rPr lang="ru-RU" sz="5600" dirty="0"/>
              <a:t>Д. </a:t>
            </a:r>
            <a:r>
              <a:rPr lang="ru-RU" sz="5600" b="1" dirty="0"/>
              <a:t>Ужесточили правила и запутали: новые требования к запасу донорской </a:t>
            </a:r>
            <a:r>
              <a:rPr lang="ru-RU" sz="5600" b="1" dirty="0" smtClean="0"/>
              <a:t>крови </a:t>
            </a:r>
            <a:r>
              <a:rPr lang="ru-RU" sz="5600" b="1" dirty="0" smtClean="0">
                <a:solidFill>
                  <a:srgbClr val="0070C0"/>
                </a:solidFill>
              </a:rPr>
              <a:t>- № </a:t>
            </a:r>
            <a:r>
              <a:rPr lang="ru-RU" sz="5600" b="1" dirty="0">
                <a:solidFill>
                  <a:srgbClr val="0070C0"/>
                </a:solidFill>
              </a:rPr>
              <a:t>9</a:t>
            </a:r>
            <a:endParaRPr lang="ru-RU" sz="5600" b="1" dirty="0" smtClean="0">
              <a:solidFill>
                <a:srgbClr val="0070C0"/>
              </a:solidFill>
            </a:endParaRPr>
          </a:p>
          <a:p>
            <a:pPr algn="just"/>
            <a:endParaRPr lang="ru-RU" sz="4300" b="1" dirty="0" smtClean="0">
              <a:solidFill>
                <a:srgbClr val="002060"/>
              </a:solidFill>
            </a:endParaRPr>
          </a:p>
          <a:p>
            <a:pPr algn="just"/>
            <a:endParaRPr lang="ru-RU" sz="4300" dirty="0" smtClean="0">
              <a:solidFill>
                <a:srgbClr val="002060"/>
              </a:solidFill>
            </a:endParaRPr>
          </a:p>
          <a:p>
            <a:pPr algn="just"/>
            <a:endParaRPr lang="ru-RU" sz="4300" dirty="0" smtClean="0"/>
          </a:p>
          <a:p>
            <a:endParaRPr lang="ru-RU" sz="4000" dirty="0" smtClean="0"/>
          </a:p>
          <a:p>
            <a:pPr algn="just"/>
            <a:endParaRPr lang="ru-RU" sz="1600" dirty="0" smtClean="0"/>
          </a:p>
          <a:p>
            <a:pPr algn="just"/>
            <a:endParaRPr lang="ru-RU" sz="1600" b="1" dirty="0" smtClean="0"/>
          </a:p>
          <a:p>
            <a:pPr algn="just"/>
            <a:endParaRPr lang="ru-RU" dirty="0"/>
          </a:p>
        </p:txBody>
      </p:sp>
      <p:pic>
        <p:nvPicPr>
          <p:cNvPr id="4" name="Рисунок 3" descr="Главная медицинская сестра: особенности професси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7581" y="0"/>
            <a:ext cx="1430655" cy="2001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+mn-lt"/>
              </a:rPr>
              <a:t>Актуальные статьи из журнала «Главная медицинская сестра»    за </a:t>
            </a:r>
            <a:r>
              <a:rPr lang="ru-RU" sz="4000" b="1" dirty="0" smtClean="0">
                <a:solidFill>
                  <a:srgbClr val="FF0000"/>
                </a:solidFill>
                <a:latin typeface="+mn-lt"/>
              </a:rPr>
              <a:t>2024 </a:t>
            </a:r>
            <a:r>
              <a:rPr lang="ru-RU" sz="4000" b="1" dirty="0">
                <a:solidFill>
                  <a:srgbClr val="FF0000"/>
                </a:solidFill>
                <a:latin typeface="+mn-lt"/>
              </a:rPr>
              <a:t>год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ru-RU" sz="3400" b="1" u="sng" dirty="0">
                <a:solidFill>
                  <a:srgbClr val="0070C0"/>
                </a:solidFill>
              </a:rPr>
              <a:t>Рубрика – </a:t>
            </a:r>
            <a:r>
              <a:rPr lang="ru-RU" sz="3400" b="1" u="sng" dirty="0" smtClean="0">
                <a:solidFill>
                  <a:srgbClr val="0070C0"/>
                </a:solidFill>
              </a:rPr>
              <a:t>КАДРОВАЯ РАБОТА</a:t>
            </a:r>
          </a:p>
          <a:p>
            <a:pPr algn="just"/>
            <a:r>
              <a:rPr lang="ru-RU" sz="2900" dirty="0" smtClean="0"/>
              <a:t>Степура </a:t>
            </a:r>
            <a:r>
              <a:rPr lang="ru-RU" sz="2900" dirty="0"/>
              <a:t>О., </a:t>
            </a:r>
            <a:r>
              <a:rPr lang="ru-RU" sz="2900" dirty="0" smtClean="0"/>
              <a:t>Бернатович </a:t>
            </a:r>
            <a:r>
              <a:rPr lang="ru-RU" sz="2900" dirty="0"/>
              <a:t>О. </a:t>
            </a:r>
            <a:r>
              <a:rPr lang="ru-RU" sz="2900" b="1" dirty="0"/>
              <a:t>Новые правила аттестации на категорию с 1 января. Как подготовить </a:t>
            </a:r>
            <a:r>
              <a:rPr lang="ru-RU" sz="2900" b="1" dirty="0" smtClean="0"/>
              <a:t>сотрудников </a:t>
            </a:r>
            <a:r>
              <a:rPr lang="ru-RU" sz="2900" dirty="0" smtClean="0">
                <a:solidFill>
                  <a:srgbClr val="0070C0"/>
                </a:solidFill>
              </a:rPr>
              <a:t>- </a:t>
            </a:r>
            <a:r>
              <a:rPr lang="ru-RU" sz="2900" b="1" dirty="0">
                <a:solidFill>
                  <a:srgbClr val="0070C0"/>
                </a:solidFill>
              </a:rPr>
              <a:t>№ 1</a:t>
            </a:r>
            <a:endParaRPr lang="ru-RU" sz="2900" dirty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/>
              <a:t>Бочкарева </a:t>
            </a:r>
            <a:r>
              <a:rPr lang="ru-RU" sz="2900" dirty="0"/>
              <a:t>Е. </a:t>
            </a:r>
            <a:r>
              <a:rPr lang="ru-RU" sz="2900" b="1" dirty="0"/>
              <a:t>График дежурств, который устроит всех. Как решить проблемы, которые мешают его составить </a:t>
            </a:r>
            <a:r>
              <a:rPr lang="ru-RU" sz="2900" b="1" dirty="0" smtClean="0">
                <a:solidFill>
                  <a:srgbClr val="0070C0"/>
                </a:solidFill>
              </a:rPr>
              <a:t>-</a:t>
            </a:r>
            <a:r>
              <a:rPr lang="ru-RU" sz="2900" dirty="0" smtClean="0">
                <a:solidFill>
                  <a:srgbClr val="0070C0"/>
                </a:solidFill>
              </a:rPr>
              <a:t> </a:t>
            </a:r>
            <a:r>
              <a:rPr lang="ru-RU" sz="2900" b="1" dirty="0">
                <a:solidFill>
                  <a:srgbClr val="0070C0"/>
                </a:solidFill>
              </a:rPr>
              <a:t>№ </a:t>
            </a:r>
            <a:r>
              <a:rPr lang="ru-RU" sz="2900" b="1" dirty="0" smtClean="0">
                <a:solidFill>
                  <a:srgbClr val="0070C0"/>
                </a:solidFill>
              </a:rPr>
              <a:t>1</a:t>
            </a:r>
            <a:endParaRPr lang="ru-RU" sz="2900" b="1" dirty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b="1" dirty="0"/>
              <a:t>Аккредитация по новым правилам: директор ФАЦ отвечает на вопросы</a:t>
            </a:r>
            <a:r>
              <a:rPr lang="ru-RU" sz="2900" b="1" dirty="0" smtClean="0"/>
              <a:t>. </a:t>
            </a:r>
            <a:r>
              <a:rPr lang="ru-RU" sz="2900" b="1" dirty="0">
                <a:solidFill>
                  <a:srgbClr val="0070C0"/>
                </a:solidFill>
              </a:rPr>
              <a:t>- № </a:t>
            </a:r>
            <a:r>
              <a:rPr lang="ru-RU" sz="2900" b="1" dirty="0" smtClean="0">
                <a:solidFill>
                  <a:srgbClr val="0070C0"/>
                </a:solidFill>
              </a:rPr>
              <a:t>1</a:t>
            </a:r>
            <a:endParaRPr lang="ru-RU" sz="2900" b="1" dirty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/>
              <a:t>Спивак И</a:t>
            </a:r>
            <a:r>
              <a:rPr lang="ru-RU" sz="2900" dirty="0"/>
              <a:t>. </a:t>
            </a:r>
            <a:r>
              <a:rPr lang="ru-RU" sz="2900" b="1" dirty="0"/>
              <a:t>Если некомфортно общаться с коллегой. Алгоритм действий и комплект чек-листов</a:t>
            </a:r>
            <a:r>
              <a:rPr lang="ru-RU" sz="2900" b="1" dirty="0" smtClean="0"/>
              <a:t>. </a:t>
            </a:r>
            <a:r>
              <a:rPr lang="ru-RU" sz="2900" b="1" dirty="0">
                <a:solidFill>
                  <a:srgbClr val="0070C0"/>
                </a:solidFill>
              </a:rPr>
              <a:t>- № </a:t>
            </a:r>
            <a:r>
              <a:rPr lang="ru-RU" sz="2900" b="1" dirty="0" smtClean="0">
                <a:solidFill>
                  <a:srgbClr val="0070C0"/>
                </a:solidFill>
              </a:rPr>
              <a:t>2</a:t>
            </a:r>
            <a:endParaRPr lang="ru-RU" sz="2900" b="1" dirty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/>
              <a:t>Калмыкова </a:t>
            </a:r>
            <a:r>
              <a:rPr lang="ru-RU" sz="2900" dirty="0"/>
              <a:t>М. </a:t>
            </a:r>
            <a:r>
              <a:rPr lang="ru-RU" sz="2900" b="1" dirty="0"/>
              <a:t>Что проверить в плане обучения сотрудников сестринской службы на год. Чек-лист</a:t>
            </a:r>
            <a:r>
              <a:rPr lang="ru-RU" sz="2900" b="1" dirty="0" smtClean="0"/>
              <a:t>. </a:t>
            </a:r>
            <a:r>
              <a:rPr lang="ru-RU" sz="2900" b="1" dirty="0">
                <a:solidFill>
                  <a:srgbClr val="0070C0"/>
                </a:solidFill>
              </a:rPr>
              <a:t>-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/>
              <a:t>Кочеткова  </a:t>
            </a:r>
            <a:r>
              <a:rPr lang="ru-RU" sz="2900" dirty="0"/>
              <a:t>Р. </a:t>
            </a:r>
            <a:r>
              <a:rPr lang="ru-RU" sz="2900" b="1" dirty="0"/>
              <a:t>Минздрав подготовил новый порядок обязательных медосмотров. Методичка по изменениям</a:t>
            </a:r>
            <a:r>
              <a:rPr lang="ru-RU" sz="2900" b="1" dirty="0" smtClean="0"/>
              <a:t>. </a:t>
            </a:r>
            <a:r>
              <a:rPr lang="ru-RU" sz="2900" b="1" dirty="0">
                <a:solidFill>
                  <a:srgbClr val="0070C0"/>
                </a:solidFill>
              </a:rPr>
              <a:t>- № </a:t>
            </a:r>
            <a:r>
              <a:rPr lang="ru-RU" sz="2900" b="1" dirty="0" smtClean="0">
                <a:solidFill>
                  <a:srgbClr val="0070C0"/>
                </a:solidFill>
              </a:rPr>
              <a:t>3</a:t>
            </a:r>
            <a:endParaRPr lang="ru-RU" sz="2900" b="1" dirty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/>
              <a:t>Саркисова </a:t>
            </a:r>
            <a:r>
              <a:rPr lang="ru-RU" sz="2900" dirty="0"/>
              <a:t>В. </a:t>
            </a:r>
            <a:r>
              <a:rPr lang="ru-RU" sz="2900" b="1" dirty="0"/>
              <a:t>Как быть с новыми сестринскими должностями и что изменят в профстандарте медсестры. Инсайдерские сведения от разработчика. </a:t>
            </a:r>
            <a:r>
              <a:rPr lang="ru-RU" sz="2900" b="1" dirty="0" smtClean="0">
                <a:solidFill>
                  <a:srgbClr val="0070C0"/>
                </a:solidFill>
              </a:rPr>
              <a:t>–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b="1" dirty="0" smtClean="0">
                <a:solidFill>
                  <a:srgbClr val="0070C0"/>
                </a:solidFill>
              </a:rPr>
              <a:t>№ </a:t>
            </a:r>
            <a:r>
              <a:rPr lang="ru-RU" sz="2900" b="1" dirty="0">
                <a:solidFill>
                  <a:srgbClr val="0070C0"/>
                </a:solidFill>
              </a:rPr>
              <a:t>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/>
              <a:t>Фусс </a:t>
            </a:r>
            <a:r>
              <a:rPr lang="ru-RU" sz="2900" dirty="0"/>
              <a:t>Т. </a:t>
            </a:r>
            <a:r>
              <a:rPr lang="ru-RU" sz="2900" b="1" dirty="0"/>
              <a:t>Медсестра нарушает принципы этики: как обнаружить, обучить и проконтролировать. Опыт Медси</a:t>
            </a:r>
            <a:r>
              <a:rPr lang="ru-RU" sz="2900" b="1" dirty="0" smtClean="0"/>
              <a:t>. </a:t>
            </a:r>
            <a:r>
              <a:rPr lang="ru-RU" sz="2900" b="1" dirty="0">
                <a:solidFill>
                  <a:srgbClr val="0070C0"/>
                </a:solidFill>
              </a:rPr>
              <a:t>- № </a:t>
            </a:r>
            <a:r>
              <a:rPr lang="ru-RU" sz="2900" b="1" dirty="0" smtClean="0">
                <a:solidFill>
                  <a:srgbClr val="0070C0"/>
                </a:solidFill>
              </a:rPr>
              <a:t>4</a:t>
            </a:r>
            <a:endParaRPr lang="ru-RU" sz="2900" b="1" dirty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/>
              <a:t>Бернатович </a:t>
            </a:r>
            <a:r>
              <a:rPr lang="ru-RU" sz="2900" dirty="0"/>
              <a:t>О. </a:t>
            </a:r>
            <a:r>
              <a:rPr lang="ru-RU" sz="2900" b="1" dirty="0"/>
              <a:t>Как помочь медсестрам написать отчет для аттестации. Инструктаж с примерами</a:t>
            </a:r>
            <a:r>
              <a:rPr lang="ru-RU" sz="2900" b="1" dirty="0" smtClean="0"/>
              <a:t> </a:t>
            </a:r>
            <a:r>
              <a:rPr lang="ru-RU" sz="2900" b="1" dirty="0">
                <a:solidFill>
                  <a:srgbClr val="0070C0"/>
                </a:solidFill>
              </a:rPr>
              <a:t>- № </a:t>
            </a:r>
            <a:r>
              <a:rPr lang="ru-RU" sz="2900" b="1" dirty="0" smtClean="0">
                <a:solidFill>
                  <a:srgbClr val="0070C0"/>
                </a:solidFill>
              </a:rPr>
              <a:t>7</a:t>
            </a:r>
            <a:endParaRPr lang="ru-RU" sz="2900" b="1" dirty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/>
              <a:t>Калмыкова М</a:t>
            </a:r>
            <a:r>
              <a:rPr lang="ru-RU" sz="2900" dirty="0" smtClean="0"/>
              <a:t>. </a:t>
            </a:r>
            <a:r>
              <a:rPr lang="ru-RU" sz="2900" b="1" dirty="0"/>
              <a:t>Как организовать первую медпомощь персоналу при отравлении дезсредствами и электротравмах. Инструкция с комплектом памяток</a:t>
            </a:r>
            <a:r>
              <a:rPr lang="ru-RU" sz="2900" b="1" dirty="0" smtClean="0"/>
              <a:t>. </a:t>
            </a:r>
            <a:r>
              <a:rPr lang="ru-RU" sz="2900" b="1" dirty="0">
                <a:solidFill>
                  <a:srgbClr val="0070C0"/>
                </a:solidFill>
              </a:rPr>
              <a:t>- № </a:t>
            </a:r>
            <a:r>
              <a:rPr lang="ru-RU" sz="2900" b="1" dirty="0" smtClean="0">
                <a:solidFill>
                  <a:srgbClr val="0070C0"/>
                </a:solidFill>
              </a:rPr>
              <a:t>9</a:t>
            </a:r>
            <a:endParaRPr lang="ru-RU" sz="2900" b="1" dirty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/>
              <a:t>Коробенкова  </a:t>
            </a:r>
            <a:r>
              <a:rPr lang="ru-RU" sz="2900" dirty="0"/>
              <a:t>М., </a:t>
            </a:r>
            <a:r>
              <a:rPr lang="ru-RU" sz="2900" dirty="0" smtClean="0"/>
              <a:t>Алексеева </a:t>
            </a:r>
            <a:r>
              <a:rPr lang="ru-RU" sz="2900" dirty="0"/>
              <a:t>Я. </a:t>
            </a:r>
            <a:r>
              <a:rPr lang="ru-RU" sz="2900" b="1" dirty="0"/>
              <a:t>Новые требования к организации целевого обучения медсестер. Как выполнить и избежать рисков</a:t>
            </a:r>
            <a:r>
              <a:rPr lang="ru-RU" sz="2900" b="1" dirty="0" smtClean="0"/>
              <a:t>. </a:t>
            </a:r>
            <a:r>
              <a:rPr lang="ru-RU" sz="2900" b="1" dirty="0">
                <a:solidFill>
                  <a:srgbClr val="0070C0"/>
                </a:solidFill>
              </a:rPr>
              <a:t>- № </a:t>
            </a:r>
            <a:r>
              <a:rPr lang="ru-RU" sz="2900" b="1" dirty="0" smtClean="0">
                <a:solidFill>
                  <a:srgbClr val="0070C0"/>
                </a:solidFill>
              </a:rPr>
              <a:t>10</a:t>
            </a:r>
            <a:endParaRPr lang="ru-RU" sz="2900" b="1" dirty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/>
              <a:t>Гусева </a:t>
            </a:r>
            <a:r>
              <a:rPr lang="ru-RU" sz="2900" dirty="0"/>
              <a:t>С. </a:t>
            </a:r>
            <a:r>
              <a:rPr lang="ru-RU" sz="2900" b="1" dirty="0"/>
              <a:t>Диспансеризация. Как подготовить медсестер и организовать работу отделения профилактики</a:t>
            </a:r>
            <a:r>
              <a:rPr lang="ru-RU" sz="2900" b="1" dirty="0" smtClean="0"/>
              <a:t>. </a:t>
            </a:r>
            <a:r>
              <a:rPr lang="ru-RU" sz="2900" b="1" dirty="0">
                <a:solidFill>
                  <a:srgbClr val="0070C0"/>
                </a:solidFill>
              </a:rPr>
              <a:t>- № </a:t>
            </a:r>
            <a:r>
              <a:rPr lang="ru-RU" sz="2900" b="1" dirty="0" smtClean="0">
                <a:solidFill>
                  <a:srgbClr val="0070C0"/>
                </a:solidFill>
              </a:rPr>
              <a:t>10</a:t>
            </a:r>
            <a:endParaRPr lang="ru-RU" sz="2900" b="1" dirty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/>
              <a:t>Федорова </a:t>
            </a:r>
            <a:r>
              <a:rPr lang="ru-RU" sz="2900" dirty="0"/>
              <a:t>В., Коробенкова  М</a:t>
            </a:r>
            <a:r>
              <a:rPr lang="ru-RU" sz="2900" dirty="0" smtClean="0"/>
              <a:t>. </a:t>
            </a:r>
            <a:r>
              <a:rPr lang="ru-RU" sz="2900" b="1" dirty="0"/>
              <a:t>Неочевидные нарушения допуска медсестер к работе, за которые штрафует Росздравнадзор. Точки контроля и рекомендации от инспектора</a:t>
            </a:r>
            <a:r>
              <a:rPr lang="ru-RU" sz="2900" b="1" dirty="0" smtClean="0"/>
              <a:t>. </a:t>
            </a:r>
            <a:r>
              <a:rPr lang="ru-RU" sz="2900" b="1" dirty="0">
                <a:solidFill>
                  <a:srgbClr val="0070C0"/>
                </a:solidFill>
              </a:rPr>
              <a:t>- </a:t>
            </a:r>
            <a:r>
              <a:rPr lang="ru-RU" sz="2900" b="1" dirty="0" smtClean="0">
                <a:solidFill>
                  <a:srgbClr val="0070C0"/>
                </a:solidFill>
              </a:rPr>
              <a:t>№11</a:t>
            </a:r>
            <a:endParaRPr lang="ru-RU" sz="2900" b="1" dirty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/>
              <a:t>Свиридова </a:t>
            </a:r>
            <a:r>
              <a:rPr lang="ru-RU" sz="2900" dirty="0"/>
              <a:t>Е. </a:t>
            </a:r>
            <a:r>
              <a:rPr lang="ru-RU" sz="2900" b="1" dirty="0"/>
              <a:t>Как обучить медсестер проведению инъекций. Пошаговый алгоритм для старших и главных медсестер</a:t>
            </a:r>
            <a:r>
              <a:rPr lang="ru-RU" sz="2900" b="1" dirty="0" smtClean="0"/>
              <a:t>. </a:t>
            </a:r>
            <a:r>
              <a:rPr lang="ru-RU" sz="2900" b="1" dirty="0">
                <a:solidFill>
                  <a:srgbClr val="0070C0"/>
                </a:solidFill>
              </a:rPr>
              <a:t>- № </a:t>
            </a:r>
            <a:r>
              <a:rPr lang="ru-RU" sz="2900" b="1" dirty="0" smtClean="0">
                <a:solidFill>
                  <a:srgbClr val="0070C0"/>
                </a:solidFill>
              </a:rPr>
              <a:t>11</a:t>
            </a:r>
            <a:endParaRPr lang="ru-RU" sz="2900" b="1" dirty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/>
              <a:t>Данчинова </a:t>
            </a:r>
            <a:r>
              <a:rPr lang="ru-RU" sz="2900" dirty="0"/>
              <a:t>А., </a:t>
            </a:r>
            <a:r>
              <a:rPr lang="ru-RU" sz="2900" dirty="0" smtClean="0"/>
              <a:t>Шегимова </a:t>
            </a:r>
            <a:r>
              <a:rPr lang="ru-RU" sz="2900" dirty="0"/>
              <a:t>В., </a:t>
            </a:r>
            <a:r>
              <a:rPr lang="ru-RU" sz="2900" dirty="0" smtClean="0"/>
              <a:t>Шодорова </a:t>
            </a:r>
            <a:r>
              <a:rPr lang="ru-RU" sz="2900" dirty="0"/>
              <a:t>Д. </a:t>
            </a:r>
            <a:r>
              <a:rPr lang="ru-RU" sz="2900" b="1" dirty="0"/>
              <a:t>Медсестры игнорируют нежелательные реакции на лекарства. Почему это происходит и как решают проблемы в клинике – центре компетенций</a:t>
            </a:r>
            <a:r>
              <a:rPr lang="ru-RU" sz="2900" b="1" dirty="0" smtClean="0"/>
              <a:t>. </a:t>
            </a:r>
            <a:r>
              <a:rPr lang="ru-RU" sz="2900" b="1" dirty="0">
                <a:solidFill>
                  <a:srgbClr val="0070C0"/>
                </a:solidFill>
              </a:rPr>
              <a:t>- № </a:t>
            </a:r>
            <a:r>
              <a:rPr lang="ru-RU" sz="2900" b="1" dirty="0" smtClean="0">
                <a:solidFill>
                  <a:srgbClr val="0070C0"/>
                </a:solidFill>
              </a:rPr>
              <a:t>12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b="1" dirty="0"/>
              <a:t>Осложнения после инъекций: материалы для обучения медсестер. Чек-листы для проведения инъекций без ошибок </a:t>
            </a:r>
            <a:r>
              <a:rPr lang="ru-RU" sz="2900" b="1" dirty="0" smtClean="0"/>
              <a:t>прилагаются </a:t>
            </a:r>
            <a:r>
              <a:rPr lang="ru-RU" sz="2900" b="1" dirty="0" smtClean="0">
                <a:solidFill>
                  <a:srgbClr val="0070C0"/>
                </a:solidFill>
              </a:rPr>
              <a:t>- </a:t>
            </a:r>
            <a:r>
              <a:rPr lang="ru-RU" sz="2900" b="1" dirty="0">
                <a:solidFill>
                  <a:srgbClr val="0070C0"/>
                </a:solidFill>
              </a:rPr>
              <a:t>№ 12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2900" b="1" dirty="0"/>
          </a:p>
          <a:p>
            <a:endParaRPr lang="ru-RU" dirty="0"/>
          </a:p>
        </p:txBody>
      </p:sp>
      <p:pic>
        <p:nvPicPr>
          <p:cNvPr id="4" name="Рисунок 3" descr="Главная медицинская сестра: особенности професси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7581" y="0"/>
            <a:ext cx="1430655" cy="2001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8828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«Главная 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2024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0070C0"/>
                </a:solidFill>
              </a:rPr>
              <a:t>Рубрика – </a:t>
            </a:r>
            <a:r>
              <a:rPr lang="ru-RU" sz="1600" b="1" u="sng" dirty="0" smtClean="0">
                <a:solidFill>
                  <a:srgbClr val="0070C0"/>
                </a:solidFill>
              </a:rPr>
              <a:t>СПЕЦПРОЕКТ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b="1" dirty="0"/>
              <a:t>Вспышка коклюша. Инструктаж, памятки и видеоинструкции по </a:t>
            </a:r>
            <a:r>
              <a:rPr lang="ru-RU" sz="1400" b="1" dirty="0" smtClean="0"/>
              <a:t>оксигенотерапии </a:t>
            </a:r>
            <a:r>
              <a:rPr lang="ru-RU" sz="1400" b="1" dirty="0" smtClean="0">
                <a:solidFill>
                  <a:srgbClr val="0070C0"/>
                </a:solidFill>
              </a:rPr>
              <a:t>- </a:t>
            </a:r>
            <a:r>
              <a:rPr lang="ru-RU" sz="1400" b="1" dirty="0">
                <a:solidFill>
                  <a:srgbClr val="0070C0"/>
                </a:solidFill>
              </a:rPr>
              <a:t>№ 1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b="1" dirty="0"/>
              <a:t>Видеосопы для подчиненных: гигиена </a:t>
            </a:r>
            <a:r>
              <a:rPr lang="ru-RU" sz="1400" b="1" dirty="0" smtClean="0"/>
              <a:t>рук </a:t>
            </a:r>
            <a:r>
              <a:rPr lang="ru-RU" sz="1400" b="1" dirty="0" smtClean="0">
                <a:solidFill>
                  <a:srgbClr val="0070C0"/>
                </a:solidFill>
              </a:rPr>
              <a:t>- </a:t>
            </a:r>
            <a:r>
              <a:rPr lang="ru-RU" sz="1400" b="1" dirty="0">
                <a:solidFill>
                  <a:srgbClr val="0070C0"/>
                </a:solidFill>
              </a:rPr>
              <a:t>№ </a:t>
            </a:r>
            <a:r>
              <a:rPr lang="ru-RU" sz="1400" b="1" dirty="0" smtClean="0">
                <a:solidFill>
                  <a:srgbClr val="0070C0"/>
                </a:solidFill>
              </a:rPr>
              <a:t>1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b="1" dirty="0"/>
              <a:t>Как оформить отчет о подозрении на случай ИСМП. Видеоинструкция от эпидемиолога.  </a:t>
            </a:r>
            <a:r>
              <a:rPr lang="ru-RU" sz="1400" b="1" dirty="0">
                <a:solidFill>
                  <a:srgbClr val="0070C0"/>
                </a:solidFill>
              </a:rPr>
              <a:t>- № </a:t>
            </a:r>
            <a:r>
              <a:rPr lang="ru-RU" sz="1400" b="1" dirty="0" smtClean="0">
                <a:solidFill>
                  <a:srgbClr val="0070C0"/>
                </a:solidFill>
              </a:rPr>
              <a:t>1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b="1" dirty="0"/>
              <a:t>Главные ошибки при работе с маркировкой лекарств: презентация для инструктажа и мероприятия в планинг</a:t>
            </a:r>
            <a:r>
              <a:rPr lang="ru-RU" sz="1400" b="1" dirty="0" smtClean="0">
                <a:solidFill>
                  <a:srgbClr val="0070C0"/>
                </a:solidFill>
              </a:rPr>
              <a:t>. </a:t>
            </a:r>
            <a:r>
              <a:rPr lang="ru-RU" sz="1400" b="1" dirty="0">
                <a:solidFill>
                  <a:srgbClr val="0070C0"/>
                </a:solidFill>
              </a:rPr>
              <a:t>- № 2</a:t>
            </a:r>
            <a:endParaRPr lang="ru-RU" sz="1400" b="1" dirty="0" smtClean="0">
              <a:solidFill>
                <a:srgbClr val="0070C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b="1" dirty="0"/>
              <a:t>Видеосопы для медсестер: аппаратная и ручная ИВЛ</a:t>
            </a:r>
            <a:r>
              <a:rPr lang="ru-RU" sz="1400" b="1" dirty="0" smtClean="0"/>
              <a:t>. </a:t>
            </a:r>
            <a:r>
              <a:rPr lang="ru-RU" sz="1400" b="1" dirty="0"/>
              <a:t>- </a:t>
            </a:r>
            <a:r>
              <a:rPr lang="ru-RU" sz="1400" b="1" dirty="0">
                <a:solidFill>
                  <a:srgbClr val="0070C0"/>
                </a:solidFill>
              </a:rPr>
              <a:t>№ </a:t>
            </a:r>
            <a:r>
              <a:rPr lang="ru-RU" sz="1400" b="1" dirty="0" smtClean="0">
                <a:solidFill>
                  <a:srgbClr val="0070C0"/>
                </a:solidFill>
              </a:rPr>
              <a:t>2</a:t>
            </a:r>
            <a:endParaRPr lang="ru-RU" sz="1400" b="1" dirty="0">
              <a:solidFill>
                <a:srgbClr val="0070C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b="1" dirty="0"/>
              <a:t>Видеосопы для сотрудников: катетеризация мочевого пузыря. </a:t>
            </a:r>
            <a:r>
              <a:rPr lang="ru-RU" sz="1400" b="1" dirty="0">
                <a:solidFill>
                  <a:srgbClr val="0070C0"/>
                </a:solidFill>
              </a:rPr>
              <a:t>- № </a:t>
            </a:r>
            <a:r>
              <a:rPr lang="ru-RU" sz="1400" b="1" dirty="0" smtClean="0">
                <a:solidFill>
                  <a:srgbClr val="0070C0"/>
                </a:solidFill>
              </a:rPr>
              <a:t>3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b="1" dirty="0"/>
              <a:t>ВидеоСОПы для чрезвычайных ситуаций: транспортировка в кресельных носилках и на транспортных щитах </a:t>
            </a:r>
            <a:r>
              <a:rPr lang="ru-RU" sz="1400" b="1" dirty="0">
                <a:solidFill>
                  <a:srgbClr val="0070C0"/>
                </a:solidFill>
              </a:rPr>
              <a:t>- № </a:t>
            </a:r>
            <a:r>
              <a:rPr lang="ru-RU" sz="1400" b="1" dirty="0" smtClean="0">
                <a:solidFill>
                  <a:srgbClr val="0070C0"/>
                </a:solidFill>
              </a:rPr>
              <a:t>4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b="1" dirty="0" smtClean="0"/>
              <a:t>Памятки </a:t>
            </a:r>
            <a:r>
              <a:rPr lang="ru-RU" sz="1400" b="1" dirty="0"/>
              <a:t>по экстренной помощи при ранениях и взрывных травмах . </a:t>
            </a:r>
            <a:r>
              <a:rPr lang="ru-RU" sz="1400" b="1" dirty="0">
                <a:solidFill>
                  <a:srgbClr val="0070C0"/>
                </a:solidFill>
              </a:rPr>
              <a:t>- № </a:t>
            </a:r>
            <a:r>
              <a:rPr lang="ru-RU" sz="1400" b="1" dirty="0" smtClean="0">
                <a:solidFill>
                  <a:srgbClr val="0070C0"/>
                </a:solidFill>
              </a:rPr>
              <a:t>4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Кондратова </a:t>
            </a:r>
            <a:r>
              <a:rPr lang="ru-RU" sz="1400" dirty="0"/>
              <a:t>Н. </a:t>
            </a:r>
            <a:r>
              <a:rPr lang="ru-RU" sz="1400" b="1" dirty="0"/>
              <a:t>Интерактивная консультация с экспертом из клиники с сертификатом JCI. Как работать с препаратами высокого риска в вашей клинике. </a:t>
            </a:r>
            <a:r>
              <a:rPr lang="ru-RU" sz="1400" b="1" dirty="0" smtClean="0">
                <a:solidFill>
                  <a:srgbClr val="0070C0"/>
                </a:solidFill>
              </a:rPr>
              <a:t>- № 5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b="1" dirty="0" smtClean="0"/>
              <a:t>Как </a:t>
            </a:r>
            <a:r>
              <a:rPr lang="ru-RU" sz="1400" b="1" dirty="0"/>
              <a:t>подтверждать стаж при совмещении для аккредитации. Видеоразъяснения Минздрава. </a:t>
            </a:r>
            <a:r>
              <a:rPr lang="ru-RU" sz="1400" b="1" dirty="0">
                <a:solidFill>
                  <a:srgbClr val="0070C0"/>
                </a:solidFill>
              </a:rPr>
              <a:t>- № </a:t>
            </a:r>
            <a:r>
              <a:rPr lang="ru-RU" sz="1400" b="1" dirty="0" smtClean="0">
                <a:solidFill>
                  <a:srgbClr val="0070C0"/>
                </a:solidFill>
              </a:rPr>
              <a:t>7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Федорова </a:t>
            </a:r>
            <a:r>
              <a:rPr lang="ru-RU" sz="1400" dirty="0"/>
              <a:t>В., </a:t>
            </a:r>
            <a:r>
              <a:rPr lang="ru-RU" sz="1400" dirty="0" smtClean="0"/>
              <a:t>Мороз </a:t>
            </a:r>
            <a:r>
              <a:rPr lang="ru-RU" sz="1400" dirty="0"/>
              <a:t>Т. </a:t>
            </a:r>
            <a:r>
              <a:rPr lang="ru-RU" sz="1400" b="1" dirty="0"/>
              <a:t>Проверьте журналы учета спирта по разъяснениям инспектора Росздравнадзора. Точки контроля</a:t>
            </a:r>
            <a:r>
              <a:rPr lang="ru-RU" sz="1400" b="1" dirty="0" smtClean="0"/>
              <a:t>. </a:t>
            </a:r>
            <a:r>
              <a:rPr lang="ru-RU" sz="1400" b="1" dirty="0" smtClean="0">
                <a:solidFill>
                  <a:srgbClr val="0070C0"/>
                </a:solidFill>
              </a:rPr>
              <a:t>- № 7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Андгуладзе </a:t>
            </a:r>
            <a:r>
              <a:rPr lang="ru-RU" sz="1400" dirty="0"/>
              <a:t>О. </a:t>
            </a:r>
            <a:r>
              <a:rPr lang="ru-RU" sz="1400" b="1" dirty="0"/>
              <a:t>Комплект памяток для пациентов по новым требованиям Росздравнадзора от Федерального медцентра. </a:t>
            </a:r>
            <a:r>
              <a:rPr lang="ru-RU" sz="1400" b="1" dirty="0" smtClean="0">
                <a:solidFill>
                  <a:srgbClr val="0070C0"/>
                </a:solidFill>
              </a:rPr>
              <a:t>- № 10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endParaRPr lang="ru-RU" dirty="0"/>
          </a:p>
        </p:txBody>
      </p:sp>
      <p:pic>
        <p:nvPicPr>
          <p:cNvPr id="4" name="Рисунок 3" descr="Главная медицинская сестра: особенности професси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2867" y="0"/>
            <a:ext cx="1430655" cy="2001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2820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Темы  выпусков журнала «В помощь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практикующей медицинской сестре» 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за 2024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690688"/>
            <a:ext cx="11271739" cy="448627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1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–</a:t>
            </a:r>
            <a:r>
              <a:rPr lang="ru-RU" sz="1600" dirty="0" smtClean="0"/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«Кожа: обеспечение целостности и уход за ранами. Пролежни»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/>
              <a:t>Автор-составитель</a:t>
            </a:r>
            <a:r>
              <a:rPr lang="ru-RU" sz="1600" b="1" dirty="0"/>
              <a:t>: </a:t>
            </a:r>
            <a:r>
              <a:rPr lang="ru-RU" sz="1600" b="1" dirty="0" smtClean="0"/>
              <a:t>М.А. Мыльникова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2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b="1" dirty="0">
                <a:solidFill>
                  <a:srgbClr val="002060"/>
                </a:solidFill>
              </a:rPr>
              <a:t>–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«Периферический венозный катетер»</a:t>
            </a:r>
            <a:r>
              <a:rPr lang="ru-RU" sz="1600" b="1" i="1" dirty="0" smtClean="0">
                <a:solidFill>
                  <a:srgbClr val="002060"/>
                </a:solidFill>
              </a:rPr>
              <a:t>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dirty="0" smtClean="0"/>
              <a:t>Автор-составитель</a:t>
            </a:r>
            <a:r>
              <a:rPr lang="ru-RU" sz="1600" b="1" dirty="0"/>
              <a:t>: </a:t>
            </a:r>
            <a:r>
              <a:rPr lang="ru-RU" sz="1600" b="1" dirty="0" smtClean="0"/>
              <a:t>М. Б. Теравская </a:t>
            </a:r>
            <a:endParaRPr lang="ru-RU" sz="160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3 </a:t>
            </a:r>
            <a:r>
              <a:rPr lang="ru-RU" sz="1600" b="1" dirty="0">
                <a:solidFill>
                  <a:srgbClr val="002060"/>
                </a:solidFill>
              </a:rPr>
              <a:t>–</a:t>
            </a:r>
            <a:r>
              <a:rPr lang="ru-RU" sz="1600" b="1" dirty="0" smtClean="0">
                <a:solidFill>
                  <a:srgbClr val="002060"/>
                </a:solidFill>
              </a:rPr>
              <a:t> «Вирусные инфекции в работе медицинской сестры»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/>
              <a:t>Автор-составитель</a:t>
            </a:r>
            <a:r>
              <a:rPr lang="ru-RU" sz="1600" b="1" dirty="0"/>
              <a:t>: </a:t>
            </a:r>
            <a:r>
              <a:rPr lang="ru-RU" sz="1600" b="1" dirty="0" smtClean="0"/>
              <a:t>А.П</a:t>
            </a:r>
            <a:r>
              <a:rPr lang="ru-RU" sz="1600" b="1" dirty="0"/>
              <a:t>. Глебова, </a:t>
            </a:r>
            <a:r>
              <a:rPr lang="ru-RU" sz="1600" b="1" dirty="0" smtClean="0"/>
              <a:t>Т.В</a:t>
            </a:r>
            <a:r>
              <a:rPr lang="ru-RU" sz="1600" b="1" dirty="0"/>
              <a:t>. Германова,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4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b="1" dirty="0">
                <a:solidFill>
                  <a:srgbClr val="002060"/>
                </a:solidFill>
              </a:rPr>
              <a:t>–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«Психологические </a:t>
            </a:r>
            <a:r>
              <a:rPr lang="ru-RU" sz="1600" b="1" dirty="0">
                <a:solidFill>
                  <a:srgbClr val="002060"/>
                </a:solidFill>
              </a:rPr>
              <a:t>проблемы в работе медицинской сестры»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/>
              <a:t>Автор-составитель</a:t>
            </a:r>
            <a:r>
              <a:rPr lang="ru-RU" sz="1600" b="1" dirty="0"/>
              <a:t>: </a:t>
            </a:r>
            <a:r>
              <a:rPr lang="ru-RU" sz="1600" b="1" dirty="0" smtClean="0"/>
              <a:t>И.М. Константинова</a:t>
            </a:r>
            <a:endParaRPr lang="ru-RU" sz="1600" b="1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b="1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</a:t>
            </a:r>
            <a:r>
              <a:rPr lang="ru-RU" sz="1600" b="1" dirty="0">
                <a:solidFill>
                  <a:srgbClr val="002060"/>
                </a:solidFill>
              </a:rPr>
              <a:t>5 –</a:t>
            </a:r>
            <a:r>
              <a:rPr lang="ru-RU" sz="1600" b="1" dirty="0" smtClean="0">
                <a:solidFill>
                  <a:srgbClr val="002060"/>
                </a:solidFill>
              </a:rPr>
              <a:t> «Сестринский уход в хирургии, онкологии, гериатрии»</a:t>
            </a:r>
            <a:endParaRPr lang="ru-RU" sz="1600" b="1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/>
              <a:t>Автор-составитель: </a:t>
            </a:r>
            <a:r>
              <a:rPr lang="ru-RU" sz="1600" b="1" dirty="0" smtClean="0"/>
              <a:t>М.П. Красовская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6</a:t>
            </a:r>
            <a:r>
              <a:rPr lang="ru-RU" sz="1600" dirty="0" smtClean="0"/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–</a:t>
            </a:r>
            <a:r>
              <a:rPr lang="ru-RU" sz="1600" dirty="0" smtClean="0"/>
              <a:t> </a:t>
            </a:r>
            <a:r>
              <a:rPr lang="ru-RU" sz="1600" dirty="0" smtClean="0">
                <a:solidFill>
                  <a:srgbClr val="002060"/>
                </a:solidFill>
              </a:rPr>
              <a:t>«</a:t>
            </a:r>
            <a:r>
              <a:rPr lang="ru-RU" sz="1600" b="1" dirty="0" smtClean="0">
                <a:solidFill>
                  <a:srgbClr val="002060"/>
                </a:solidFill>
              </a:rPr>
              <a:t>Вакцинация взрослых»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/>
              <a:t>Автор-составитель: И.К. Сигалова</a:t>
            </a:r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70" y="156390"/>
            <a:ext cx="12573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4592" y="365125"/>
            <a:ext cx="10659208" cy="1325563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en-US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en-US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«Медицинская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4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3915" y="1825625"/>
            <a:ext cx="10981593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6400" b="1" u="sng" dirty="0" smtClean="0">
                <a:solidFill>
                  <a:schemeClr val="accent2">
                    <a:lumMod val="50000"/>
                  </a:schemeClr>
                </a:solidFill>
              </a:rPr>
              <a:t>Рубрика – ПРОФЕССИЯ: ТЕОРИЯ И ПРАКТИКА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Черненко Ю., </a:t>
            </a:r>
            <a:r>
              <a:rPr lang="ru-RU" sz="5200" b="1" dirty="0" smtClean="0"/>
              <a:t>Прокопенко Л., Панина О. Роль среднего медицинского персонала в обеспечении санитарно-гигиенического благополучия в медицинских учреждениях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1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Скворцов В., Светличная Е., др. </a:t>
            </a:r>
            <a:r>
              <a:rPr lang="ru-RU" sz="5200" b="1" dirty="0" smtClean="0"/>
              <a:t>Профилактика анемий в работе медицинской сестры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1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Сергеев А., Догау Д., Новикова  Е.  </a:t>
            </a:r>
            <a:r>
              <a:rPr lang="ru-RU" sz="5200" b="1" dirty="0" smtClean="0"/>
              <a:t>Осложнения малоинвазивных методов лечения механической желтухи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2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Исаев Ю., Беляк М. </a:t>
            </a:r>
            <a:r>
              <a:rPr lang="ru-RU" sz="5200" b="1" dirty="0" smtClean="0"/>
              <a:t>О применении антисептических средств в клинической практике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2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Шустикова Н., Немтырева Л., др. Д</a:t>
            </a:r>
            <a:r>
              <a:rPr lang="ru-RU" sz="5200" b="1" dirty="0" smtClean="0"/>
              <a:t>исплазия тазобедренных суставов: патогенез, диагностика, лечение, анализ деятельности медицинской сестры в уходе за больными детьми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Скворцов В., Белякова Е., др. </a:t>
            </a:r>
            <a:r>
              <a:rPr lang="ru-RU" sz="5200" b="1" dirty="0" smtClean="0"/>
              <a:t>Рестриктивная кардиомиопатия в практике медицинской сестры</a:t>
            </a:r>
            <a:r>
              <a:rPr lang="ru-RU" sz="5200" dirty="0" smtClean="0"/>
              <a:t>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Аскеров Э., Уткина В., др. </a:t>
            </a:r>
            <a:r>
              <a:rPr lang="ru-RU" sz="5200" b="1" dirty="0" smtClean="0"/>
              <a:t>Современные представления о развитии атеросклероза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Скворцов В., Морозова А. </a:t>
            </a:r>
            <a:r>
              <a:rPr lang="ru-RU" sz="5200" b="1" dirty="0" smtClean="0"/>
              <a:t>Гастроэзофагеальная рефлюксная болезнь в практике сестринского персонала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Маркелова Ю., Богачева М., др. </a:t>
            </a:r>
            <a:r>
              <a:rPr lang="ru-RU" sz="5200" b="1" dirty="0" smtClean="0"/>
              <a:t>Ключевые аспекты разработки стандартных операционных процедур 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Скворцов В., Матохин С., др. </a:t>
            </a:r>
            <a:r>
              <a:rPr lang="ru-RU" sz="5200" b="1" dirty="0" smtClean="0"/>
              <a:t>Поражение суставов у пациентов с COVID-19 в работе медицинской сестры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Скворцов В., Иванов Н.  </a:t>
            </a:r>
            <a:r>
              <a:rPr lang="ru-RU" sz="5200" b="1" dirty="0" smtClean="0"/>
              <a:t>Факторы риска сердечно-сосудистых заболеваний в работе сестринского персонала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Мягкова М. </a:t>
            </a:r>
            <a:r>
              <a:rPr lang="ru-RU" sz="5200" b="1" dirty="0" smtClean="0"/>
              <a:t>Причины возникновения ошибок в работе медицинской сестры-анестезиста и возможные пути их устранения</a:t>
            </a:r>
            <a:r>
              <a:rPr lang="ru-RU" sz="5200" b="1" dirty="0" smtClean="0">
                <a:solidFill>
                  <a:srgbClr val="0070C0"/>
                </a:solidFill>
              </a:rPr>
              <a:t>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Харашун Е., Островская И. </a:t>
            </a:r>
            <a:r>
              <a:rPr lang="ru-RU" sz="5200" b="1" dirty="0" smtClean="0"/>
              <a:t>Знания медицинских сестер по взятию венозной крови: проблемы и пути их решения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Гулиян С., Цецера., др. </a:t>
            </a:r>
            <a:r>
              <a:rPr lang="ru-RU" sz="5200" b="1" dirty="0" smtClean="0"/>
              <a:t>Современные подходы к проблеме эпилепсии в практике медицинской сестры</a:t>
            </a:r>
            <a:r>
              <a:rPr lang="ru-RU" sz="5200" b="1" dirty="0" smtClean="0">
                <a:solidFill>
                  <a:srgbClr val="0070C0"/>
                </a:solidFill>
              </a:rPr>
              <a:t>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Харашун Е., Ковалевская С. </a:t>
            </a:r>
            <a:r>
              <a:rPr lang="ru-RU" sz="5200" b="1" dirty="0" smtClean="0"/>
              <a:t>Совместимость компонентов вакуумной системы для взятия крови – залог успешной и безопасной венепункции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Жилинская К., Вдоушкина Е., Поваляев Е. </a:t>
            </a:r>
            <a:r>
              <a:rPr lang="ru-RU" sz="5200" b="1" dirty="0" smtClean="0"/>
              <a:t>Роль и место медицинской сестры в персонализированной наномедицине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Куценко В., Нурмырадов Ю., Ахмедов С. </a:t>
            </a:r>
            <a:r>
              <a:rPr lang="ru-RU" sz="5200" b="1" dirty="0" smtClean="0"/>
              <a:t>Этические нормы применения искусственного интеллекта в медицине и роль медицинских сестер</a:t>
            </a:r>
            <a:r>
              <a:rPr lang="ru-RU" sz="5200" dirty="0" smtClean="0"/>
              <a:t>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Цветкова А., Филич., др</a:t>
            </a:r>
            <a:r>
              <a:rPr lang="ru-RU" sz="5200" b="1" dirty="0" smtClean="0"/>
              <a:t>. Внезапная сердечная смерть, современное представление проблемы</a:t>
            </a:r>
            <a:r>
              <a:rPr lang="ru-RU" sz="5200" dirty="0" smtClean="0"/>
              <a:t>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Скворцов В., Родионова И., Чудасов М. </a:t>
            </a:r>
            <a:r>
              <a:rPr lang="ru-RU" sz="5200" b="1" dirty="0" smtClean="0"/>
              <a:t>Синдром Фелти как орфанное заболевание в практике медицинской сестры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Абдусаттаров И. </a:t>
            </a:r>
            <a:r>
              <a:rPr lang="ru-RU" sz="5200" b="1" dirty="0" smtClean="0"/>
              <a:t>Синдром Ретта: организация ухода за пациентами с учетом молекулярных основ и особенностей состояния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 - 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Бакшеева А., Корецкая П.</a:t>
            </a:r>
            <a:r>
              <a:rPr lang="ru-RU" sz="5200" b="1" dirty="0" smtClean="0"/>
              <a:t> Организация сестринского ухода за пациентами с болезнью Фабри: от молекулярных основ к практическим решениям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 smtClean="0"/>
              <a:t>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4800" dirty="0" smtClean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500" b="1" dirty="0" smtClean="0">
                <a:latin typeface="Times New Roman"/>
                <a:ea typeface="Calibri"/>
                <a:cs typeface="Times New Roman"/>
              </a:rPr>
              <a:t>                                                            </a:t>
            </a:r>
            <a:endParaRPr lang="ru-RU" sz="1500" dirty="0" smtClean="0">
              <a:ea typeface="Calibri"/>
              <a:cs typeface="Times New Roman"/>
            </a:endParaRPr>
          </a:p>
          <a:p>
            <a:endParaRPr lang="ru-RU" sz="12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ea typeface="Calibri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dirty="0" smtClean="0"/>
              <a:t>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5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6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5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307" y="0"/>
            <a:ext cx="1322387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3271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«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2024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6400" b="1" u="sng" dirty="0">
                <a:solidFill>
                  <a:schemeClr val="accent2">
                    <a:lumMod val="50000"/>
                  </a:schemeClr>
                </a:solidFill>
              </a:rPr>
              <a:t>Рубрика – АКТУАЛЬНАЯ </a:t>
            </a:r>
            <a:r>
              <a:rPr lang="ru-RU" sz="6400" b="1" u="sng" dirty="0" smtClean="0">
                <a:solidFill>
                  <a:schemeClr val="accent2">
                    <a:lumMod val="50000"/>
                  </a:schemeClr>
                </a:solidFill>
              </a:rPr>
              <a:t>ТЕМА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Нечаев </a:t>
            </a:r>
            <a:r>
              <a:rPr lang="ru-RU" sz="5600" dirty="0"/>
              <a:t>В., </a:t>
            </a:r>
            <a:r>
              <a:rPr lang="ru-RU" sz="5600" dirty="0" smtClean="0"/>
              <a:t>Черненков </a:t>
            </a:r>
            <a:r>
              <a:rPr lang="ru-RU" sz="5600" dirty="0"/>
              <a:t>Ю., </a:t>
            </a:r>
            <a:r>
              <a:rPr lang="ru-RU" sz="5600" dirty="0" smtClean="0"/>
              <a:t>др. </a:t>
            </a:r>
            <a:r>
              <a:rPr lang="ru-RU" sz="5600" b="1" dirty="0" smtClean="0"/>
              <a:t>Ранняя </a:t>
            </a:r>
            <a:r>
              <a:rPr lang="ru-RU" sz="5600" b="1" dirty="0"/>
              <a:t>диагностика, профилактика и коррекция врожденных пороков </a:t>
            </a:r>
            <a:r>
              <a:rPr lang="ru-RU" sz="5600" b="1" dirty="0" smtClean="0"/>
              <a:t>развития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</a:rPr>
              <a:t>- № 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Кулмачева </a:t>
            </a:r>
            <a:r>
              <a:rPr lang="ru-RU" sz="5600" dirty="0"/>
              <a:t>Н., Черненков Ю</a:t>
            </a:r>
            <a:r>
              <a:rPr lang="ru-RU" sz="5600" dirty="0" smtClean="0"/>
              <a:t>., др. </a:t>
            </a:r>
            <a:r>
              <a:rPr lang="ru-RU" sz="5600" b="1" dirty="0" smtClean="0"/>
              <a:t>Йодный </a:t>
            </a:r>
            <a:r>
              <a:rPr lang="ru-RU" sz="5600" b="1" dirty="0"/>
              <a:t>дефицит и современные возможности его профилактики у </a:t>
            </a:r>
            <a:r>
              <a:rPr lang="ru-RU" sz="5600" b="1" dirty="0" smtClean="0"/>
              <a:t>подростков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</a:rPr>
              <a:t>- № 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Петряйкина </a:t>
            </a:r>
            <a:r>
              <a:rPr lang="ru-RU" sz="5600" dirty="0"/>
              <a:t>Е., </a:t>
            </a:r>
            <a:r>
              <a:rPr lang="ru-RU" sz="5600" dirty="0" smtClean="0"/>
              <a:t>Григорьев </a:t>
            </a:r>
            <a:r>
              <a:rPr lang="ru-RU" sz="5600" dirty="0"/>
              <a:t>К., </a:t>
            </a:r>
            <a:r>
              <a:rPr lang="ru-RU" sz="5600" dirty="0" smtClean="0"/>
              <a:t>др. </a:t>
            </a:r>
            <a:r>
              <a:rPr lang="ru-RU" sz="5600" b="1" dirty="0"/>
              <a:t>Практика работы медицинской сестры по организации помощи детям, больным сахарным диабетом: учебные программы «от инноваций – к качеству жизни» в условиях Союзного государства</a:t>
            </a:r>
            <a:r>
              <a:rPr lang="ru-RU" sz="5600" b="1" dirty="0" smtClean="0"/>
              <a:t>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Григорьев К</a:t>
            </a:r>
            <a:r>
              <a:rPr lang="ru-RU" sz="5600" dirty="0" smtClean="0"/>
              <a:t>., Шустикова </a:t>
            </a:r>
            <a:r>
              <a:rPr lang="ru-RU" sz="5600" dirty="0"/>
              <a:t>Н., </a:t>
            </a:r>
            <a:r>
              <a:rPr lang="ru-RU" sz="5600" dirty="0" smtClean="0"/>
              <a:t>др. </a:t>
            </a:r>
            <a:r>
              <a:rPr lang="ru-RU" sz="5600" b="1" dirty="0" smtClean="0"/>
              <a:t>Профилактическая </a:t>
            </a:r>
            <a:r>
              <a:rPr lang="ru-RU" sz="5600" b="1" dirty="0"/>
              <a:t>деятельность медицинской сестры при уходе за пациентами с бронхиальной астмой. Участие в астма-школе</a:t>
            </a:r>
            <a:r>
              <a:rPr lang="ru-RU" sz="5600" b="1" dirty="0" smtClean="0">
                <a:solidFill>
                  <a:srgbClr val="002060"/>
                </a:solidFill>
              </a:rPr>
              <a:t>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Кадыков </a:t>
            </a:r>
            <a:r>
              <a:rPr lang="ru-RU" sz="5600" dirty="0"/>
              <a:t>В., </a:t>
            </a:r>
            <a:r>
              <a:rPr lang="ru-RU" sz="5600" dirty="0" smtClean="0"/>
              <a:t>Пискарева </a:t>
            </a:r>
            <a:r>
              <a:rPr lang="ru-RU" sz="5600" dirty="0"/>
              <a:t>М.  </a:t>
            </a:r>
            <a:r>
              <a:rPr lang="ru-RU" sz="5600" b="1" dirty="0"/>
              <a:t>К вопросам травматизма коленного устава у спортсменов</a:t>
            </a:r>
            <a:r>
              <a:rPr lang="ru-RU" sz="5600" b="1" dirty="0" smtClean="0">
                <a:solidFill>
                  <a:srgbClr val="002060"/>
                </a:solidFill>
              </a:rPr>
              <a:t>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Григорьев К</a:t>
            </a:r>
            <a:r>
              <a:rPr lang="ru-RU" sz="5600" dirty="0" smtClean="0"/>
              <a:t>., Выхристюк </a:t>
            </a:r>
            <a:r>
              <a:rPr lang="ru-RU" sz="5600" dirty="0"/>
              <a:t>О., Григорьев </a:t>
            </a:r>
            <a:r>
              <a:rPr lang="ru-RU" sz="5600" dirty="0" smtClean="0"/>
              <a:t> </a:t>
            </a:r>
            <a:r>
              <a:rPr lang="ru-RU" sz="5600" dirty="0"/>
              <a:t>А. </a:t>
            </a:r>
            <a:r>
              <a:rPr lang="ru-RU" sz="5600" b="1" dirty="0"/>
              <a:t>Вейпинг как реинкарнация курения требует решения проблемы вреда здоровью по </a:t>
            </a:r>
            <a:r>
              <a:rPr lang="ru-RU" sz="5600" b="1" dirty="0" smtClean="0"/>
              <a:t>сути -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Дуданова </a:t>
            </a:r>
            <a:r>
              <a:rPr lang="ru-RU" sz="5600" dirty="0"/>
              <a:t>О.</a:t>
            </a:r>
            <a:r>
              <a:rPr lang="ru-RU" sz="5600" b="1" dirty="0"/>
              <a:t>   Тяжелый алкогольный гепатит: современные представления и перспективы </a:t>
            </a:r>
            <a:r>
              <a:rPr lang="ru-RU" sz="5600" b="1" dirty="0" smtClean="0"/>
              <a:t>лечения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5600" b="1" dirty="0" smtClean="0"/>
              <a:t>-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</a:rPr>
              <a:t>№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Григорьев К </a:t>
            </a:r>
            <a:r>
              <a:rPr lang="ru-RU" sz="5600" dirty="0" smtClean="0"/>
              <a:t>Уход </a:t>
            </a:r>
            <a:r>
              <a:rPr lang="ru-RU" sz="5600" b="1" dirty="0"/>
              <a:t>за ребенком как базис отношения к проблеме его </a:t>
            </a:r>
            <a:r>
              <a:rPr lang="ru-RU" sz="5600" b="1" dirty="0" smtClean="0"/>
              <a:t>здоровья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6</a:t>
            </a:r>
            <a:endParaRPr lang="ru-RU" sz="56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Григорьев К</a:t>
            </a:r>
            <a:r>
              <a:rPr lang="ru-RU" sz="5600" dirty="0" smtClean="0"/>
              <a:t>.</a:t>
            </a:r>
            <a:r>
              <a:rPr lang="ru-RU" sz="5600" b="1" dirty="0" smtClean="0"/>
              <a:t> </a:t>
            </a:r>
            <a:r>
              <a:rPr lang="ru-RU" sz="5600" b="1" dirty="0"/>
              <a:t>Медсестринский фронт борьбы со стрептококковой </a:t>
            </a:r>
            <a:r>
              <a:rPr lang="ru-RU" sz="5600" b="1" dirty="0" smtClean="0"/>
              <a:t>инфекцией у </a:t>
            </a:r>
            <a:r>
              <a:rPr lang="ru-RU" sz="5600" b="1" dirty="0"/>
              <a:t>детей и </a:t>
            </a:r>
            <a:r>
              <a:rPr lang="ru-RU" sz="5600" b="1" dirty="0" smtClean="0"/>
              <a:t>подростков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6400" b="1" u="sng" dirty="0">
                <a:solidFill>
                  <a:schemeClr val="accent2">
                    <a:lumMod val="50000"/>
                  </a:schemeClr>
                </a:solidFill>
                <a:ea typeface="Calibri"/>
              </a:rPr>
              <a:t>Рубрика – ИНФОРМАЦИЯ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6000" b="1" dirty="0">
                <a:ea typeface="Calibri"/>
              </a:rPr>
              <a:t>Преемственность в медицине – хранители человечности в эпоху технологий </a:t>
            </a:r>
            <a:r>
              <a:rPr lang="ru-RU" sz="60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6000" b="1" dirty="0">
                <a:ea typeface="Times New Roman"/>
                <a:cs typeface="Times New Roman"/>
              </a:rPr>
              <a:t>Информационные технологии в медицине должны служить пациенту и государству</a:t>
            </a:r>
            <a:r>
              <a:rPr lang="ru-RU" sz="60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 - № 8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6000" b="1" dirty="0">
                <a:ea typeface="Times New Roman"/>
                <a:cs typeface="Times New Roman"/>
              </a:rPr>
              <a:t>Роль некоммерческих организаций и региональных инициатив в поддержке пациентов с буллёзным эпидермолизом</a:t>
            </a:r>
            <a:r>
              <a:rPr lang="ru-RU" sz="60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 - № 8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6000" b="1" dirty="0">
                <a:ea typeface="Times New Roman"/>
                <a:cs typeface="Times New Roman"/>
              </a:rPr>
              <a:t>Услышать безмолвное, или История болезни Паркинсона в движении и чувствах</a:t>
            </a:r>
            <a:r>
              <a:rPr lang="ru-RU" sz="60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 - 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2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2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200" dirty="0" smtClean="0">
              <a:ea typeface="Calibri"/>
              <a:cs typeface="Times New Roman"/>
            </a:endParaRPr>
          </a:p>
          <a:p>
            <a:endParaRPr lang="ru-RU" sz="1400" b="1" dirty="0" smtClean="0"/>
          </a:p>
          <a:p>
            <a:endParaRPr lang="ru-RU" sz="1400" dirty="0" smtClean="0"/>
          </a:p>
          <a:p>
            <a:endParaRPr lang="ru-RU" sz="1400" b="1" dirty="0" smtClean="0">
              <a:solidFill>
                <a:srgbClr val="002060"/>
              </a:solidFill>
            </a:endParaRPr>
          </a:p>
          <a:p>
            <a:endParaRPr lang="ru-RU" sz="1400" b="1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3523" y="67168"/>
            <a:ext cx="1322387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06678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4665</TotalTime>
  <Words>7889</Words>
  <Application>Microsoft Office PowerPoint</Application>
  <PresentationFormat>Произвольный</PresentationFormat>
  <Paragraphs>721</Paragraphs>
  <Slides>35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Тема Office</vt:lpstr>
      <vt:lpstr>ОБЗОР АКТУАЛЬНЫХ МАТЕРИАЛОВ  ПЕРИОДИЧЕСКИХ ИЗДАНИЙ 2024 г.</vt:lpstr>
      <vt:lpstr>Актуальные статьи из журнала «Главная медицинская сестра»    за 2024 год</vt:lpstr>
      <vt:lpstr>Актуальные статьи из журнала «Главная медицинская сестра»    за 2024 год</vt:lpstr>
      <vt:lpstr>Актуальные статьи из журнала «Главная медицинская сестра»    за 2024 год</vt:lpstr>
      <vt:lpstr>Актуальные статьи из журнала «Главная медицинская сестра»    за 2024 год</vt:lpstr>
      <vt:lpstr>Актуальные статьи из журнала «Главная медицинская сестра»    за 2024 год</vt:lpstr>
      <vt:lpstr>Темы  выпусков журнала «В помощь  практикующей медицинской сестре»   за 2024 год</vt:lpstr>
      <vt:lpstr>Актуальные статьи из журнала  «Медицинская сестра»    за 2024 год</vt:lpstr>
      <vt:lpstr>Актуальные статьи из журнала  «Медицинская сестра»    за 2024 год</vt:lpstr>
      <vt:lpstr>Актуальные статьи из журнала  «Медицинская сестра»    за 2024 год</vt:lpstr>
      <vt:lpstr>Актуальные статьи из журнала  «Медицинская сестра»    за 2024 год</vt:lpstr>
      <vt:lpstr>Актуальные статьи из журнала  «Медицинская сестра»    за 2024 год</vt:lpstr>
      <vt:lpstr>Актуальные статьи из журнала  «Медицинская сестра»    за 2024 год</vt:lpstr>
      <vt:lpstr>Актуальные статьи из журнала  «Сестринское дело» за 2024 год</vt:lpstr>
      <vt:lpstr>Актуальные статьи из журнала  «Сестринское дело» за 2024 год</vt:lpstr>
      <vt:lpstr>Актуальные статьи из журнала  «Сестринское дело» за 2024 год</vt:lpstr>
      <vt:lpstr>Актуальные статьи из журнала  «Сестринское дело» за 2024 год</vt:lpstr>
      <vt:lpstr>Актуальные статьи из журнала  «Сестринское дело» за 2024 год</vt:lpstr>
      <vt:lpstr>Актуальные статьи из журнала «Управление качеством  в здравоохранении» за 2024год</vt:lpstr>
      <vt:lpstr>Актуальные статьи из журнала «Управление качеством  в здравоохранении» за 2024 год</vt:lpstr>
      <vt:lpstr>Актуальные статьи из журнала «Управление качеством  в здравоохранении» за 2024 год</vt:lpstr>
      <vt:lpstr>Актуальные статьи из журнала «Управление качеством  в здравоохранении» за 2024 год</vt:lpstr>
      <vt:lpstr>Актуальные статьи из журнала «Управление качеством  в здравоохранении» за 2024 год</vt:lpstr>
      <vt:lpstr>Актуальные статьи из журнала «Управление качеством  в здравоохранении» за 2024 год</vt:lpstr>
      <vt:lpstr>Актуальные статьи из журнала «Управление качеством  в здравоохранении» за 2024 год</vt:lpstr>
      <vt:lpstr>Актуальные статьи из журнала «Управление качеством  в здравоохранении» за 2024 год</vt:lpstr>
      <vt:lpstr>Актуальные статьи из журнала «Управление качеством  в здравоохранении» за 2024 год</vt:lpstr>
      <vt:lpstr>Актуальные статьи из журнала «Управление качеством  в здравоохранении» за 2024 год</vt:lpstr>
      <vt:lpstr>Актуальные статьи из журнала «Управление качеством  в здравоохранении» за 2024 год</vt:lpstr>
      <vt:lpstr>Актуальные статьи из журнала «Медицинское обслуживание и организация питания в ДОУ»  за 2024 год</vt:lpstr>
      <vt:lpstr>Актуальные статьи из журнала «Медицинское обслуживание и организация питания в ДОУ»  за 2024 год</vt:lpstr>
      <vt:lpstr>Актуальные статьи из журнала «Медицинское обслуживание и организация питания в ДОУ»  за 2024 год</vt:lpstr>
      <vt:lpstr>Актуальные статьи из журнала «Медицинское обслуживание и организация питания в ДОУ»  за 2024 год</vt:lpstr>
      <vt:lpstr>Актуальные статьи из журнала «Медицинское обслуживание и организация питания в ДОУ»  за 2024 год</vt:lpstr>
      <vt:lpstr>Информация для слушателей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400</cp:revision>
  <dcterms:created xsi:type="dcterms:W3CDTF">2019-04-11T10:45:24Z</dcterms:created>
  <dcterms:modified xsi:type="dcterms:W3CDTF">2025-01-30T07:05:18Z</dcterms:modified>
</cp:coreProperties>
</file>