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3"/>
  </p:notesMasterIdLst>
  <p:sldIdLst>
    <p:sldId id="257" r:id="rId2"/>
    <p:sldId id="266" r:id="rId3"/>
    <p:sldId id="280" r:id="rId4"/>
    <p:sldId id="315" r:id="rId5"/>
    <p:sldId id="273" r:id="rId6"/>
    <p:sldId id="297" r:id="rId7"/>
    <p:sldId id="316" r:id="rId8"/>
    <p:sldId id="317" r:id="rId9"/>
    <p:sldId id="288" r:id="rId10"/>
    <p:sldId id="276" r:id="rId11"/>
    <p:sldId id="277" r:id="rId12"/>
    <p:sldId id="319" r:id="rId13"/>
    <p:sldId id="281" r:id="rId14"/>
    <p:sldId id="278" r:id="rId15"/>
    <p:sldId id="300" r:id="rId16"/>
    <p:sldId id="289" r:id="rId17"/>
    <p:sldId id="299" r:id="rId18"/>
    <p:sldId id="320" r:id="rId19"/>
    <p:sldId id="279" r:id="rId20"/>
    <p:sldId id="290" r:id="rId21"/>
    <p:sldId id="321" r:id="rId22"/>
    <p:sldId id="302" r:id="rId23"/>
    <p:sldId id="310" r:id="rId24"/>
    <p:sldId id="272" r:id="rId25"/>
    <p:sldId id="282" r:id="rId26"/>
    <p:sldId id="308" r:id="rId27"/>
    <p:sldId id="312" r:id="rId28"/>
    <p:sldId id="292" r:id="rId29"/>
    <p:sldId id="306" r:id="rId30"/>
    <p:sldId id="322" r:id="rId31"/>
    <p:sldId id="303" r:id="rId32"/>
    <p:sldId id="304" r:id="rId33"/>
    <p:sldId id="305" r:id="rId34"/>
    <p:sldId id="307" r:id="rId35"/>
    <p:sldId id="313" r:id="rId36"/>
    <p:sldId id="283" r:id="rId37"/>
    <p:sldId id="284" r:id="rId38"/>
    <p:sldId id="293" r:id="rId39"/>
    <p:sldId id="309" r:id="rId40"/>
    <p:sldId id="285" r:id="rId41"/>
    <p:sldId id="286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843C0C"/>
    <a:srgbClr val="990033"/>
    <a:srgbClr val="C7360F"/>
    <a:srgbClr val="800000"/>
    <a:srgbClr val="A50021"/>
    <a:srgbClr val="660033"/>
    <a:srgbClr val="AE3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94" d="100"/>
          <a:sy n="94" d="100"/>
        </p:scale>
        <p:origin x="-25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40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8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88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mailto:mocpk_lib@mail.r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АКТУАЛЬНЫЕ СТАТЬИ ПЕРИОДИЧЕСКИХ ИЗДАНИЙ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,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ОПУБЛИКОВАННЫЕ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 В 2025 ГОДУ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1816443"/>
            <a:ext cx="10928838" cy="4360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</a:rPr>
              <a:t>На 2025 год ГООАУ ДПО «МОЦПК СЗ» была оформлена годовая подписка на электронные издания -  электронные версии шести периодических изданий: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Главная медицинская сестра;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Медицинское обслуживание и организация питания в ДОУ;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Медицинская сестра;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Сестринское дело;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В помощь практикующей медицинской сестре;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Управление качеством в здравоохранении.</a:t>
            </a:r>
          </a:p>
          <a:p>
            <a:pPr marL="0" indent="0" algn="just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" name="Рисунок 7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091" y="4652317"/>
            <a:ext cx="1383957" cy="1865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70" y="4720280"/>
            <a:ext cx="1346903" cy="1865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066" y="471796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333" y="4685139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16" y="4724142"/>
            <a:ext cx="1295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303" y="4752207"/>
            <a:ext cx="1069657" cy="1599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Темы  выпусков журнала «В помощь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практикующей медицинской сестре» 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за 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1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«Паллиативный уход на дому при нарушениях питания и дыхания»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О.С. Антонова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2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«</a:t>
            </a:r>
            <a:r>
              <a:rPr lang="ru-RU" sz="1600" b="1" dirty="0" smtClean="0">
                <a:solidFill>
                  <a:srgbClr val="002060"/>
                </a:solidFill>
              </a:rPr>
              <a:t>Информированное согласие на сестринские услуги»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И. М. Тополева</a:t>
            </a:r>
            <a:endParaRPr lang="ru-RU" sz="16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3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b="1" dirty="0" smtClean="0">
                <a:solidFill>
                  <a:srgbClr val="002060"/>
                </a:solidFill>
              </a:rPr>
              <a:t> «Этически сложные ситуации в работе медсестры: сборник </a:t>
            </a:r>
            <a:r>
              <a:rPr lang="ru-RU" sz="1600" b="1" dirty="0">
                <a:solidFill>
                  <a:srgbClr val="002060"/>
                </a:solidFill>
              </a:rPr>
              <a:t>кейсов с </a:t>
            </a:r>
            <a:r>
              <a:rPr lang="ru-RU" sz="1600" b="1" dirty="0" smtClean="0">
                <a:solidFill>
                  <a:srgbClr val="002060"/>
                </a:solidFill>
              </a:rPr>
              <a:t>решениями»</a:t>
            </a:r>
            <a:endParaRPr lang="ru-RU" sz="16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И.С. Мыльникова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4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«Лекарственная помощь: сборник задач с решениями» </a:t>
            </a:r>
            <a:endParaRPr lang="ru-RU" sz="16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М. С. Швецова</a:t>
            </a:r>
            <a:endParaRPr lang="ru-RU" sz="16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</a:t>
            </a:r>
            <a:r>
              <a:rPr lang="ru-RU" sz="1600" b="1" dirty="0">
                <a:solidFill>
                  <a:srgbClr val="002060"/>
                </a:solidFill>
              </a:rPr>
              <a:t>5 –</a:t>
            </a:r>
            <a:r>
              <a:rPr lang="ru-RU" sz="1600" b="1" dirty="0" smtClean="0">
                <a:solidFill>
                  <a:srgbClr val="002060"/>
                </a:solidFill>
              </a:rPr>
              <a:t> «Профессиональные кризисы, выгорание и психологическая безопасность в сестринском деле: руководство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</a:rPr>
              <a:t>по выживанию и развитию»</a:t>
            </a:r>
            <a:endParaRPr lang="ru-RU" sz="16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/>
              <a:t>Автор-составитель: </a:t>
            </a:r>
            <a:r>
              <a:rPr lang="ru-RU" sz="1600" b="1" dirty="0" smtClean="0"/>
              <a:t>Т. В. Бригова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6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«</a:t>
            </a:r>
            <a:r>
              <a:rPr lang="ru-RU" sz="1600" b="1" dirty="0">
                <a:solidFill>
                  <a:srgbClr val="002060"/>
                </a:solidFill>
              </a:rPr>
              <a:t>Б</a:t>
            </a:r>
            <a:r>
              <a:rPr lang="ru-RU" sz="1600" b="1" dirty="0" smtClean="0">
                <a:solidFill>
                  <a:srgbClr val="002060"/>
                </a:solidFill>
              </a:rPr>
              <a:t>олезни опорно-двигательного аппарата: профилактика, уход и реабилитация»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Автор-составитель: Т. В. Разина</a:t>
            </a:r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8640" y="109614"/>
            <a:ext cx="1400976" cy="1946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– ПРОФЕССИЯ: ТЕОРИЯ И ПРАКТИКА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С</a:t>
            </a:r>
            <a:r>
              <a:rPr lang="ru-RU" sz="5200" dirty="0" smtClean="0"/>
              <a:t>кворцов </a:t>
            </a:r>
            <a:r>
              <a:rPr lang="ru-RU" sz="5200" dirty="0"/>
              <a:t>В., У</a:t>
            </a:r>
            <a:r>
              <a:rPr lang="ru-RU" sz="5200" dirty="0" smtClean="0"/>
              <a:t>стинова М</a:t>
            </a:r>
            <a:r>
              <a:rPr lang="ru-RU" sz="5200" dirty="0"/>
              <a:t>., </a:t>
            </a:r>
            <a:r>
              <a:rPr lang="ru-RU" sz="5200" dirty="0" smtClean="0"/>
              <a:t>Ерофеев </a:t>
            </a:r>
            <a:r>
              <a:rPr lang="ru-RU" sz="5200" dirty="0"/>
              <a:t>Д., </a:t>
            </a:r>
            <a:r>
              <a:rPr lang="ru-RU" sz="5200" dirty="0" smtClean="0"/>
              <a:t>Ухоренко </a:t>
            </a:r>
            <a:r>
              <a:rPr lang="ru-RU" sz="5200" dirty="0"/>
              <a:t>И., </a:t>
            </a:r>
            <a:r>
              <a:rPr lang="ru-RU" sz="5200" dirty="0" smtClean="0"/>
              <a:t>Караваева </a:t>
            </a:r>
            <a:r>
              <a:rPr lang="ru-RU" sz="5200" dirty="0"/>
              <a:t>Э. </a:t>
            </a:r>
            <a:r>
              <a:rPr lang="ru-RU" sz="5200" b="1" dirty="0"/>
              <a:t>Онкомаркеры в практике медицинской сестры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Матвеев </a:t>
            </a:r>
            <a:r>
              <a:rPr lang="ru-RU" sz="5200" dirty="0"/>
              <a:t>К., </a:t>
            </a:r>
            <a:r>
              <a:rPr lang="ru-RU" sz="5200" dirty="0" smtClean="0"/>
              <a:t>Пенязь </a:t>
            </a:r>
            <a:r>
              <a:rPr lang="ru-RU" sz="5200" dirty="0"/>
              <a:t>Е. </a:t>
            </a:r>
            <a:r>
              <a:rPr lang="ru-RU" sz="5200" dirty="0" smtClean="0"/>
              <a:t>Морозов </a:t>
            </a:r>
            <a:r>
              <a:rPr lang="ru-RU" sz="5200" dirty="0"/>
              <a:t>А. </a:t>
            </a:r>
            <a:r>
              <a:rPr lang="ru-RU" sz="5200" b="1" dirty="0"/>
              <a:t>Особенности осмотра больных на предмет онконастороженности на приеме амбулаторного хирурга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Горелова </a:t>
            </a:r>
            <a:r>
              <a:rPr lang="ru-RU" sz="5200" dirty="0"/>
              <a:t>В., </a:t>
            </a:r>
            <a:r>
              <a:rPr lang="ru-RU" sz="5200" dirty="0" smtClean="0"/>
              <a:t>Селиверстов </a:t>
            </a:r>
            <a:r>
              <a:rPr lang="ru-RU" sz="5200" dirty="0"/>
              <a:t>П., </a:t>
            </a:r>
            <a:r>
              <a:rPr lang="ru-RU" sz="5200" dirty="0" smtClean="0"/>
              <a:t>Темиров А</a:t>
            </a:r>
            <a:r>
              <a:rPr lang="ru-RU" sz="5200" dirty="0"/>
              <a:t>., </a:t>
            </a:r>
            <a:r>
              <a:rPr lang="ru-RU" sz="5200" dirty="0" smtClean="0"/>
              <a:t>Магомедова </a:t>
            </a:r>
            <a:r>
              <a:rPr lang="ru-RU" sz="5200" dirty="0"/>
              <a:t>Ш. </a:t>
            </a:r>
            <a:r>
              <a:rPr lang="ru-RU" sz="5200" b="1" dirty="0"/>
              <a:t>Современное состояние и перспективы развития нормативно-правового регулирования использования технологий искусственного интеллекта в практике медицинской сестры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Куценко </a:t>
            </a:r>
            <a:r>
              <a:rPr lang="ru-RU" sz="5200" dirty="0"/>
              <a:t>В., </a:t>
            </a:r>
            <a:r>
              <a:rPr lang="ru-RU" sz="5200" dirty="0" smtClean="0"/>
              <a:t>Меньшикова С</a:t>
            </a:r>
            <a:r>
              <a:rPr lang="ru-RU" sz="5200" dirty="0"/>
              <a:t>., </a:t>
            </a:r>
            <a:r>
              <a:rPr lang="ru-RU" sz="5200" dirty="0" smtClean="0"/>
              <a:t>Постаногов </a:t>
            </a:r>
            <a:r>
              <a:rPr lang="ru-RU" sz="5200" dirty="0"/>
              <a:t>Р., </a:t>
            </a:r>
            <a:r>
              <a:rPr lang="ru-RU" sz="5200" dirty="0" smtClean="0"/>
              <a:t>Лопарева </a:t>
            </a:r>
            <a:r>
              <a:rPr lang="ru-RU" sz="5200" dirty="0"/>
              <a:t>Д. </a:t>
            </a:r>
            <a:r>
              <a:rPr lang="ru-RU" sz="5200" b="1" dirty="0"/>
              <a:t>Роль рентгенолаборантов в преодолении появления артефактов при проведении магнитно-резонансной томографии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Бабанов </a:t>
            </a:r>
            <a:r>
              <a:rPr lang="ru-RU" sz="5200" dirty="0"/>
              <a:t>С., </a:t>
            </a:r>
            <a:r>
              <a:rPr lang="ru-RU" sz="5200" dirty="0" smtClean="0"/>
              <a:t>Артемьева М</a:t>
            </a:r>
            <a:r>
              <a:rPr lang="ru-RU" sz="5200" dirty="0"/>
              <a:t>., </a:t>
            </a:r>
            <a:r>
              <a:rPr lang="ru-RU" sz="5200" dirty="0" smtClean="0"/>
              <a:t>Байкова А</a:t>
            </a:r>
            <a:r>
              <a:rPr lang="ru-RU" sz="5200" dirty="0"/>
              <a:t>., </a:t>
            </a:r>
            <a:r>
              <a:rPr lang="ru-RU" sz="5200" dirty="0" smtClean="0"/>
              <a:t>Бабанов </a:t>
            </a:r>
            <a:r>
              <a:rPr lang="ru-RU" sz="5200" dirty="0"/>
              <a:t>А. </a:t>
            </a:r>
            <a:r>
              <a:rPr lang="ru-RU" sz="5200" b="1" dirty="0"/>
              <a:t>Профессиональная бронхиальная астма: вопросы причинности, экспертиза связи заболевания с профессией и оценка профессиональной пригодности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Скворцов В</a:t>
            </a:r>
            <a:r>
              <a:rPr lang="ru-RU" sz="5200" dirty="0"/>
              <a:t>., </a:t>
            </a:r>
            <a:r>
              <a:rPr lang="ru-RU" sz="5200" dirty="0" smtClean="0"/>
              <a:t>Сабанов </a:t>
            </a:r>
            <a:r>
              <a:rPr lang="ru-RU" sz="5200" dirty="0"/>
              <a:t>А., </a:t>
            </a:r>
            <a:r>
              <a:rPr lang="ru-RU" sz="5200" dirty="0" smtClean="0"/>
              <a:t>Ерофеев </a:t>
            </a:r>
            <a:r>
              <a:rPr lang="ru-RU" sz="5200" dirty="0"/>
              <a:t>Д., </a:t>
            </a:r>
            <a:r>
              <a:rPr lang="ru-RU" sz="5200" dirty="0" smtClean="0"/>
              <a:t>Ухоренко </a:t>
            </a:r>
            <a:r>
              <a:rPr lang="ru-RU" sz="5200" dirty="0"/>
              <a:t>И. </a:t>
            </a:r>
            <a:r>
              <a:rPr lang="ru-RU" sz="5200" b="1" dirty="0"/>
              <a:t>Шизофрения в практике медицинской сестры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Лопатина </a:t>
            </a:r>
            <a:r>
              <a:rPr lang="ru-RU" sz="5200" dirty="0"/>
              <a:t>Т. </a:t>
            </a:r>
            <a:r>
              <a:rPr lang="ru-RU" sz="5200" b="1" dirty="0"/>
              <a:t>Деятельность медсестры в профилактике кори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Морозов </a:t>
            </a:r>
            <a:r>
              <a:rPr lang="ru-RU" sz="5200" dirty="0"/>
              <a:t>А., </a:t>
            </a:r>
            <a:r>
              <a:rPr lang="ru-RU" sz="5200" dirty="0" smtClean="0"/>
              <a:t>Буйнова М</a:t>
            </a:r>
            <a:r>
              <a:rPr lang="ru-RU" sz="5200" dirty="0"/>
              <a:t>., </a:t>
            </a:r>
            <a:r>
              <a:rPr lang="ru-RU" sz="5200" dirty="0" smtClean="0"/>
              <a:t>Титова </a:t>
            </a:r>
            <a:r>
              <a:rPr lang="ru-RU" sz="5200" dirty="0"/>
              <a:t>А. </a:t>
            </a:r>
            <a:r>
              <a:rPr lang="ru-RU" sz="5200" b="1" dirty="0"/>
              <a:t>Роль факторов риска в развитии желчнокаменной болезни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Шевцов Д</a:t>
            </a:r>
            <a:r>
              <a:rPr lang="ru-RU" sz="5200" dirty="0"/>
              <a:t>., </a:t>
            </a:r>
            <a:r>
              <a:rPr lang="ru-RU" sz="5200" dirty="0" smtClean="0"/>
              <a:t>Скворцов </a:t>
            </a:r>
            <a:r>
              <a:rPr lang="ru-RU" sz="5200" dirty="0"/>
              <a:t>В. </a:t>
            </a:r>
            <a:r>
              <a:rPr lang="ru-RU" sz="5200" b="1" dirty="0"/>
              <a:t>Поражение системы крови после COVID-19 в общей медицинской практике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Купова </a:t>
            </a:r>
            <a:r>
              <a:rPr lang="ru-RU" sz="5200" dirty="0"/>
              <a:t>Н</a:t>
            </a:r>
            <a:r>
              <a:rPr lang="ru-RU" sz="5200" dirty="0" smtClean="0"/>
              <a:t>., Воронова  </a:t>
            </a:r>
            <a:r>
              <a:rPr lang="ru-RU" sz="5200" dirty="0"/>
              <a:t>М. </a:t>
            </a:r>
            <a:r>
              <a:rPr lang="ru-RU" sz="5200" b="1" dirty="0"/>
              <a:t>Роль медицинской сестры в современной паллиативной онкологии: от контроля симптомов к интегративному уходу</a:t>
            </a:r>
            <a:r>
              <a:rPr lang="ru-RU" sz="5200" dirty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–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Аверкиева </a:t>
            </a:r>
            <a:r>
              <a:rPr lang="ru-RU" sz="5200" dirty="0"/>
              <a:t>Л., </a:t>
            </a:r>
            <a:r>
              <a:rPr lang="ru-RU" sz="5200" dirty="0" smtClean="0"/>
              <a:t>Никулин </a:t>
            </a:r>
            <a:r>
              <a:rPr lang="ru-RU" sz="5200" dirty="0"/>
              <a:t>Б. </a:t>
            </a:r>
            <a:r>
              <a:rPr lang="ru-RU" sz="5200" b="1" dirty="0"/>
              <a:t>Персонализированная медицина: новые компетенции медицинской сестры в эпоху 4P-подхода. Опыт внедрения в клинической </a:t>
            </a:r>
            <a:r>
              <a:rPr lang="ru-RU" sz="5200" b="1" dirty="0" smtClean="0"/>
              <a:t>практике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Маклаева </a:t>
            </a:r>
            <a:r>
              <a:rPr lang="ru-RU" sz="5200" dirty="0"/>
              <a:t>Н., </a:t>
            </a:r>
            <a:r>
              <a:rPr lang="ru-RU" sz="5200" dirty="0" smtClean="0"/>
              <a:t>Островская И</a:t>
            </a:r>
            <a:r>
              <a:rPr lang="ru-RU" sz="5200" dirty="0"/>
              <a:t>., </a:t>
            </a:r>
            <a:r>
              <a:rPr lang="ru-RU" sz="5200" dirty="0" smtClean="0"/>
              <a:t>Коротина Е</a:t>
            </a:r>
            <a:r>
              <a:rPr lang="ru-RU" sz="5200" dirty="0"/>
              <a:t>. </a:t>
            </a:r>
            <a:r>
              <a:rPr lang="ru-RU" sz="5200" b="1" dirty="0"/>
              <a:t>Внедрение цифровых технологий в работу медицинской сестры многопрофильного стационара</a:t>
            </a:r>
            <a:r>
              <a:rPr lang="ru-RU" sz="5200" dirty="0"/>
              <a:t> 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Кондратова </a:t>
            </a:r>
            <a:r>
              <a:rPr lang="ru-RU" sz="5200" dirty="0"/>
              <a:t>Н., </a:t>
            </a:r>
            <a:r>
              <a:rPr lang="ru-RU" sz="5200" dirty="0" smtClean="0"/>
              <a:t>Агишева Н</a:t>
            </a:r>
            <a:r>
              <a:rPr lang="ru-RU" sz="5200" dirty="0"/>
              <a:t>. </a:t>
            </a:r>
            <a:r>
              <a:rPr lang="ru-RU" sz="5200" b="1" dirty="0"/>
              <a:t>Технологическая поддержка сестринского дела в современной медицинской организации </a:t>
            </a:r>
            <a:r>
              <a:rPr lang="ru-RU" sz="5200" b="1" dirty="0" smtClean="0"/>
              <a:t> </a:t>
            </a:r>
            <a:r>
              <a:rPr lang="ru-RU" sz="52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4800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 smtClean="0">
                <a:latin typeface="Times New Roman"/>
                <a:ea typeface="Calibri"/>
                <a:cs typeface="Times New Roman"/>
              </a:rPr>
              <a:t>                                                            </a:t>
            </a:r>
            <a:endParaRPr lang="ru-RU" sz="1500" dirty="0" smtClean="0">
              <a:ea typeface="Calibri"/>
              <a:cs typeface="Times New Roman"/>
            </a:endParaRPr>
          </a:p>
          <a:p>
            <a:endParaRPr lang="ru-RU" sz="1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4" y="16628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en-US" sz="40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US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2025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u="sng" dirty="0">
                <a:solidFill>
                  <a:schemeClr val="accent2">
                    <a:lumMod val="50000"/>
                  </a:schemeClr>
                </a:solidFill>
              </a:rPr>
              <a:t>Рубрика – ПРОФЕССИЯ: ТЕОРИЯ И ПРАКТИКА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Николле </a:t>
            </a:r>
            <a:r>
              <a:rPr lang="ru-RU" dirty="0"/>
              <a:t>Л., Данилов Г. </a:t>
            </a:r>
            <a:r>
              <a:rPr lang="ru-RU" b="1" dirty="0"/>
              <a:t>От киноэкрана к кабинету медсестры: развенчание мифов об экстренной контрацепции как профессиональная компетенция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Лемберг К., Милай И. </a:t>
            </a:r>
            <a:r>
              <a:rPr lang="ru-RU" b="1" dirty="0"/>
              <a:t>Профилактическая медицина как драйвер изменений в работе медперсонала. Опыт клиники «Атлас» в контексте стратегии здорового </a:t>
            </a:r>
            <a:r>
              <a:rPr lang="ru-RU" b="1" dirty="0" smtClean="0"/>
              <a:t>долголетия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Григорьев </a:t>
            </a:r>
            <a:r>
              <a:rPr lang="ru-RU" dirty="0"/>
              <a:t>К., </a:t>
            </a:r>
            <a:r>
              <a:rPr lang="ru-RU" dirty="0" smtClean="0"/>
              <a:t>Харитонова Л</a:t>
            </a:r>
            <a:r>
              <a:rPr lang="ru-RU" dirty="0"/>
              <a:t>., </a:t>
            </a:r>
            <a:r>
              <a:rPr lang="ru-RU" dirty="0" smtClean="0"/>
              <a:t>Бабаян </a:t>
            </a:r>
            <a:r>
              <a:rPr lang="ru-RU" dirty="0"/>
              <a:t>М., </a:t>
            </a:r>
            <a:r>
              <a:rPr lang="ru-RU" dirty="0" smtClean="0"/>
              <a:t>Кучеря </a:t>
            </a:r>
            <a:r>
              <a:rPr lang="ru-RU" dirty="0"/>
              <a:t>Т. </a:t>
            </a:r>
            <a:r>
              <a:rPr lang="ru-RU" b="1" dirty="0"/>
              <a:t>Функциональные расстройства органов пищеварения у детей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Дуданова </a:t>
            </a:r>
            <a:r>
              <a:rPr lang="ru-RU" dirty="0"/>
              <a:t>О. </a:t>
            </a:r>
            <a:r>
              <a:rPr lang="ru-RU" b="1" dirty="0"/>
              <a:t>Ишемический колит: современные проблемы диагностики и лечения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Зиновьева Е</a:t>
            </a:r>
            <a:r>
              <a:rPr lang="ru-RU" dirty="0"/>
              <a:t>. </a:t>
            </a:r>
            <a:r>
              <a:rPr lang="ru-RU" b="1" dirty="0"/>
              <a:t>Современные представления о хроническом гастрите с точки </a:t>
            </a:r>
            <a:r>
              <a:rPr lang="ru-RU" b="1" dirty="0" smtClean="0"/>
              <a:t>зрения доказательной </a:t>
            </a:r>
            <a:r>
              <a:rPr lang="ru-RU" b="1" dirty="0"/>
              <a:t>медицины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Мирзаева </a:t>
            </a:r>
            <a:r>
              <a:rPr lang="ru-RU" dirty="0"/>
              <a:t>Л., </a:t>
            </a:r>
            <a:r>
              <a:rPr lang="ru-RU" dirty="0" smtClean="0"/>
              <a:t>Воронов </a:t>
            </a:r>
            <a:r>
              <a:rPr lang="ru-RU" dirty="0"/>
              <a:t>В., </a:t>
            </a:r>
            <a:r>
              <a:rPr lang="ru-RU" dirty="0" smtClean="0"/>
              <a:t>Демиденко Д</a:t>
            </a:r>
            <a:r>
              <a:rPr lang="ru-RU" dirty="0"/>
              <a:t>., </a:t>
            </a:r>
            <a:r>
              <a:rPr lang="ru-RU" dirty="0" smtClean="0"/>
              <a:t>Артемьева </a:t>
            </a:r>
            <a:r>
              <a:rPr lang="ru-RU" dirty="0"/>
              <a:t>В. </a:t>
            </a:r>
            <a:r>
              <a:rPr lang="ru-RU" b="1" dirty="0"/>
              <a:t>Синдром обратимой церебральной вазоконстрикции, ассоциированный с вестибулярной мигренью. Дифференциальная диагностика и разбор клинических </a:t>
            </a:r>
            <a:r>
              <a:rPr lang="ru-RU" b="1" dirty="0" smtClean="0"/>
              <a:t>случаев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Скворцов </a:t>
            </a:r>
            <a:r>
              <a:rPr lang="ru-RU" dirty="0"/>
              <a:t>В., </a:t>
            </a:r>
            <a:r>
              <a:rPr lang="ru-RU" dirty="0" smtClean="0"/>
              <a:t>Халилова </a:t>
            </a:r>
            <a:r>
              <a:rPr lang="ru-RU" dirty="0"/>
              <a:t>У., </a:t>
            </a:r>
            <a:r>
              <a:rPr lang="ru-RU" dirty="0" smtClean="0"/>
              <a:t>Караваева </a:t>
            </a:r>
            <a:r>
              <a:rPr lang="ru-RU" dirty="0"/>
              <a:t>Э. </a:t>
            </a:r>
            <a:r>
              <a:rPr lang="ru-RU" b="1" dirty="0"/>
              <a:t>Поражение кожи при </a:t>
            </a:r>
            <a:r>
              <a:rPr lang="ru-RU" b="1" dirty="0" smtClean="0"/>
              <a:t>климактерическом синдроме </a:t>
            </a:r>
            <a:r>
              <a:rPr lang="ru-RU" b="1" dirty="0"/>
              <a:t>и возможные пути коррекции в практике медицинской сестры </a:t>
            </a:r>
            <a:r>
              <a:rPr lang="ru-RU" b="1" dirty="0" smtClean="0"/>
              <a:t>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Хохлова С</a:t>
            </a:r>
            <a:r>
              <a:rPr lang="ru-RU" dirty="0"/>
              <a:t>., </a:t>
            </a:r>
            <a:r>
              <a:rPr lang="ru-RU" dirty="0" smtClean="0"/>
              <a:t>Нечушкина </a:t>
            </a:r>
            <a:r>
              <a:rPr lang="ru-RU" dirty="0"/>
              <a:t>В. </a:t>
            </a:r>
            <a:r>
              <a:rPr lang="ru-RU" b="1" dirty="0"/>
              <a:t>Рак яичников: что должна знать и говорить медицинская сестра пациентке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Куценко </a:t>
            </a:r>
            <a:r>
              <a:rPr lang="ru-RU" dirty="0"/>
              <a:t>В., </a:t>
            </a:r>
            <a:r>
              <a:rPr lang="ru-RU" dirty="0" smtClean="0"/>
              <a:t>Лопарева </a:t>
            </a:r>
            <a:r>
              <a:rPr lang="ru-RU" dirty="0"/>
              <a:t>Д., </a:t>
            </a:r>
            <a:r>
              <a:rPr lang="ru-RU" dirty="0" smtClean="0"/>
              <a:t>Селиверстов П</a:t>
            </a:r>
            <a:r>
              <a:rPr lang="ru-RU" dirty="0"/>
              <a:t>. </a:t>
            </a:r>
            <a:r>
              <a:rPr lang="ru-RU" b="1" dirty="0"/>
              <a:t>Мультимодальная диагностика паразитарных поражений молочной железы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Морозов А</a:t>
            </a:r>
            <a:r>
              <a:rPr lang="ru-RU" dirty="0"/>
              <a:t>., </a:t>
            </a:r>
            <a:r>
              <a:rPr lang="ru-RU" dirty="0" smtClean="0"/>
              <a:t>Ильина А</a:t>
            </a:r>
            <a:r>
              <a:rPr lang="ru-RU" dirty="0"/>
              <a:t>. </a:t>
            </a:r>
            <a:r>
              <a:rPr lang="ru-RU" b="1" dirty="0"/>
              <a:t>Влияние аппендикса на иммунную систему </a:t>
            </a:r>
            <a:r>
              <a:rPr lang="ru-RU" b="1" dirty="0" smtClean="0"/>
              <a:t>человека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Яцкова </a:t>
            </a:r>
            <a:r>
              <a:rPr lang="ru-RU" dirty="0"/>
              <a:t>Т., </a:t>
            </a:r>
            <a:r>
              <a:rPr lang="ru-RU" dirty="0" smtClean="0"/>
              <a:t>Фиголь С</a:t>
            </a:r>
            <a:r>
              <a:rPr lang="ru-RU" dirty="0"/>
              <a:t>.</a:t>
            </a:r>
            <a:r>
              <a:rPr lang="ru-RU" b="1" dirty="0"/>
              <a:t> Технологии выхаживания новорождённых с низкой и экстремально низкой массой тела. Тактика медицинской сестры 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Скворцов В</a:t>
            </a:r>
            <a:r>
              <a:rPr lang="ru-RU" dirty="0"/>
              <a:t>., </a:t>
            </a:r>
            <a:r>
              <a:rPr lang="ru-RU" dirty="0" smtClean="0"/>
              <a:t>Акимочкин </a:t>
            </a:r>
            <a:r>
              <a:rPr lang="ru-RU" dirty="0"/>
              <a:t>Г. </a:t>
            </a:r>
            <a:r>
              <a:rPr lang="ru-RU" b="1" dirty="0"/>
              <a:t>Профилактика наркозависимости в практике медицинской сестры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Успенская </a:t>
            </a:r>
            <a:r>
              <a:rPr lang="ru-RU" dirty="0"/>
              <a:t>Е. </a:t>
            </a:r>
            <a:r>
              <a:rPr lang="ru-RU" b="1" dirty="0"/>
              <a:t>Дифференциальная диагностика и тревожные симптомы кашля у детей в практике среднего </a:t>
            </a:r>
            <a:r>
              <a:rPr lang="ru-RU" b="1" dirty="0" smtClean="0"/>
              <a:t>медперсонала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6" y="21708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424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Рубрика – АКТУАЛЬНАЯ 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ТЕМА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Григорьев К</a:t>
            </a:r>
            <a:r>
              <a:rPr lang="ru-RU" sz="5600" dirty="0"/>
              <a:t>. </a:t>
            </a:r>
            <a:r>
              <a:rPr lang="ru-RU" sz="5600" b="1" dirty="0"/>
              <a:t>Педиатрические проблемы подготовки юных </a:t>
            </a:r>
            <a:r>
              <a:rPr lang="ru-RU" sz="5600" b="1" dirty="0" smtClean="0"/>
              <a:t>спортсменов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Григорьев К</a:t>
            </a:r>
            <a:r>
              <a:rPr lang="ru-RU" sz="5600" dirty="0"/>
              <a:t>., </a:t>
            </a:r>
            <a:r>
              <a:rPr lang="ru-RU" sz="5600" dirty="0" smtClean="0"/>
              <a:t>Поважная </a:t>
            </a:r>
            <a:r>
              <a:rPr lang="ru-RU" sz="5600" dirty="0"/>
              <a:t>Е. </a:t>
            </a:r>
            <a:r>
              <a:rPr lang="ru-RU" sz="5600" b="1" dirty="0"/>
              <a:t>Санаторно-курортное лечение детей: роль в укреплении здоровья нации и тенденции </a:t>
            </a:r>
            <a:r>
              <a:rPr lang="ru-RU" sz="5600" b="1" dirty="0" smtClean="0"/>
              <a:t>развития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ВагайцевА </a:t>
            </a:r>
            <a:r>
              <a:rPr lang="ru-RU" sz="5600" dirty="0"/>
              <a:t>М., </a:t>
            </a:r>
            <a:r>
              <a:rPr lang="ru-RU" sz="5600" dirty="0" smtClean="0"/>
              <a:t>Усенко Т</a:t>
            </a:r>
            <a:r>
              <a:rPr lang="ru-RU" sz="5600" dirty="0"/>
              <a:t>., </a:t>
            </a:r>
            <a:r>
              <a:rPr lang="ru-RU" sz="5600" dirty="0" smtClean="0"/>
              <a:t>Сенчук </a:t>
            </a:r>
            <a:r>
              <a:rPr lang="ru-RU" sz="5600" dirty="0"/>
              <a:t>Р. </a:t>
            </a:r>
            <a:r>
              <a:rPr lang="ru-RU" sz="5600" b="1" dirty="0"/>
              <a:t>Экзистенциальный подход в </a:t>
            </a:r>
            <a:r>
              <a:rPr lang="ru-RU" sz="5600" b="1" dirty="0" smtClean="0"/>
              <a:t>работе медицинской </a:t>
            </a:r>
            <a:r>
              <a:rPr lang="ru-RU" sz="5600" b="1" dirty="0"/>
              <a:t>сестры с человеком в ситуации паллиативного этапа </a:t>
            </a:r>
            <a:r>
              <a:rPr lang="ru-RU" sz="5600" b="1" dirty="0" smtClean="0"/>
              <a:t>заболевания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 </a:t>
            </a:r>
            <a:r>
              <a:rPr lang="ru-RU" sz="5600" dirty="0" smtClean="0"/>
              <a:t>Гераськина Н</a:t>
            </a:r>
            <a:r>
              <a:rPr lang="ru-RU" sz="5600" dirty="0"/>
              <a:t>. </a:t>
            </a:r>
            <a:r>
              <a:rPr lang="ru-RU" sz="5600" b="1" dirty="0"/>
              <a:t>Влияние факторов профессиональной  среды на проблему дефицита медицинских сестёр в паллиативной медицинской помощи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Крылова Т</a:t>
            </a:r>
            <a:r>
              <a:rPr lang="ru-RU" sz="5600" dirty="0"/>
              <a:t>., </a:t>
            </a:r>
            <a:r>
              <a:rPr lang="ru-RU" sz="5600" dirty="0" smtClean="0"/>
              <a:t>Островская </a:t>
            </a:r>
            <a:r>
              <a:rPr lang="ru-RU" sz="5600" dirty="0"/>
              <a:t>И., </a:t>
            </a:r>
            <a:r>
              <a:rPr lang="ru-RU" sz="5600" dirty="0" smtClean="0"/>
              <a:t>Мирилашвили </a:t>
            </a:r>
            <a:r>
              <a:rPr lang="ru-RU" sz="5600" dirty="0"/>
              <a:t>Д. </a:t>
            </a:r>
            <a:r>
              <a:rPr lang="ru-RU" sz="5600" b="1" dirty="0"/>
              <a:t>Обзор гигиенических мероприятий по уходу за полостью рта пациентов отделений реанимации и интенсивной терапии 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Гольцман </a:t>
            </a:r>
            <a:r>
              <a:rPr lang="ru-RU" sz="5600" dirty="0"/>
              <a:t>А. </a:t>
            </a:r>
            <a:r>
              <a:rPr lang="ru-RU" sz="5600" b="1" dirty="0"/>
              <a:t>Смерть в паллиативной медицине: как семьи и врачи проживают </a:t>
            </a:r>
            <a:r>
              <a:rPr lang="ru-RU" sz="5600" b="1" dirty="0" smtClean="0"/>
              <a:t>утрату -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Козлова </a:t>
            </a:r>
            <a:r>
              <a:rPr lang="ru-RU" sz="5600" dirty="0"/>
              <a:t>А. </a:t>
            </a:r>
            <a:r>
              <a:rPr lang="ru-RU" sz="5600" b="1" dirty="0"/>
              <a:t>Гастростома: всё, что нужно знать об установке и уходе после операции </a:t>
            </a:r>
            <a:r>
              <a:rPr lang="ru-RU" sz="5600" b="1" dirty="0" smtClean="0"/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№ 4</a:t>
            </a:r>
            <a:endParaRPr lang="ru-RU" sz="5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Волчкевич </a:t>
            </a:r>
            <a:r>
              <a:rPr lang="ru-RU" sz="5600" dirty="0"/>
              <a:t>М., </a:t>
            </a:r>
            <a:r>
              <a:rPr lang="ru-RU" sz="5600" dirty="0" smtClean="0"/>
              <a:t>Стеганцев А</a:t>
            </a:r>
            <a:r>
              <a:rPr lang="ru-RU" sz="5600" dirty="0"/>
              <a:t>. </a:t>
            </a:r>
            <a:r>
              <a:rPr lang="ru-RU" sz="5600" b="1" dirty="0"/>
              <a:t>Роль доулы смерти в патронажном уходе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Григорьев К</a:t>
            </a:r>
            <a:r>
              <a:rPr lang="ru-RU" sz="5600" dirty="0"/>
              <a:t>., </a:t>
            </a:r>
            <a:r>
              <a:rPr lang="ru-RU" sz="5600" dirty="0" smtClean="0"/>
              <a:t>Харитонова Л</a:t>
            </a:r>
            <a:r>
              <a:rPr lang="ru-RU" sz="5600" dirty="0"/>
              <a:t>. </a:t>
            </a:r>
            <a:r>
              <a:rPr lang="ru-RU" sz="5600" b="1" dirty="0"/>
              <a:t>Хронические гастрит и гастродуоденит у детей: проблемы старые, трактуются </a:t>
            </a:r>
            <a:r>
              <a:rPr lang="ru-RU" sz="5600" b="1" dirty="0" smtClean="0"/>
              <a:t>по-новому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  <a:ea typeface="Calibri"/>
              </a:rPr>
              <a:t>Рубрика – ИНФОРМАЦИЯ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</a:rPr>
              <a:t>Островская </a:t>
            </a:r>
            <a:r>
              <a:rPr lang="ru-RU" sz="5600" dirty="0">
                <a:ea typeface="Calibri"/>
              </a:rPr>
              <a:t>И.  </a:t>
            </a:r>
            <a:r>
              <a:rPr lang="ru-RU" sz="5600" b="1" dirty="0">
                <a:ea typeface="Calibri"/>
              </a:rPr>
              <a:t>Есть ли наука в сестринском деле?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№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1</a:t>
            </a:r>
            <a:endParaRPr lang="ru-RU" sz="56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>
                <a:ea typeface="Times New Roman"/>
                <a:cs typeface="Times New Roman"/>
              </a:rPr>
              <a:t>Веялис </a:t>
            </a:r>
            <a:r>
              <a:rPr lang="ru-RU" sz="5600" dirty="0">
                <a:ea typeface="Times New Roman"/>
                <a:cs typeface="Times New Roman"/>
              </a:rPr>
              <a:t>Ю. </a:t>
            </a:r>
            <a:r>
              <a:rPr lang="ru-RU" sz="5600" b="1" dirty="0">
                <a:ea typeface="Times New Roman"/>
                <a:cs typeface="Times New Roman"/>
              </a:rPr>
              <a:t>Как медсестры становятся проводниками активного долголетия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№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3</a:t>
            </a:r>
            <a:endParaRPr lang="ru-RU" sz="56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>
                <a:ea typeface="Times New Roman"/>
                <a:cs typeface="Times New Roman"/>
              </a:rPr>
              <a:t>Веялис </a:t>
            </a:r>
            <a:r>
              <a:rPr lang="ru-RU" sz="5600" dirty="0">
                <a:ea typeface="Times New Roman"/>
                <a:cs typeface="Times New Roman"/>
              </a:rPr>
              <a:t>Ю. </a:t>
            </a:r>
            <a:r>
              <a:rPr lang="ru-RU" sz="5600" b="1" dirty="0">
                <a:ea typeface="Times New Roman"/>
                <a:cs typeface="Times New Roman"/>
              </a:rPr>
              <a:t>От флакона к аппликатору или как меняется работа медсестры с классическими антисептиками</a:t>
            </a:r>
            <a:r>
              <a:rPr lang="ru-RU" sz="5600" b="1" dirty="0" smtClean="0">
                <a:ea typeface="Times New Roman"/>
                <a:cs typeface="Times New Roman"/>
              </a:rPr>
              <a:t>?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dirty="0" smtClean="0">
              <a:ea typeface="Calibri"/>
              <a:cs typeface="Times New Roman"/>
            </a:endParaRPr>
          </a:p>
          <a:p>
            <a:endParaRPr lang="ru-RU" sz="1400" b="1" dirty="0" smtClean="0"/>
          </a:p>
          <a:p>
            <a:endParaRPr lang="ru-RU" sz="1400" dirty="0" smtClean="0"/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5" y="15612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667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739126"/>
            <a:ext cx="10964007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 –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 СЕСТРИНСКАЯ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СЛУЖБА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В СИСТЕМЕ ЗДРАВООХРАНЕНИЯ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Федько </a:t>
            </a:r>
            <a:r>
              <a:rPr lang="ru-RU" sz="1400" dirty="0"/>
              <a:t>Н., </a:t>
            </a:r>
            <a:r>
              <a:rPr lang="ru-RU" sz="1400" dirty="0" smtClean="0"/>
              <a:t>Малкина Л</a:t>
            </a:r>
            <a:r>
              <a:rPr lang="ru-RU" sz="1400" dirty="0"/>
              <a:t>., </a:t>
            </a:r>
            <a:r>
              <a:rPr lang="ru-RU" sz="1400" dirty="0" smtClean="0"/>
              <a:t>Воропинова О</a:t>
            </a:r>
            <a:r>
              <a:rPr lang="ru-RU" sz="1400" dirty="0"/>
              <a:t>. </a:t>
            </a:r>
            <a:r>
              <a:rPr lang="ru-RU" sz="1400" b="1" dirty="0"/>
              <a:t>Совершенствование системы управления сестринским </a:t>
            </a:r>
            <a:r>
              <a:rPr lang="ru-RU" sz="1400" b="1" dirty="0" smtClean="0"/>
              <a:t>персоналом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2 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Брызгалова О</a:t>
            </a:r>
            <a:r>
              <a:rPr lang="ru-RU" sz="1400" dirty="0"/>
              <a:t>., </a:t>
            </a:r>
            <a:r>
              <a:rPr lang="ru-RU" sz="1400" dirty="0" smtClean="0"/>
              <a:t>Иванова </a:t>
            </a:r>
            <a:r>
              <a:rPr lang="ru-RU" sz="1400" dirty="0"/>
              <a:t>О., </a:t>
            </a:r>
            <a:r>
              <a:rPr lang="ru-RU" sz="1400" dirty="0" smtClean="0"/>
              <a:t>Кочурова </a:t>
            </a:r>
            <a:r>
              <a:rPr lang="ru-RU" sz="1400" dirty="0"/>
              <a:t>И. </a:t>
            </a:r>
            <a:r>
              <a:rPr lang="ru-RU" sz="1400" b="1" dirty="0"/>
              <a:t>Влияние здоровья медицинских сестёр на качество профессиональной деятельности в отделении анестезиологии-реанимации при оказании высокотехнологичной медицинской помощи 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8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Федько </a:t>
            </a:r>
            <a:r>
              <a:rPr lang="ru-RU" sz="1400" dirty="0"/>
              <a:t>Н., </a:t>
            </a:r>
            <a:r>
              <a:rPr lang="ru-RU" sz="1400" dirty="0" smtClean="0"/>
              <a:t>Малкина </a:t>
            </a:r>
            <a:r>
              <a:rPr lang="ru-RU" sz="1400" dirty="0"/>
              <a:t>Л., </a:t>
            </a:r>
            <a:r>
              <a:rPr lang="ru-RU" sz="1400" dirty="0" smtClean="0"/>
              <a:t>Воропинова О</a:t>
            </a:r>
            <a:r>
              <a:rPr lang="ru-RU" sz="1400" dirty="0"/>
              <a:t>. </a:t>
            </a:r>
            <a:r>
              <a:rPr lang="ru-RU" sz="1400" b="1" dirty="0"/>
              <a:t>Проблемы управления сестринским персоналом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8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– ВОПРОСЫ ПРОФИЛАКТИКИ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</a:rPr>
              <a:t>Волга Н., Потапова И., Селиверстов П., Куценко В. </a:t>
            </a:r>
            <a:r>
              <a:rPr lang="ru-RU" sz="1400" b="1" dirty="0">
                <a:ea typeface="Times New Roman"/>
              </a:rPr>
              <a:t>Алкогольные напитки и их влияние на организм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</a:rPr>
              <a:t>Барышникова Н. </a:t>
            </a:r>
            <a:r>
              <a:rPr lang="ru-RU" sz="1400" b="1" dirty="0">
                <a:ea typeface="Times New Roman"/>
              </a:rPr>
              <a:t>Психологическое тестирование сотрудников медицинских учреждений для выявления рисков профессионального выгорания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Соловьева А., Селиверстов П. </a:t>
            </a:r>
            <a:r>
              <a:rPr lang="ru-RU" sz="1400" b="1" dirty="0"/>
              <a:t>Анализ факторов, способствующих развитию синдрома эмоционального выгорания у фельдшеров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Безвуляк Е., Лустина О., Пусина В. </a:t>
            </a:r>
            <a:r>
              <a:rPr lang="ru-RU" sz="1400" b="1" dirty="0"/>
              <a:t>Профилактика рака – краеугольный метод контроля распространения онкологических заболеваний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Бабанов С., Лысова М. </a:t>
            </a:r>
            <a:r>
              <a:rPr lang="ru-RU" sz="1400" b="1" dirty="0"/>
              <a:t>Синдром эмоционального выгорания у врачей в условиях специализированной медицинской организации: вопросы причинности, диагностика, прогнозирование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Богданова Т., Синицина В. </a:t>
            </a:r>
            <a:r>
              <a:rPr lang="ru-RU" sz="1400" b="1" dirty="0"/>
              <a:t>Совершенствование профессиональной коммуникации медицинских сестёр: от теории к практике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>
              <a:ea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50" dirty="0">
              <a:ea typeface="Calibri"/>
              <a:cs typeface="Times New Roman"/>
            </a:endParaRPr>
          </a:p>
          <a:p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6" y="19676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 –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CЕСТРИНСКИЙ ПАТРОНАЖ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Котельникова </a:t>
            </a:r>
            <a:r>
              <a:rPr lang="ru-RU" sz="1400" dirty="0"/>
              <a:t>О., </a:t>
            </a:r>
            <a:r>
              <a:rPr lang="ru-RU" sz="1400" dirty="0" smtClean="0"/>
              <a:t>Доценко </a:t>
            </a:r>
            <a:r>
              <a:rPr lang="ru-RU" sz="1400" dirty="0"/>
              <a:t>Е. </a:t>
            </a:r>
            <a:r>
              <a:rPr lang="ru-RU" sz="1400" b="1" dirty="0"/>
              <a:t>Роль медицинских сестер в профилактике пролежней: практическое применение средств для их предотвращения и </a:t>
            </a:r>
            <a:r>
              <a:rPr lang="ru-RU" sz="1400" b="1" dirty="0" smtClean="0"/>
              <a:t>управления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Никонова </a:t>
            </a:r>
            <a:r>
              <a:rPr lang="ru-RU" sz="1400" dirty="0">
                <a:ea typeface="Calibri"/>
                <a:cs typeface="Times New Roman"/>
              </a:rPr>
              <a:t>Е., </a:t>
            </a:r>
            <a:r>
              <a:rPr lang="ru-RU" sz="1400" dirty="0" smtClean="0">
                <a:ea typeface="Calibri"/>
                <a:cs typeface="Times New Roman"/>
              </a:rPr>
              <a:t>Дутчин И</a:t>
            </a:r>
            <a:r>
              <a:rPr lang="ru-RU" sz="1400" dirty="0">
                <a:ea typeface="Calibri"/>
                <a:cs typeface="Times New Roman"/>
              </a:rPr>
              <a:t>., </a:t>
            </a:r>
            <a:r>
              <a:rPr lang="ru-RU" sz="1400" dirty="0" smtClean="0">
                <a:ea typeface="Calibri"/>
                <a:cs typeface="Times New Roman"/>
              </a:rPr>
              <a:t>Руссков </a:t>
            </a:r>
            <a:r>
              <a:rPr lang="ru-RU" sz="1400" dirty="0">
                <a:ea typeface="Calibri"/>
                <a:cs typeface="Times New Roman"/>
              </a:rPr>
              <a:t>К., </a:t>
            </a:r>
            <a:r>
              <a:rPr lang="ru-RU" sz="1400" dirty="0" smtClean="0">
                <a:ea typeface="Calibri"/>
                <a:cs typeface="Times New Roman"/>
              </a:rPr>
              <a:t>Отхозория </a:t>
            </a:r>
            <a:r>
              <a:rPr lang="ru-RU" sz="1400" dirty="0">
                <a:ea typeface="Calibri"/>
                <a:cs typeface="Times New Roman"/>
              </a:rPr>
              <a:t>Д., </a:t>
            </a:r>
            <a:r>
              <a:rPr lang="ru-RU" sz="1400" dirty="0" smtClean="0">
                <a:ea typeface="Calibri"/>
                <a:cs typeface="Times New Roman"/>
              </a:rPr>
              <a:t>Дорошенко А</a:t>
            </a:r>
            <a:r>
              <a:rPr lang="ru-RU" sz="1400" dirty="0">
                <a:ea typeface="Calibri"/>
                <a:cs typeface="Times New Roman"/>
              </a:rPr>
              <a:t>.</a:t>
            </a:r>
            <a:r>
              <a:rPr lang="ru-RU" sz="1400" b="1" dirty="0">
                <a:ea typeface="Calibri"/>
                <a:cs typeface="Times New Roman"/>
              </a:rPr>
              <a:t> </a:t>
            </a:r>
            <a:r>
              <a:rPr lang="ru-RU" sz="1400" b="1" dirty="0" smtClean="0">
                <a:ea typeface="Calibri"/>
                <a:cs typeface="Times New Roman"/>
              </a:rPr>
              <a:t>Специфика </a:t>
            </a:r>
            <a:r>
              <a:rPr lang="ru-RU" sz="1400" b="1" dirty="0">
                <a:ea typeface="Calibri"/>
                <a:cs typeface="Times New Roman"/>
              </a:rPr>
              <a:t>сестринского ухода в высокотехнологичной офтальмологической клинике. Московский опыт работы с пациентами с нарушениями зрения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Турганова </a:t>
            </a:r>
            <a:r>
              <a:rPr lang="ru-RU" sz="1400" dirty="0">
                <a:ea typeface="Calibri"/>
                <a:cs typeface="Times New Roman"/>
              </a:rPr>
              <a:t>Е.</a:t>
            </a:r>
            <a:r>
              <a:rPr lang="ru-RU" sz="1400" b="1" dirty="0">
                <a:ea typeface="Calibri"/>
                <a:cs typeface="Times New Roman"/>
              </a:rPr>
              <a:t> Роль медицинской сестры в контроле становления лактации у кормящих матерей и успешности грудного вскармливания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Иванюк </a:t>
            </a:r>
            <a:r>
              <a:rPr lang="ru-RU" sz="1400" dirty="0">
                <a:ea typeface="Calibri"/>
                <a:cs typeface="Times New Roman"/>
              </a:rPr>
              <a:t>А., </a:t>
            </a:r>
            <a:r>
              <a:rPr lang="ru-RU" sz="1400" dirty="0" smtClean="0">
                <a:ea typeface="Calibri"/>
                <a:cs typeface="Times New Roman"/>
              </a:rPr>
              <a:t>Комаров </a:t>
            </a:r>
            <a:r>
              <a:rPr lang="ru-RU" sz="1400" dirty="0">
                <a:ea typeface="Calibri"/>
                <a:cs typeface="Times New Roman"/>
              </a:rPr>
              <a:t>Н. </a:t>
            </a:r>
            <a:r>
              <a:rPr lang="ru-RU" sz="1400" b="1" dirty="0">
                <a:ea typeface="Calibri"/>
                <a:cs typeface="Times New Roman"/>
              </a:rPr>
              <a:t>Особенности сестринского ухода за пациентами с заболеваниями и травмами головного мозга в послеоперационном периоде 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Фокин </a:t>
            </a:r>
            <a:r>
              <a:rPr lang="ru-RU" sz="1400" dirty="0">
                <a:ea typeface="Calibri"/>
                <a:cs typeface="Times New Roman"/>
              </a:rPr>
              <a:t>А., </a:t>
            </a:r>
            <a:r>
              <a:rPr lang="ru-RU" sz="1400" dirty="0" smtClean="0">
                <a:ea typeface="Calibri"/>
                <a:cs typeface="Times New Roman"/>
              </a:rPr>
              <a:t>Мешков </a:t>
            </a:r>
            <a:r>
              <a:rPr lang="ru-RU" sz="1400" dirty="0">
                <a:ea typeface="Calibri"/>
                <a:cs typeface="Times New Roman"/>
              </a:rPr>
              <a:t>А., </a:t>
            </a:r>
            <a:r>
              <a:rPr lang="ru-RU" sz="1400" dirty="0" smtClean="0">
                <a:ea typeface="Calibri"/>
                <a:cs typeface="Times New Roman"/>
              </a:rPr>
              <a:t>Прудникова </a:t>
            </a:r>
            <a:r>
              <a:rPr lang="ru-RU" sz="1400" dirty="0">
                <a:ea typeface="Calibri"/>
                <a:cs typeface="Times New Roman"/>
              </a:rPr>
              <a:t>М., </a:t>
            </a:r>
            <a:r>
              <a:rPr lang="ru-RU" sz="1400" dirty="0" smtClean="0">
                <a:ea typeface="Calibri"/>
                <a:cs typeface="Times New Roman"/>
              </a:rPr>
              <a:t>Ускова </a:t>
            </a:r>
            <a:r>
              <a:rPr lang="ru-RU" sz="1400" dirty="0">
                <a:ea typeface="Calibri"/>
                <a:cs typeface="Times New Roman"/>
              </a:rPr>
              <a:t>С., </a:t>
            </a:r>
            <a:r>
              <a:rPr lang="ru-RU" sz="1400" dirty="0" smtClean="0">
                <a:ea typeface="Calibri"/>
                <a:cs typeface="Times New Roman"/>
              </a:rPr>
              <a:t>Господарец </a:t>
            </a:r>
            <a:r>
              <a:rPr lang="ru-RU" sz="1400" dirty="0">
                <a:ea typeface="Calibri"/>
                <a:cs typeface="Times New Roman"/>
              </a:rPr>
              <a:t>М., </a:t>
            </a:r>
            <a:r>
              <a:rPr lang="ru-RU" sz="1400" dirty="0" smtClean="0">
                <a:ea typeface="Calibri"/>
                <a:cs typeface="Times New Roman"/>
              </a:rPr>
              <a:t>Колебошина </a:t>
            </a:r>
            <a:r>
              <a:rPr lang="ru-RU" sz="1400" dirty="0">
                <a:ea typeface="Calibri"/>
                <a:cs typeface="Times New Roman"/>
              </a:rPr>
              <a:t>М. </a:t>
            </a:r>
            <a:r>
              <a:rPr lang="ru-RU" sz="1400" b="1" dirty="0">
                <a:ea typeface="Calibri"/>
                <a:cs typeface="Times New Roman"/>
              </a:rPr>
              <a:t>Оптимизация сестринского этапа подготовки желудка к фиброэзофагогастродуоденоскопии в экстренной хирургии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ea typeface="Calibri"/>
                <a:cs typeface="Times New Roman"/>
              </a:rPr>
              <a:t>Шемеровский </a:t>
            </a:r>
            <a:r>
              <a:rPr lang="ru-RU" sz="1400" b="1" dirty="0">
                <a:ea typeface="Calibri"/>
                <a:cs typeface="Times New Roman"/>
              </a:rPr>
              <a:t>К., </a:t>
            </a:r>
            <a:r>
              <a:rPr lang="ru-RU" sz="1400" b="1" dirty="0" smtClean="0">
                <a:ea typeface="Calibri"/>
                <a:cs typeface="Times New Roman"/>
              </a:rPr>
              <a:t>Шукурова Н</a:t>
            </a:r>
            <a:r>
              <a:rPr lang="ru-RU" sz="1400" b="1" dirty="0">
                <a:ea typeface="Calibri"/>
                <a:cs typeface="Times New Roman"/>
              </a:rPr>
              <a:t>. Обновления, полезные для медицинской сестры 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Рубрика – ОБРАЗОВАНИЕ: ПРОБЛЕМЫ И РЕШЕНИЯ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Маркелова Ю., Островская И., Сухотина Н., Тишина И. </a:t>
            </a:r>
            <a:r>
              <a:rPr lang="ru-RU" sz="1400" b="1" dirty="0">
                <a:ea typeface="Calibri"/>
                <a:cs typeface="Times New Roman"/>
              </a:rPr>
              <a:t>Использование VR-технологий в подготовке среднего медицинского персонала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Островская И., Белошицкая Н. </a:t>
            </a:r>
            <a:r>
              <a:rPr lang="ru-RU" sz="1400" b="1" dirty="0">
                <a:ea typeface="Calibri"/>
                <a:cs typeface="Times New Roman"/>
              </a:rPr>
              <a:t>Использование результатов систематических обзоров в сестринской практике 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Гамзатова С., Айдынбекова З., Гамзатов С. и др. </a:t>
            </a:r>
            <a:r>
              <a:rPr lang="ru-RU" sz="1400" b="1" dirty="0">
                <a:ea typeface="Calibri"/>
                <a:cs typeface="Times New Roman"/>
              </a:rPr>
              <a:t>Взаимосвязь разнородной физической нагрузки и уровня физической активности студентов 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6" y="20692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7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</a:t>
            </a:r>
            <a:r>
              <a:rPr lang="ru-RU" sz="4000" b="1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4000" b="1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500" dirty="0" smtClean="0">
              <a:ea typeface="Calibri"/>
              <a:cs typeface="Times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– ПРОБЛЕМА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Бабанов </a:t>
            </a:r>
            <a:r>
              <a:rPr lang="ru-RU" sz="1400" dirty="0">
                <a:ea typeface="Calibri"/>
                <a:cs typeface="Times New Roman"/>
              </a:rPr>
              <a:t>С., </a:t>
            </a:r>
            <a:r>
              <a:rPr lang="ru-RU" sz="1400" dirty="0" smtClean="0">
                <a:ea typeface="Calibri"/>
                <a:cs typeface="Times New Roman"/>
              </a:rPr>
              <a:t>Казакова </a:t>
            </a:r>
            <a:r>
              <a:rPr lang="ru-RU" sz="1400" dirty="0">
                <a:ea typeface="Calibri"/>
                <a:cs typeface="Times New Roman"/>
              </a:rPr>
              <a:t>А., </a:t>
            </a:r>
            <a:r>
              <a:rPr lang="ru-RU" sz="1400" dirty="0" smtClean="0">
                <a:ea typeface="Calibri"/>
                <a:cs typeface="Times New Roman"/>
              </a:rPr>
              <a:t>Стрижаков </a:t>
            </a:r>
            <a:r>
              <a:rPr lang="ru-RU" sz="1400" dirty="0">
                <a:ea typeface="Calibri"/>
                <a:cs typeface="Times New Roman"/>
              </a:rPr>
              <a:t>Л., </a:t>
            </a:r>
            <a:r>
              <a:rPr lang="ru-RU" sz="1400" dirty="0" smtClean="0">
                <a:ea typeface="Calibri"/>
                <a:cs typeface="Times New Roman"/>
              </a:rPr>
              <a:t>Агаркова </a:t>
            </a:r>
            <a:r>
              <a:rPr lang="ru-RU" sz="1400" dirty="0">
                <a:ea typeface="Calibri"/>
                <a:cs typeface="Times New Roman"/>
              </a:rPr>
              <a:t>И., </a:t>
            </a:r>
            <a:r>
              <a:rPr lang="ru-RU" sz="1400" dirty="0" smtClean="0">
                <a:ea typeface="Calibri"/>
                <a:cs typeface="Times New Roman"/>
              </a:rPr>
              <a:t>Острякова </a:t>
            </a:r>
            <a:r>
              <a:rPr lang="ru-RU" sz="1400" dirty="0">
                <a:ea typeface="Calibri"/>
                <a:cs typeface="Times New Roman"/>
              </a:rPr>
              <a:t>Н. </a:t>
            </a:r>
            <a:r>
              <a:rPr lang="ru-RU" sz="1400" b="1" dirty="0">
                <a:ea typeface="Calibri"/>
                <a:cs typeface="Times New Roman"/>
              </a:rPr>
              <a:t>Профессиональные нарушения репродуктивной системы: проблемы возникновения, вопросы экспертизы, профилактика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ea typeface="Calibri"/>
                <a:cs typeface="Times New Roman"/>
              </a:rPr>
              <a:t> </a:t>
            </a:r>
            <a:r>
              <a:rPr lang="ru-RU" sz="1400" dirty="0" smtClean="0">
                <a:ea typeface="Calibri"/>
                <a:cs typeface="Times New Roman"/>
              </a:rPr>
              <a:t>Матвеева Е</a:t>
            </a:r>
            <a:r>
              <a:rPr lang="ru-RU" sz="1400" dirty="0">
                <a:ea typeface="Calibri"/>
                <a:cs typeface="Times New Roman"/>
              </a:rPr>
              <a:t>. </a:t>
            </a:r>
            <a:r>
              <a:rPr lang="ru-RU" sz="1400" b="1" dirty="0">
                <a:ea typeface="Calibri"/>
                <a:cs typeface="Times New Roman"/>
              </a:rPr>
              <a:t>Факторы риска суицида у женщин в ситуации репродуктивного </a:t>
            </a:r>
            <a:r>
              <a:rPr lang="ru-RU" sz="1400" b="1" dirty="0" smtClean="0">
                <a:ea typeface="Calibri"/>
                <a:cs typeface="Times New Roman"/>
              </a:rPr>
              <a:t>выбора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3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Бабанов </a:t>
            </a:r>
            <a:r>
              <a:rPr lang="ru-RU" sz="1400" dirty="0">
                <a:ea typeface="Calibri"/>
                <a:cs typeface="Times New Roman"/>
              </a:rPr>
              <a:t>С., </a:t>
            </a:r>
            <a:r>
              <a:rPr lang="ru-RU" sz="1400" dirty="0" smtClean="0">
                <a:ea typeface="Calibri"/>
                <a:cs typeface="Times New Roman"/>
              </a:rPr>
              <a:t>Острякова Н</a:t>
            </a:r>
            <a:r>
              <a:rPr lang="ru-RU" sz="1400" dirty="0">
                <a:ea typeface="Calibri"/>
                <a:cs typeface="Times New Roman"/>
              </a:rPr>
              <a:t>., </a:t>
            </a:r>
            <a:r>
              <a:rPr lang="ru-RU" sz="1400" dirty="0" smtClean="0">
                <a:ea typeface="Calibri"/>
                <a:cs typeface="Times New Roman"/>
              </a:rPr>
              <a:t>Лысова </a:t>
            </a:r>
            <a:r>
              <a:rPr lang="ru-RU" sz="1400" dirty="0">
                <a:ea typeface="Calibri"/>
                <a:cs typeface="Times New Roman"/>
              </a:rPr>
              <a:t>М., </a:t>
            </a:r>
            <a:r>
              <a:rPr lang="ru-RU" sz="1400" dirty="0" smtClean="0">
                <a:ea typeface="Calibri"/>
                <a:cs typeface="Times New Roman"/>
              </a:rPr>
              <a:t>Бабанов </a:t>
            </a:r>
            <a:r>
              <a:rPr lang="ru-RU" sz="1400" dirty="0">
                <a:ea typeface="Calibri"/>
                <a:cs typeface="Times New Roman"/>
              </a:rPr>
              <a:t>А., </a:t>
            </a:r>
            <a:r>
              <a:rPr lang="ru-RU" sz="1400" dirty="0" smtClean="0">
                <a:ea typeface="Calibri"/>
                <a:cs typeface="Times New Roman"/>
              </a:rPr>
              <a:t>Дарюхина Е</a:t>
            </a:r>
            <a:r>
              <a:rPr lang="ru-RU" sz="1400" dirty="0">
                <a:ea typeface="Calibri"/>
                <a:cs typeface="Times New Roman"/>
              </a:rPr>
              <a:t>.  </a:t>
            </a:r>
            <a:r>
              <a:rPr lang="ru-RU" sz="1400" b="1" dirty="0">
                <a:ea typeface="Calibri"/>
                <a:cs typeface="Times New Roman"/>
              </a:rPr>
              <a:t>Оценка личностной тревожности и ситуативной тревоги у медицинских работников стационарного и амбулаторно-поликлинического звена в процессе </a:t>
            </a:r>
            <a:r>
              <a:rPr lang="ru-RU" sz="1400" b="1" dirty="0" smtClean="0">
                <a:ea typeface="Calibri"/>
                <a:cs typeface="Times New Roman"/>
              </a:rPr>
              <a:t>формирования профессионального </a:t>
            </a:r>
            <a:r>
              <a:rPr lang="ru-RU" sz="1400" b="1" dirty="0">
                <a:ea typeface="Calibri"/>
                <a:cs typeface="Times New Roman"/>
              </a:rPr>
              <a:t>выгорания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– ИССЛЕДОВАНИЕ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Васильева Л</a:t>
            </a:r>
            <a:r>
              <a:rPr lang="ru-RU" sz="1400" dirty="0"/>
              <a:t>., </a:t>
            </a:r>
            <a:r>
              <a:rPr lang="ru-RU" sz="1400" dirty="0" smtClean="0"/>
              <a:t>Островская </a:t>
            </a:r>
            <a:r>
              <a:rPr lang="ru-RU" sz="1400" dirty="0"/>
              <a:t>И. </a:t>
            </a:r>
            <a:r>
              <a:rPr lang="ru-RU" sz="1400" b="1" dirty="0"/>
              <a:t>К  вопросу о перераспределении функциональных обязанностей медицинской сестры в стоматологии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Лопатина </a:t>
            </a:r>
            <a:r>
              <a:rPr lang="ru-RU" sz="1400" dirty="0"/>
              <a:t>Т.</a:t>
            </a:r>
            <a:r>
              <a:rPr lang="ru-RU" sz="1400" b="1" dirty="0"/>
              <a:t> Особенности эпидемического процесса коклюша на современном этапе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– КАРЬЕРА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Бабанов </a:t>
            </a:r>
            <a:r>
              <a:rPr lang="ru-RU" sz="1400" dirty="0"/>
              <a:t>С., </a:t>
            </a:r>
            <a:r>
              <a:rPr lang="ru-RU" sz="1400" dirty="0" smtClean="0"/>
              <a:t>Лысова М</a:t>
            </a:r>
            <a:r>
              <a:rPr lang="ru-RU" sz="1400" dirty="0"/>
              <a:t>., </a:t>
            </a:r>
            <a:r>
              <a:rPr lang="ru-RU" sz="1400" dirty="0" smtClean="0"/>
              <a:t>Острякова </a:t>
            </a:r>
            <a:r>
              <a:rPr lang="ru-RU" sz="1400" dirty="0"/>
              <a:t>Н., </a:t>
            </a:r>
            <a:r>
              <a:rPr lang="ru-RU" sz="1400" dirty="0" smtClean="0"/>
              <a:t>Бабанов </a:t>
            </a:r>
            <a:r>
              <a:rPr lang="ru-RU" sz="1400" dirty="0"/>
              <a:t>А. </a:t>
            </a:r>
            <a:r>
              <a:rPr lang="ru-RU" sz="1400" b="1" dirty="0"/>
              <a:t>Психологическое притеснение (моббинг) в трудовых коллективах </a:t>
            </a:r>
            <a:r>
              <a:rPr lang="ru-RU" sz="1400" b="1" dirty="0">
                <a:solidFill>
                  <a:srgbClr val="993300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6" y="15612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378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843" y="177831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ИННОВАЦИИ</a:t>
            </a:r>
            <a:endParaRPr lang="ru-RU" sz="1600" b="1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Селиверстов </a:t>
            </a:r>
            <a:r>
              <a:rPr lang="ru-RU" sz="1500" dirty="0"/>
              <a:t>П., </a:t>
            </a:r>
            <a:r>
              <a:rPr lang="ru-RU" sz="1500" dirty="0" smtClean="0"/>
              <a:t>Соловьева </a:t>
            </a:r>
            <a:r>
              <a:rPr lang="ru-RU" sz="1500" dirty="0"/>
              <a:t>А.  </a:t>
            </a:r>
            <a:r>
              <a:rPr lang="ru-RU" sz="1500" b="1" dirty="0"/>
              <a:t>Цифровые нейротехнологии в паллиативной помощи: роль медицинской сестры в применении устройств eye-track-ing, нейрофидбэка и </a:t>
            </a:r>
            <a:r>
              <a:rPr lang="ru-RU" sz="1500" b="1" dirty="0" smtClean="0"/>
              <a:t>ЭЭГ-мониторинга </a:t>
            </a:r>
            <a:r>
              <a:rPr lang="ru-RU" sz="15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Селиверстов </a:t>
            </a:r>
            <a:r>
              <a:rPr lang="ru-RU" sz="1500" dirty="0"/>
              <a:t>Д., </a:t>
            </a:r>
            <a:r>
              <a:rPr lang="ru-RU" sz="1500" dirty="0" smtClean="0"/>
              <a:t>Селиверстов </a:t>
            </a:r>
            <a:r>
              <a:rPr lang="ru-RU" sz="1500" dirty="0"/>
              <a:t>П. </a:t>
            </a:r>
            <a:r>
              <a:rPr lang="ru-RU" sz="1500" b="1" dirty="0"/>
              <a:t>Импортозамещение цифровых ассистентов в московских стационарах: трансформация сестринской практики в цифровую </a:t>
            </a:r>
            <a:r>
              <a:rPr lang="ru-RU" sz="1500" b="1" dirty="0" smtClean="0"/>
              <a:t>эпоху</a:t>
            </a:r>
            <a:r>
              <a:rPr lang="ru-RU" sz="1500" dirty="0" smtClean="0"/>
              <a:t> </a:t>
            </a:r>
            <a:r>
              <a:rPr lang="ru-RU" sz="15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Симаходский </a:t>
            </a:r>
            <a:r>
              <a:rPr lang="ru-RU" sz="1500" dirty="0"/>
              <a:t>А., Селиверстов П., </a:t>
            </a:r>
            <a:r>
              <a:rPr lang="ru-RU" sz="1500" dirty="0" smtClean="0"/>
              <a:t>Дьяков </a:t>
            </a:r>
            <a:r>
              <a:rPr lang="ru-RU" sz="1500" dirty="0"/>
              <a:t>Т., </a:t>
            </a:r>
            <a:r>
              <a:rPr lang="ru-RU" sz="1500" dirty="0" smtClean="0"/>
              <a:t>Ромах </a:t>
            </a:r>
            <a:r>
              <a:rPr lang="ru-RU" sz="1500" dirty="0"/>
              <a:t>Д., </a:t>
            </a:r>
            <a:r>
              <a:rPr lang="ru-RU" sz="1500" dirty="0" smtClean="0"/>
              <a:t>Шаповалов </a:t>
            </a:r>
            <a:r>
              <a:rPr lang="ru-RU" sz="1500" dirty="0"/>
              <a:t>В. </a:t>
            </a:r>
            <a:r>
              <a:rPr lang="ru-RU" sz="1500" b="1" dirty="0"/>
              <a:t>Инновационные возможности школьной медицины при проведении массовых профилактических осмотров учащихся общеобразовательных учреждений с использованием телемедицинских </a:t>
            </a:r>
            <a:r>
              <a:rPr lang="ru-RU" sz="1500" b="1" dirty="0" smtClean="0"/>
              <a:t>технологий</a:t>
            </a:r>
            <a:r>
              <a:rPr lang="ru-RU" sz="1500" dirty="0" smtClean="0"/>
              <a:t> </a:t>
            </a:r>
            <a:r>
              <a:rPr lang="ru-RU" sz="15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Селиверстов Д., Селиверстов П. </a:t>
            </a:r>
            <a:r>
              <a:rPr lang="ru-RU" sz="1500" b="1" dirty="0"/>
              <a:t>Цифровая медицина Санкт-Петербурга: импортозамещение и новые горизонты для сестринской </a:t>
            </a:r>
            <a:r>
              <a:rPr lang="ru-RU" sz="1500" b="1" dirty="0" smtClean="0"/>
              <a:t>практики</a:t>
            </a:r>
            <a:r>
              <a:rPr lang="ru-RU" sz="1500" dirty="0" smtClean="0"/>
              <a:t> </a:t>
            </a:r>
            <a:r>
              <a:rPr lang="ru-RU" sz="15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Селиверстов Д., Селиверстов П. </a:t>
            </a:r>
            <a:r>
              <a:rPr lang="ru-RU" sz="1500" b="1" dirty="0"/>
              <a:t>Медсестра и цифровой двойник: новая парадигма паллиативного </a:t>
            </a:r>
            <a:r>
              <a:rPr lang="ru-RU" sz="1500" b="1" dirty="0" smtClean="0"/>
              <a:t>ухода </a:t>
            </a:r>
            <a:r>
              <a:rPr lang="ru-RU" sz="15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u="sng" dirty="0">
                <a:solidFill>
                  <a:schemeClr val="accent2">
                    <a:lumMod val="50000"/>
                  </a:schemeClr>
                </a:solidFill>
              </a:rPr>
              <a:t>Рубрика – МЕЖДУНАРОДНЫЙ ОПЫТ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Амлаев </a:t>
            </a:r>
            <a:r>
              <a:rPr lang="ru-RU" sz="1500" dirty="0"/>
              <a:t>К., </a:t>
            </a:r>
            <a:r>
              <a:rPr lang="ru-RU" sz="1500" dirty="0" smtClean="0"/>
              <a:t>Жарилкасынова </a:t>
            </a:r>
            <a:r>
              <a:rPr lang="ru-RU" sz="1500" dirty="0"/>
              <a:t>Г., </a:t>
            </a:r>
            <a:r>
              <a:rPr lang="ru-RU" sz="1500" dirty="0" smtClean="0"/>
              <a:t>Сафоева </a:t>
            </a:r>
            <a:r>
              <a:rPr lang="ru-RU" sz="1500" dirty="0"/>
              <a:t>М. </a:t>
            </a:r>
            <a:r>
              <a:rPr lang="ru-RU" sz="1500" b="1" dirty="0"/>
              <a:t>История и развитие сестринского дела в Узбекистане: эволюция системы подготовки среднего медицинского персонала (последние 30 лет)</a:t>
            </a:r>
            <a:r>
              <a:rPr lang="ru-RU" sz="1500" b="1" dirty="0">
                <a:solidFill>
                  <a:srgbClr val="993300"/>
                </a:solidFill>
              </a:rPr>
              <a:t> 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Матвейчик </a:t>
            </a:r>
            <a:r>
              <a:rPr lang="ru-RU" sz="1500" dirty="0"/>
              <a:t>Т. </a:t>
            </a:r>
            <a:r>
              <a:rPr lang="ru-RU" sz="1500" b="1" dirty="0"/>
              <a:t>Подростковая беременность, или мама в 16: достижения </a:t>
            </a:r>
            <a:r>
              <a:rPr lang="ru-RU" sz="1500" b="1" dirty="0">
                <a:solidFill>
                  <a:srgbClr val="993300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Островская </a:t>
            </a:r>
            <a:r>
              <a:rPr lang="ru-RU" sz="1500" dirty="0"/>
              <a:t>И. </a:t>
            </a:r>
            <a:r>
              <a:rPr lang="ru-RU" sz="1500" b="1" dirty="0"/>
              <a:t>Проблемы развития кадрового потенциала медицинских сестёр в мире </a:t>
            </a:r>
            <a:r>
              <a:rPr lang="ru-RU" sz="1500" b="1" dirty="0">
                <a:solidFill>
                  <a:srgbClr val="993300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Станишевский </a:t>
            </a:r>
            <a:r>
              <a:rPr lang="ru-RU" sz="1500" dirty="0"/>
              <a:t>А., </a:t>
            </a:r>
            <a:r>
              <a:rPr lang="ru-RU" sz="1500" dirty="0" smtClean="0"/>
              <a:t>Соколов </a:t>
            </a:r>
            <a:r>
              <a:rPr lang="ru-RU" sz="1500" dirty="0"/>
              <a:t>Ю., </a:t>
            </a:r>
            <a:r>
              <a:rPr lang="ru-RU" sz="1500" dirty="0" smtClean="0"/>
              <a:t>Матвейчик </a:t>
            </a:r>
            <a:r>
              <a:rPr lang="ru-RU" sz="1500" dirty="0"/>
              <a:t>Т. </a:t>
            </a:r>
            <a:r>
              <a:rPr lang="ru-RU" sz="1500" b="1" dirty="0"/>
              <a:t>Базовая сердечно-лёгочная реанимация: анализ знаний населения мегаполиса </a:t>
            </a:r>
            <a:r>
              <a:rPr lang="ru-RU" sz="1500" b="1" dirty="0">
                <a:solidFill>
                  <a:srgbClr val="993300"/>
                </a:solidFill>
              </a:rPr>
              <a:t>- № </a:t>
            </a:r>
            <a:r>
              <a:rPr lang="ru-RU" sz="1500" b="1" dirty="0" smtClean="0">
                <a:solidFill>
                  <a:srgbClr val="993300"/>
                </a:solidFill>
              </a:rPr>
              <a:t>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b="1" dirty="0" smtClean="0">
              <a:solidFill>
                <a:srgbClr val="9933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>
              <a:solidFill>
                <a:srgbClr val="9933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4300" b="1" u="sng" dirty="0" smtClean="0">
              <a:solidFill>
                <a:schemeClr val="accent2">
                  <a:lumMod val="50000"/>
                </a:schemeClr>
              </a:solidFill>
              <a:ea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3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 smtClean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6" y="216678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8393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7883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2025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900" b="1" u="sng" dirty="0">
                <a:solidFill>
                  <a:schemeClr val="accent2">
                    <a:lumMod val="50000"/>
                  </a:schemeClr>
                </a:solidFill>
              </a:rPr>
              <a:t>Рубрика – ОБЗОР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4300" dirty="0" smtClean="0"/>
              <a:t>Морозов </a:t>
            </a:r>
            <a:r>
              <a:rPr lang="ru-RU" sz="4300" dirty="0"/>
              <a:t>А., </a:t>
            </a:r>
            <a:r>
              <a:rPr lang="ru-RU" sz="4300" dirty="0" smtClean="0"/>
              <a:t>Аскеров </a:t>
            </a:r>
            <a:r>
              <a:rPr lang="ru-RU" sz="4300" dirty="0"/>
              <a:t>Э., </a:t>
            </a:r>
            <a:r>
              <a:rPr lang="ru-RU" sz="4300" dirty="0" smtClean="0"/>
              <a:t>Пенязь </a:t>
            </a:r>
            <a:r>
              <a:rPr lang="ru-RU" sz="4300" dirty="0"/>
              <a:t>Е., </a:t>
            </a:r>
            <a:r>
              <a:rPr lang="ru-RU" sz="4300" dirty="0" smtClean="0"/>
              <a:t>Фисюк Е</a:t>
            </a:r>
            <a:r>
              <a:rPr lang="ru-RU" sz="4300" dirty="0"/>
              <a:t>. </a:t>
            </a:r>
            <a:r>
              <a:rPr lang="ru-RU" sz="4300" b="1" dirty="0"/>
              <a:t>Этиология варикозного расширения вен нижних </a:t>
            </a:r>
            <a:r>
              <a:rPr lang="ru-RU" sz="4300" b="1" dirty="0" smtClean="0"/>
              <a:t>конечностей </a:t>
            </a:r>
            <a:r>
              <a:rPr lang="ru-RU" sz="43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3200" b="1" dirty="0">
              <a:solidFill>
                <a:srgbClr val="9933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900" b="1" u="sng" dirty="0">
                <a:solidFill>
                  <a:schemeClr val="accent2">
                    <a:lumMod val="50000"/>
                  </a:schemeClr>
                </a:solidFill>
              </a:rPr>
              <a:t>Рубрика– МЕДСЕСТРЕ НА ЗАМЕТКУ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4300" dirty="0" smtClean="0"/>
              <a:t>Гамзаева М</a:t>
            </a:r>
            <a:r>
              <a:rPr lang="ru-RU" sz="4300" dirty="0"/>
              <a:t>. </a:t>
            </a:r>
            <a:r>
              <a:rPr lang="ru-RU" sz="4300" b="1" dirty="0"/>
              <a:t>Роль медсестры в коммуникации с пациентами и их близкими: анализ опыта горячей линии по паллиативной помощи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2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200" b="1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4900" b="1" u="sng" dirty="0">
                <a:solidFill>
                  <a:schemeClr val="accent2">
                    <a:lumMod val="50000"/>
                  </a:schemeClr>
                </a:solidFill>
              </a:rPr>
              <a:t>– ЮРИДИЧЕСКАЯ КОНСУЛЬТАЦИЯ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Calibri"/>
                <a:cs typeface="Times New Roman"/>
              </a:rPr>
              <a:t>Инвалид и вредные условия труда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Входит ли командировка в льготный стаж медикам?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Копия медкарты -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</a:rPr>
              <a:t>№ 3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График работы по часам 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Возможно ли включение в договор условий о том, что работник будет сам нести ответственность в части охраны труда?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Медосмотр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Медицинская помощь и медицинская услуга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Медосмотры своих сотрудников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Увольнение в период прохождения МСЭ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Сведения о врачебной тайне пациента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dirty="0">
                <a:ea typeface="Times New Roman"/>
                <a:cs typeface="Times New Roman"/>
              </a:rPr>
              <a:t> Профессиональная переподготовка </a:t>
            </a:r>
            <a:r>
              <a:rPr lang="ru-RU" sz="43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</a:t>
            </a:r>
            <a:r>
              <a:rPr lang="ru-RU" sz="4300" b="1" dirty="0" smtClean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solidFill>
                <a:schemeClr val="accent2">
                  <a:lumMod val="50000"/>
                </a:schemeClr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305" y="166283"/>
            <a:ext cx="13430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348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«Сестринское дело» за 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755" y="1631092"/>
            <a:ext cx="11324492" cy="48752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 smtClean="0"/>
              <a:t> </a:t>
            </a:r>
            <a:r>
              <a:rPr lang="ru-RU" sz="1600" b="1" u="sng" dirty="0" smtClean="0">
                <a:solidFill>
                  <a:srgbClr val="7030A0"/>
                </a:solidFill>
              </a:rPr>
              <a:t>Рубрика  – ПРОФИЛАКТИКА ИСМП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Малюченкова Е</a:t>
            </a:r>
            <a:r>
              <a:rPr lang="ru-RU" sz="1400" dirty="0"/>
              <a:t>. </a:t>
            </a:r>
            <a:r>
              <a:rPr lang="ru-RU" sz="1400" b="1" dirty="0"/>
              <a:t>ИСМП при взятии крови: риски медицинского персонала и пациента 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- № 6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 – </a:t>
            </a:r>
            <a:r>
              <a:rPr lang="ru-RU" sz="1600" b="1" u="sng" dirty="0">
                <a:solidFill>
                  <a:srgbClr val="7030A0"/>
                </a:solidFill>
                <a:ea typeface="Times New Roman"/>
                <a:cs typeface="Times New Roman"/>
              </a:rPr>
              <a:t>ПОВЫШЕНИЕ КВАЛИФИКАЦИИ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ВПЧ и рак: масштабы проблемы и пути </a:t>
            </a:r>
            <a:r>
              <a:rPr lang="ru-RU" sz="1400" b="1" dirty="0" smtClean="0"/>
              <a:t>решения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2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Что сегодня известно о COVID-19, и чем это поможет в будущем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3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Каларащук </a:t>
            </a:r>
            <a:r>
              <a:rPr lang="ru-RU" sz="1400" dirty="0"/>
              <a:t>А. </a:t>
            </a:r>
            <a:r>
              <a:rPr lang="ru-RU" sz="1400" b="1" dirty="0"/>
              <a:t>Младшая медицинская сестра: поговорим о профессии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 </a:t>
            </a:r>
            <a:r>
              <a:rPr lang="ru-RU" sz="1400" dirty="0" smtClean="0"/>
              <a:t>Каларащук </a:t>
            </a:r>
            <a:r>
              <a:rPr lang="ru-RU" sz="1400" dirty="0"/>
              <a:t>А. </a:t>
            </a:r>
            <a:r>
              <a:rPr lang="ru-RU" sz="1400" b="1" dirty="0"/>
              <a:t>Правила питания пациента с </a:t>
            </a:r>
            <a:r>
              <a:rPr lang="ru-RU" sz="1400" b="1" dirty="0" smtClean="0"/>
              <a:t>недостаточностью самостоятельного </a:t>
            </a:r>
            <a:r>
              <a:rPr lang="ru-RU" sz="1400" b="1" dirty="0"/>
              <a:t>ухода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И</a:t>
            </a:r>
            <a:r>
              <a:rPr lang="ru-RU" sz="1400" dirty="0"/>
              <a:t>. </a:t>
            </a:r>
            <a:r>
              <a:rPr lang="ru-RU" sz="1400" b="1" dirty="0"/>
              <a:t>Вакцинация – основа профилактики и охраны здоровья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</a:t>
            </a:r>
            <a:r>
              <a:rPr lang="ru-RU" sz="1400" dirty="0" smtClean="0"/>
              <a:t>А</a:t>
            </a:r>
            <a:r>
              <a:rPr lang="ru-RU" sz="1400" dirty="0"/>
              <a:t>.</a:t>
            </a:r>
            <a:r>
              <a:rPr lang="ru-RU" sz="1400" b="1" dirty="0"/>
              <a:t> Пациент с дефицитом самоухода: основы эргономики и перемещения</a:t>
            </a:r>
            <a:r>
              <a:rPr lang="ru-RU" sz="1400" b="1" dirty="0">
                <a:solidFill>
                  <a:srgbClr val="7030A0"/>
                </a:solidFill>
              </a:rPr>
              <a:t> - № </a:t>
            </a:r>
            <a:r>
              <a:rPr lang="ru-RU" sz="1400" b="1" dirty="0" smtClean="0">
                <a:solidFill>
                  <a:srgbClr val="7030A0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Максимова В</a:t>
            </a:r>
            <a:r>
              <a:rPr lang="ru-RU" sz="1400" dirty="0"/>
              <a:t>. </a:t>
            </a:r>
            <a:r>
              <a:rPr lang="ru-RU" sz="1400" b="1" dirty="0"/>
              <a:t>Почему для ребенка важно грудное вскармливание? 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- № 7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</a:t>
            </a:r>
            <a:r>
              <a:rPr lang="ru-RU" sz="1400" b="1" dirty="0" smtClean="0"/>
              <a:t> </a:t>
            </a:r>
            <a:r>
              <a:rPr lang="ru-RU" sz="1400" dirty="0"/>
              <a:t>А. </a:t>
            </a:r>
            <a:r>
              <a:rPr lang="ru-RU" sz="1400" b="1" dirty="0"/>
              <a:t>Пациент с дефицитом самоухода: принципы применения абсорбирующего белья 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- № 7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И</a:t>
            </a:r>
            <a:r>
              <a:rPr lang="ru-RU" sz="1400" dirty="0"/>
              <a:t>.  </a:t>
            </a:r>
            <a:r>
              <a:rPr lang="ru-RU" sz="1400" b="1" dirty="0"/>
              <a:t>Охрана психического здоровья: современные тенденции 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Как создать в клинике безопасную среду</a:t>
            </a:r>
            <a:r>
              <a:rPr lang="ru-RU" sz="1400" b="1" dirty="0">
                <a:solidFill>
                  <a:srgbClr val="7030A0"/>
                </a:solidFill>
              </a:rPr>
              <a:t> - № </a:t>
            </a:r>
            <a:r>
              <a:rPr lang="ru-RU" sz="1400" b="1" dirty="0" smtClean="0">
                <a:solidFill>
                  <a:srgbClr val="7030A0"/>
                </a:solidFill>
              </a:rPr>
              <a:t>8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7030A0"/>
                </a:solidFill>
              </a:rPr>
              <a:t>Рубрика </a:t>
            </a:r>
            <a:r>
              <a:rPr lang="ru-RU" sz="1600" b="1" u="sng" dirty="0">
                <a:solidFill>
                  <a:srgbClr val="7030A0"/>
                </a:solidFill>
              </a:rPr>
              <a:t>– УПРАВЛЕНЧЕСКИЕ РЕШЕНИЯ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Эпидемиологическая безопасность в медицинской организации</a:t>
            </a:r>
            <a:r>
              <a:rPr lang="ru-RU" sz="1400" b="1" dirty="0" smtClean="0"/>
              <a:t>: объединим усилия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5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Шатрова </a:t>
            </a:r>
            <a:r>
              <a:rPr lang="ru-RU" sz="1400" dirty="0"/>
              <a:t>Е. </a:t>
            </a:r>
            <a:r>
              <a:rPr lang="ru-RU" sz="1400" b="1" dirty="0"/>
              <a:t>Меры сохранения здоровья медицинского персонала: профилактика профессиональных рисков и формирование здорового образа жизни </a:t>
            </a:r>
            <a:r>
              <a:rPr lang="ru-RU" sz="1400" b="1" dirty="0">
                <a:solidFill>
                  <a:srgbClr val="7030A0"/>
                </a:solidFill>
              </a:rPr>
              <a:t>- № 8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endParaRPr lang="ru-RU" sz="1400" dirty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None/>
            </a:pP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7533" y="133459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434" y="338114"/>
            <a:ext cx="10515600" cy="1325563"/>
          </a:xfrm>
        </p:spPr>
        <p:txBody>
          <a:bodyPr/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70C0"/>
                </a:solidFill>
              </a:rPr>
              <a:t>Рубрика</a:t>
            </a:r>
            <a:r>
              <a:rPr lang="ru-RU" sz="1600" b="1" u="sng" dirty="0">
                <a:solidFill>
                  <a:srgbClr val="0070C0"/>
                </a:solidFill>
              </a:rPr>
              <a:t> </a:t>
            </a:r>
            <a:r>
              <a:rPr lang="ru-RU" sz="1600" b="1" u="sng" dirty="0" smtClean="0">
                <a:solidFill>
                  <a:srgbClr val="0070C0"/>
                </a:solidFill>
              </a:rPr>
              <a:t>– САНЭПИДРЕЖИМ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Пуренок </a:t>
            </a:r>
            <a:r>
              <a:rPr lang="ru-RU" sz="1300" dirty="0"/>
              <a:t>А. </a:t>
            </a:r>
            <a:r>
              <a:rPr lang="ru-RU" sz="1300" b="1" dirty="0"/>
              <a:t>Изменения в СанПин по медотходам с марта: инструкция, чтобы адаптировать работу к новым требованиям</a:t>
            </a:r>
            <a:r>
              <a:rPr lang="ru-RU" sz="1300" b="1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- № 2</a:t>
            </a:r>
            <a:endParaRPr lang="ru-RU" sz="1300" b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К вам поступил пациент с инфекционным заболеванием. Как предотвратить распространение инфекции</a:t>
            </a:r>
            <a:r>
              <a:rPr lang="ru-RU" sz="1300" b="1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- № </a:t>
            </a:r>
            <a:r>
              <a:rPr lang="ru-RU" sz="1300" b="1" dirty="0">
                <a:solidFill>
                  <a:srgbClr val="0070C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Орлова О</a:t>
            </a:r>
            <a:r>
              <a:rPr lang="ru-RU" sz="1300" dirty="0"/>
              <a:t>. </a:t>
            </a:r>
            <a:r>
              <a:rPr lang="ru-RU" sz="1300" b="1" dirty="0"/>
              <a:t>Обновили СОПы по обработке инструментов и учли новые требования к смесителям: убедитесь, что внедрили изменения марта</a:t>
            </a:r>
            <a:r>
              <a:rPr lang="ru-RU" sz="1300" b="1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 - № 3</a:t>
            </a:r>
            <a:endParaRPr lang="ru-RU" sz="1300" b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Орлова </a:t>
            </a:r>
            <a:r>
              <a:rPr lang="ru-RU" sz="1300" dirty="0"/>
              <a:t>О. </a:t>
            </a:r>
            <a:r>
              <a:rPr lang="ru-RU" sz="1300" b="1" dirty="0"/>
              <a:t>Прокол в дезинфекции, который грозит эпидемией и ростом ИСМП. Инструкция по профилактике от Федерального медцентра </a:t>
            </a:r>
            <a:r>
              <a:rPr lang="ru-RU" sz="1300" b="1" dirty="0" smtClean="0"/>
              <a:t>Минздрава </a:t>
            </a:r>
            <a:r>
              <a:rPr lang="ru-RU" sz="1300" b="1" dirty="0" smtClean="0">
                <a:solidFill>
                  <a:srgbClr val="0070C0"/>
                </a:solidFill>
              </a:rPr>
              <a:t>–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№ </a:t>
            </a:r>
            <a:r>
              <a:rPr lang="ru-RU" sz="1300" b="1" dirty="0" smtClean="0">
                <a:solidFill>
                  <a:srgbClr val="0070C0"/>
                </a:solidFill>
              </a:rPr>
              <a:t>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Батырова </a:t>
            </a:r>
            <a:r>
              <a:rPr lang="ru-RU" sz="1300" dirty="0"/>
              <a:t>М. </a:t>
            </a:r>
            <a:r>
              <a:rPr lang="ru-RU" sz="1300" b="1" dirty="0"/>
              <a:t>Новые правила дезинфекции для бригад СМП. Точки контроля для главной медсестры</a:t>
            </a:r>
            <a:r>
              <a:rPr lang="ru-RU" sz="1300" b="1" dirty="0" smtClean="0"/>
              <a:t>. </a:t>
            </a:r>
            <a:r>
              <a:rPr lang="ru-RU" sz="1300" b="1" dirty="0">
                <a:solidFill>
                  <a:srgbClr val="0070C0"/>
                </a:solidFill>
              </a:rPr>
              <a:t>- № </a:t>
            </a:r>
            <a:r>
              <a:rPr lang="ru-RU" sz="1300" b="1" dirty="0" smtClean="0">
                <a:solidFill>
                  <a:srgbClr val="0070C0"/>
                </a:solidFill>
              </a:rPr>
              <a:t>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Калмыкова </a:t>
            </a:r>
            <a:r>
              <a:rPr lang="ru-RU" sz="1300" dirty="0"/>
              <a:t>М. </a:t>
            </a:r>
            <a:r>
              <a:rPr lang="ru-RU" sz="1300" b="1" dirty="0"/>
              <a:t>Материалы для инструктажа по новым требованиям к уборкам от главного внештатного специалиста регионального Минздрава</a:t>
            </a:r>
            <a:r>
              <a:rPr lang="ru-RU" sz="1300" b="1" dirty="0" smtClean="0"/>
              <a:t>. </a:t>
            </a:r>
            <a:r>
              <a:rPr lang="ru-RU" sz="1300" b="1" dirty="0">
                <a:solidFill>
                  <a:srgbClr val="0070C0"/>
                </a:solidFill>
              </a:rPr>
              <a:t>- № </a:t>
            </a:r>
            <a:r>
              <a:rPr lang="ru-RU" sz="1300" b="1" dirty="0" smtClean="0">
                <a:solidFill>
                  <a:srgbClr val="0070C0"/>
                </a:solidFill>
              </a:rPr>
              <a:t>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ОРЛОВА О. </a:t>
            </a:r>
            <a:r>
              <a:rPr lang="ru-RU" sz="1300" b="1" dirty="0"/>
              <a:t>Опасные сестринские мифы и привычки, из-за которых растет ИСМП: разъяснения эпидемиолога из Федерального медцентра Минздрава. </a:t>
            </a:r>
            <a:r>
              <a:rPr lang="ru-RU" sz="1300" b="1" dirty="0" smtClean="0">
                <a:solidFill>
                  <a:srgbClr val="0070C0"/>
                </a:solidFill>
              </a:rPr>
              <a:t>–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№ </a:t>
            </a:r>
            <a:r>
              <a:rPr lang="ru-RU" sz="1300" b="1" dirty="0" smtClean="0">
                <a:solidFill>
                  <a:srgbClr val="0070C0"/>
                </a:solidFill>
              </a:rPr>
              <a:t>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Сацук </a:t>
            </a:r>
            <a:r>
              <a:rPr lang="ru-RU" sz="1300" dirty="0"/>
              <a:t>А. </a:t>
            </a:r>
            <a:r>
              <a:rPr lang="ru-RU" sz="1300" b="1" dirty="0"/>
              <a:t>Алгоритм изоляций пациентов с инфекционными заболеваниями в неинфекционном стационаре от представителя клиники при </a:t>
            </a:r>
            <a:r>
              <a:rPr lang="ru-RU" sz="1300" b="1" dirty="0" smtClean="0"/>
              <a:t>Минздрав</a:t>
            </a:r>
            <a:r>
              <a:rPr lang="ru-RU" sz="1300" dirty="0" smtClean="0"/>
              <a:t>е </a:t>
            </a:r>
            <a:r>
              <a:rPr lang="ru-RU" sz="1300" b="1" dirty="0" smtClean="0">
                <a:solidFill>
                  <a:srgbClr val="0070C0"/>
                </a:solidFill>
              </a:rPr>
              <a:t>–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№ </a:t>
            </a:r>
            <a:r>
              <a:rPr lang="ru-RU" sz="1300" b="1" dirty="0" smtClean="0">
                <a:solidFill>
                  <a:srgbClr val="0070C0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Жибурт </a:t>
            </a:r>
            <a:r>
              <a:rPr lang="ru-RU" sz="1300" dirty="0"/>
              <a:t>Е. </a:t>
            </a:r>
            <a:r>
              <a:rPr lang="ru-RU" sz="1300" b="1" dirty="0"/>
              <a:t>Правила работы с донорской кровью изменили. К чему готовиться клиникам</a:t>
            </a:r>
            <a:r>
              <a:rPr lang="ru-RU" sz="1300" b="1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- </a:t>
            </a:r>
            <a:r>
              <a:rPr lang="ru-RU" sz="1300" b="1" dirty="0">
                <a:solidFill>
                  <a:srgbClr val="0070C0"/>
                </a:solidFill>
              </a:rPr>
              <a:t>№ </a:t>
            </a:r>
            <a:r>
              <a:rPr lang="ru-RU" sz="1300" b="1" dirty="0" smtClean="0">
                <a:solidFill>
                  <a:srgbClr val="0070C0"/>
                </a:solidFill>
              </a:rPr>
              <a:t>6</a:t>
            </a:r>
            <a:endParaRPr lang="ru-RU" sz="1300" b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Сезон клещей: как организовать профилактику, обучить медсестер оказывать помощь и вовремя выявлять боррелиоз</a:t>
            </a:r>
            <a:r>
              <a:rPr lang="ru-RU" sz="1300" b="1" dirty="0" smtClean="0"/>
              <a:t> </a:t>
            </a:r>
            <a:r>
              <a:rPr lang="ru-RU" sz="1300" b="1" dirty="0">
                <a:solidFill>
                  <a:srgbClr val="0070C0"/>
                </a:solidFill>
              </a:rPr>
              <a:t>- № </a:t>
            </a:r>
            <a:r>
              <a:rPr lang="ru-RU" sz="1300" b="1" dirty="0" smtClean="0">
                <a:solidFill>
                  <a:srgbClr val="0070C0"/>
                </a:solidFill>
              </a:rPr>
              <a:t>6</a:t>
            </a:r>
            <a:endParaRPr lang="ru-RU" sz="1300" b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Абросимова </a:t>
            </a:r>
            <a:r>
              <a:rPr lang="ru-RU" sz="1300" dirty="0"/>
              <a:t>О., </a:t>
            </a:r>
            <a:r>
              <a:rPr lang="ru-RU" sz="1300" dirty="0" smtClean="0"/>
              <a:t>Белякова </a:t>
            </a:r>
            <a:r>
              <a:rPr lang="ru-RU" sz="1300" dirty="0"/>
              <a:t>Е. </a:t>
            </a:r>
            <a:r>
              <a:rPr lang="ru-RU" sz="1300" b="1" dirty="0"/>
              <a:t>СОПы по медотходам по новому закону: образцы от экспертов Роспотребнадзора</a:t>
            </a:r>
            <a:r>
              <a:rPr lang="ru-RU" sz="1300" b="1" dirty="0" smtClean="0"/>
              <a:t>. </a:t>
            </a:r>
            <a:r>
              <a:rPr lang="ru-RU" sz="1300" b="1" dirty="0">
                <a:solidFill>
                  <a:srgbClr val="0070C0"/>
                </a:solidFill>
              </a:rPr>
              <a:t>- № 7</a:t>
            </a:r>
            <a:endParaRPr lang="ru-RU" sz="13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Контроль качества дезинфекции. Что проверят инспекторы и как проводить внутреннюю оценку</a:t>
            </a:r>
            <a:r>
              <a:rPr lang="ru-RU" sz="1300" b="1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Чикина </a:t>
            </a:r>
            <a:r>
              <a:rPr lang="ru-RU" sz="1300" dirty="0"/>
              <a:t>О. </a:t>
            </a:r>
            <a:r>
              <a:rPr lang="ru-RU" sz="1300" b="1" dirty="0"/>
              <a:t>Изменения в работе с инфекционными болезнями: как подготовить медсестер</a:t>
            </a:r>
            <a:r>
              <a:rPr lang="ru-RU" sz="1300" b="1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Тараненко </a:t>
            </a:r>
            <a:r>
              <a:rPr lang="ru-RU" sz="1300" dirty="0"/>
              <a:t>И. </a:t>
            </a:r>
            <a:r>
              <a:rPr lang="ru-RU" sz="1300" b="1" dirty="0"/>
              <a:t>Новые требования к эпиднадзору за корью, краснухой и эпидпаротитом: как организовать работу по новым </a:t>
            </a:r>
            <a:r>
              <a:rPr lang="ru-RU" sz="1300" b="1" dirty="0" smtClean="0"/>
              <a:t>методуказаниям</a:t>
            </a:r>
            <a:r>
              <a:rPr lang="ru-RU" sz="1300" dirty="0" smtClean="0"/>
              <a:t> </a:t>
            </a:r>
            <a:r>
              <a:rPr lang="ru-RU" sz="1300" b="1" dirty="0" smtClean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Как организовать уборки в стоматологии, чтобы не допустить роста ИСМП</a:t>
            </a:r>
            <a:r>
              <a:rPr lang="ru-RU" sz="1300" b="1" dirty="0" smtClean="0"/>
              <a:t> </a:t>
            </a:r>
            <a:r>
              <a:rPr lang="ru-RU" sz="1300" b="1" dirty="0" smtClean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Демидов </a:t>
            </a:r>
            <a:r>
              <a:rPr lang="ru-RU" sz="1300" dirty="0"/>
              <a:t>П., </a:t>
            </a:r>
            <a:r>
              <a:rPr lang="ru-RU" sz="1300" dirty="0" smtClean="0"/>
              <a:t>АндгуладзеЕ </a:t>
            </a:r>
            <a:r>
              <a:rPr lang="ru-RU" sz="1300" dirty="0"/>
              <a:t>О. </a:t>
            </a:r>
            <a:r>
              <a:rPr lang="ru-RU" sz="1300" b="1" dirty="0"/>
              <a:t>Неочевидные ошибки в журналах по стерилизаторам. Разъяснения, примеры недочетов, образцы </a:t>
            </a:r>
            <a:r>
              <a:rPr lang="ru-RU" sz="1300" b="1" dirty="0" smtClean="0"/>
              <a:t>заполнения </a:t>
            </a:r>
            <a:r>
              <a:rPr lang="ru-RU" sz="1300" b="1" dirty="0" smtClean="0">
                <a:solidFill>
                  <a:srgbClr val="0070C0"/>
                </a:solidFill>
              </a:rPr>
              <a:t>- </a:t>
            </a:r>
            <a:r>
              <a:rPr lang="ru-RU" sz="1300" b="1" dirty="0">
                <a:solidFill>
                  <a:srgbClr val="0070C0"/>
                </a:solidFill>
              </a:rPr>
              <a:t>№ </a:t>
            </a:r>
            <a:r>
              <a:rPr lang="ru-RU" sz="1300" b="1" dirty="0" smtClean="0">
                <a:solidFill>
                  <a:srgbClr val="0070C0"/>
                </a:solidFill>
              </a:rPr>
              <a:t>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Батырова </a:t>
            </a:r>
            <a:r>
              <a:rPr lang="ru-RU" sz="1300" dirty="0"/>
              <a:t>М., </a:t>
            </a:r>
            <a:r>
              <a:rPr lang="ru-RU" sz="1300" dirty="0" smtClean="0"/>
              <a:t>Кучин </a:t>
            </a:r>
            <a:r>
              <a:rPr lang="ru-RU" sz="1300" dirty="0"/>
              <a:t>Н., </a:t>
            </a:r>
            <a:r>
              <a:rPr lang="ru-RU" sz="1300" dirty="0" smtClean="0"/>
              <a:t>Додонов </a:t>
            </a:r>
            <a:r>
              <a:rPr lang="ru-RU" sz="1300" dirty="0"/>
              <a:t>А., </a:t>
            </a:r>
            <a:r>
              <a:rPr lang="ru-RU" sz="1300" dirty="0" smtClean="0"/>
              <a:t>Никитенко </a:t>
            </a:r>
            <a:r>
              <a:rPr lang="ru-RU" sz="1300" dirty="0"/>
              <a:t>Е. </a:t>
            </a:r>
            <a:r>
              <a:rPr lang="ru-RU" sz="1300" b="1" dirty="0"/>
              <a:t>Проверяющие начали придираться к идентификационным браслетам из-за ИСМП. Стоит ли заменить и как обосновать </a:t>
            </a:r>
            <a:r>
              <a:rPr lang="ru-RU" sz="1300" b="1" dirty="0" smtClean="0"/>
              <a:t>решение -</a:t>
            </a:r>
            <a:r>
              <a:rPr lang="ru-RU" sz="1300" b="1" dirty="0" smtClean="0">
                <a:solidFill>
                  <a:srgbClr val="0070C0"/>
                </a:solidFill>
              </a:rPr>
              <a:t> № 10</a:t>
            </a:r>
            <a:endParaRPr lang="ru-RU" sz="1300" b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Батырова М., Кучин Н., </a:t>
            </a:r>
            <a:r>
              <a:rPr lang="ru-RU" sz="1300" dirty="0" smtClean="0"/>
              <a:t>Мухамадеев </a:t>
            </a:r>
            <a:r>
              <a:rPr lang="ru-RU" sz="1300" dirty="0"/>
              <a:t>М. </a:t>
            </a:r>
            <a:r>
              <a:rPr lang="ru-RU" sz="1300" b="1" dirty="0"/>
              <a:t>Источники ИСМП, о которых вы не догадывались. Предупредите коллег и защитите сестринскую </a:t>
            </a:r>
            <a:r>
              <a:rPr lang="ru-RU" sz="1300" b="1" dirty="0" smtClean="0"/>
              <a:t>службу </a:t>
            </a:r>
            <a:r>
              <a:rPr lang="ru-RU" sz="1300" b="1" dirty="0" smtClean="0">
                <a:solidFill>
                  <a:srgbClr val="0070C0"/>
                </a:solidFill>
              </a:rPr>
              <a:t>-№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Дворникова </a:t>
            </a:r>
            <a:r>
              <a:rPr lang="ru-RU" sz="1300" dirty="0"/>
              <a:t>С., </a:t>
            </a:r>
            <a:r>
              <a:rPr lang="ru-RU" sz="1300" dirty="0" smtClean="0"/>
              <a:t>Севостьянов </a:t>
            </a:r>
            <a:r>
              <a:rPr lang="ru-RU" sz="1300" dirty="0"/>
              <a:t>А. </a:t>
            </a:r>
            <a:r>
              <a:rPr lang="ru-RU" sz="1300" b="1" dirty="0"/>
              <a:t>Проверьте работу с медотходами по последним разъяснениям Минприроды. Ответы на </a:t>
            </a:r>
            <a:r>
              <a:rPr lang="ru-RU" sz="1300" b="1" dirty="0" smtClean="0"/>
              <a:t>вопросы</a:t>
            </a:r>
            <a:r>
              <a:rPr lang="ru-RU" sz="1300" b="1" dirty="0" smtClean="0">
                <a:solidFill>
                  <a:srgbClr val="0070C0"/>
                </a:solidFill>
              </a:rPr>
              <a:t> 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Новые требования к обеззараживанию медотходов. Краткая версия методички </a:t>
            </a:r>
            <a:r>
              <a:rPr lang="ru-RU" sz="1300" b="1" dirty="0" smtClean="0"/>
              <a:t>Роспотребнадзора</a:t>
            </a:r>
            <a:r>
              <a:rPr lang="ru-RU" sz="1300" b="1" dirty="0" smtClean="0">
                <a:solidFill>
                  <a:srgbClr val="0070C0"/>
                </a:solidFill>
              </a:rPr>
              <a:t> 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Абросимова </a:t>
            </a:r>
            <a:r>
              <a:rPr lang="ru-RU" sz="1300" dirty="0"/>
              <a:t>О., </a:t>
            </a:r>
            <a:r>
              <a:rPr lang="ru-RU" sz="1300" dirty="0" smtClean="0"/>
              <a:t>Байдина </a:t>
            </a:r>
            <a:r>
              <a:rPr lang="ru-RU" sz="1300" dirty="0"/>
              <a:t>Я.</a:t>
            </a:r>
            <a:r>
              <a:rPr lang="ru-RU" sz="1300" b="1" dirty="0"/>
              <a:t> Рейтинг главных нарушений по медотходам по итогам года. Решения Роспотребнадзора для каждой </a:t>
            </a:r>
            <a:r>
              <a:rPr lang="ru-RU" sz="1300" b="1" dirty="0" smtClean="0"/>
              <a:t>проблемы</a:t>
            </a:r>
            <a:r>
              <a:rPr lang="ru-RU" sz="1300" b="1" dirty="0" smtClean="0">
                <a:solidFill>
                  <a:srgbClr val="0070C0"/>
                </a:solidFill>
              </a:rPr>
              <a:t> 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Новое в уборках и бельевом режиме. Инструкция от </a:t>
            </a:r>
            <a:r>
              <a:rPr lang="ru-RU" sz="1300" b="1" dirty="0" smtClean="0"/>
              <a:t>разработчика </a:t>
            </a:r>
            <a:r>
              <a:rPr lang="ru-RU" sz="1300" b="1" dirty="0" smtClean="0">
                <a:solidFill>
                  <a:srgbClr val="0070C0"/>
                </a:solidFill>
              </a:rPr>
              <a:t>- № 12</a:t>
            </a:r>
            <a:endParaRPr lang="ru-RU" sz="1300" b="1" dirty="0">
              <a:solidFill>
                <a:srgbClr val="0070C0"/>
              </a:solidFill>
            </a:endParaRPr>
          </a:p>
          <a:p>
            <a:pPr algn="just"/>
            <a:endParaRPr lang="ru-RU" sz="1400" b="1" dirty="0">
              <a:solidFill>
                <a:srgbClr val="FF0000"/>
              </a:solidFill>
            </a:endParaRPr>
          </a:p>
          <a:p>
            <a:pPr lvl="0" algn="just"/>
            <a:endParaRPr lang="ru-RU" sz="1500" dirty="0"/>
          </a:p>
          <a:p>
            <a:pPr algn="just"/>
            <a:endParaRPr lang="ru-RU" sz="1600" dirty="0"/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  <a:p>
            <a:pPr algn="just"/>
            <a:endParaRPr lang="ru-RU" sz="1400" b="1" dirty="0"/>
          </a:p>
          <a:p>
            <a:pPr algn="just"/>
            <a:endParaRPr lang="ru-RU" sz="1800" dirty="0"/>
          </a:p>
          <a:p>
            <a:pPr algn="just"/>
            <a:endParaRPr lang="ru-RU" sz="1900" dirty="0"/>
          </a:p>
          <a:p>
            <a:pPr algn="just"/>
            <a:endParaRPr lang="ru-RU" sz="3400" dirty="0" smtClean="0"/>
          </a:p>
          <a:p>
            <a:endParaRPr lang="ru-RU" sz="3600" b="1" dirty="0" smtClean="0"/>
          </a:p>
          <a:p>
            <a:endParaRPr lang="ru-RU" sz="3600" dirty="0"/>
          </a:p>
          <a:p>
            <a:pPr algn="just"/>
            <a:endParaRPr lang="ru-RU" sz="3400" dirty="0" smtClean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800912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 smtClean="0">
                <a:solidFill>
                  <a:srgbClr val="7030A0"/>
                </a:solidFill>
              </a:rPr>
              <a:t>Рубрика –  </a:t>
            </a:r>
            <a:r>
              <a:rPr lang="ru-RU" sz="6400" b="1" u="sng" dirty="0" smtClean="0">
                <a:solidFill>
                  <a:srgbClr val="7030A0"/>
                </a:solidFill>
              </a:rPr>
              <a:t>ПРОФЕССИОНАЛЬНАЯ ПОДГОТОВКА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Антюшко Т. </a:t>
            </a:r>
            <a:r>
              <a:rPr lang="ru-RU" sz="5600" b="1" dirty="0" smtClean="0"/>
              <a:t>Эволюция переливания инфузионных и трансфузионных растворов: путешествие во времени </a:t>
            </a:r>
            <a:r>
              <a:rPr lang="ru-RU" sz="5600" b="1" dirty="0" smtClean="0">
                <a:solidFill>
                  <a:srgbClr val="7030A0"/>
                </a:solidFill>
              </a:rPr>
              <a:t>-  № 1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Выблова Т. </a:t>
            </a:r>
            <a:r>
              <a:rPr lang="ru-RU" sz="5600" b="1" dirty="0" smtClean="0"/>
              <a:t>Учебная программа «Сестринский уход в педиатрии» </a:t>
            </a:r>
            <a:r>
              <a:rPr lang="ru-RU" sz="5600" b="1" dirty="0" smtClean="0">
                <a:solidFill>
                  <a:srgbClr val="7030A0"/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Маурина </a:t>
            </a:r>
            <a:r>
              <a:rPr lang="ru-RU" sz="5600" dirty="0"/>
              <a:t>А.  </a:t>
            </a:r>
            <a:r>
              <a:rPr lang="ru-RU" sz="5600" b="1" dirty="0"/>
              <a:t>Как повысить удовлетворенность слушателей образовательным контентом. Опыт Ивановского медицинского </a:t>
            </a:r>
            <a:r>
              <a:rPr lang="ru-RU" sz="5600" b="1" dirty="0" smtClean="0"/>
              <a:t>колледжа </a:t>
            </a:r>
            <a:r>
              <a:rPr lang="ru-RU" sz="5600" b="1" dirty="0" smtClean="0">
                <a:solidFill>
                  <a:srgbClr val="7030A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Рожкова Ю</a:t>
            </a:r>
            <a:r>
              <a:rPr lang="ru-RU" sz="5600" dirty="0"/>
              <a:t>. </a:t>
            </a:r>
            <a:r>
              <a:rPr lang="ru-RU" sz="5600" b="1" dirty="0"/>
              <a:t>Использование симуляционного оборудования в подготовке студентов медицинского профиля. Опыт Ивановского медицинского колледжа </a:t>
            </a:r>
            <a:r>
              <a:rPr lang="ru-RU" sz="5600" b="1" dirty="0" smtClean="0">
                <a:solidFill>
                  <a:srgbClr val="7030A0"/>
                </a:solidFill>
              </a:rPr>
              <a:t>- № 5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Федий </a:t>
            </a:r>
            <a:r>
              <a:rPr lang="ru-RU" sz="5600" dirty="0"/>
              <a:t>М. </a:t>
            </a:r>
            <a:r>
              <a:rPr lang="ru-RU" sz="5600" b="1" dirty="0"/>
              <a:t>Саморегуляция – необходимый элемент в подготовке будущих медицинских работников 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7030A0"/>
                </a:solidFill>
              </a:rPr>
              <a:t>- № 6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Кудряшова </a:t>
            </a:r>
            <a:r>
              <a:rPr lang="ru-RU" sz="5600" dirty="0"/>
              <a:t>Т. </a:t>
            </a:r>
            <a:r>
              <a:rPr lang="ru-RU" sz="5600" b="1" dirty="0"/>
              <a:t>Непрерывное улучшение разработок и достижений </a:t>
            </a:r>
            <a:r>
              <a:rPr lang="ru-RU" sz="5600" b="1" dirty="0" smtClean="0">
                <a:solidFill>
                  <a:srgbClr val="7030A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Кудрина </a:t>
            </a:r>
            <a:r>
              <a:rPr lang="ru-RU" sz="5600" dirty="0"/>
              <a:t>Т., </a:t>
            </a:r>
            <a:r>
              <a:rPr lang="ru-RU" sz="5600" dirty="0" smtClean="0"/>
              <a:t>Панова </a:t>
            </a:r>
            <a:r>
              <a:rPr lang="ru-RU" sz="5600" dirty="0"/>
              <a:t>А.  </a:t>
            </a:r>
            <a:r>
              <a:rPr lang="ru-RU" sz="5600" b="1" dirty="0"/>
              <a:t>Воспитательная деятельность как фактор повышения мотивации к будущей профессиональной деятельности студентов-медиков 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7030A0"/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7030A0"/>
                </a:solidFill>
              </a:rPr>
              <a:t>Рубрика – ПСИХОЛОГИЧЕСКИЙ ПРАКТИКУМ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Спивак </a:t>
            </a:r>
            <a:r>
              <a:rPr lang="ru-RU" sz="5400" dirty="0"/>
              <a:t>И. </a:t>
            </a:r>
            <a:r>
              <a:rPr lang="ru-RU" sz="5400" b="1" dirty="0"/>
              <a:t>Если вам некомфортно общаться с коллегой</a:t>
            </a:r>
            <a:r>
              <a:rPr lang="ru-RU" sz="5400" b="1" dirty="0">
                <a:solidFill>
                  <a:srgbClr val="7030A0"/>
                </a:solidFill>
              </a:rPr>
              <a:t> 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/>
              <a:t>Спивак И. </a:t>
            </a:r>
            <a:r>
              <a:rPr lang="ru-RU" sz="5400" b="1" dirty="0" smtClean="0"/>
              <a:t>Как </a:t>
            </a:r>
            <a:r>
              <a:rPr lang="ru-RU" sz="5400" b="1" dirty="0"/>
              <a:t>убедить пациента следовать назначенному лечению </a:t>
            </a:r>
            <a:r>
              <a:rPr lang="ru-RU" sz="5400" b="1" dirty="0">
                <a:solidFill>
                  <a:srgbClr val="7030A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/>
              <a:t>Спивак И. </a:t>
            </a:r>
            <a:r>
              <a:rPr lang="ru-RU" sz="5400" b="1" dirty="0" smtClean="0"/>
              <a:t>Как </a:t>
            </a:r>
            <a:r>
              <a:rPr lang="ru-RU" sz="5400" b="1" dirty="0"/>
              <a:t>организовать обучение медсестер грамотному общению и снизить риски жалоб пациентов</a:t>
            </a:r>
            <a:r>
              <a:rPr lang="ru-RU" sz="5400" b="1" dirty="0">
                <a:solidFill>
                  <a:srgbClr val="7030A0"/>
                </a:solidFill>
              </a:rPr>
              <a:t> 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ru-RU" sz="6400" b="1" u="sng" dirty="0" smtClean="0">
              <a:solidFill>
                <a:srgbClr val="002060"/>
              </a:solidFill>
            </a:endParaRPr>
          </a:p>
          <a:p>
            <a:endParaRPr lang="ru-RU" sz="4800" b="1" dirty="0" smtClean="0">
              <a:solidFill>
                <a:srgbClr val="002060"/>
              </a:solidFill>
            </a:endParaRPr>
          </a:p>
          <a:p>
            <a:endParaRPr lang="ru-RU" sz="4800" b="1" dirty="0" smtClean="0">
              <a:solidFill>
                <a:srgbClr val="002060"/>
              </a:solidFill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7533" y="133459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9461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2025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u="sng" dirty="0">
                <a:solidFill>
                  <a:srgbClr val="7030A0"/>
                </a:solidFill>
              </a:rPr>
              <a:t>Рубрика  – ОБМЕН ОПЫТОМ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ea typeface="Calibri"/>
                <a:cs typeface="Times New Roman"/>
              </a:rPr>
              <a:t>Ильина Е. </a:t>
            </a:r>
            <a:r>
              <a:rPr lang="ru-RU" sz="2900" b="1" dirty="0">
                <a:ea typeface="Calibri"/>
                <a:cs typeface="Times New Roman"/>
              </a:rPr>
              <a:t>Идентификация личности пациентов при оказании медицинской помощи в  ГАУЗ «Городской перинатальный центр г. Улан-Удэ»</a:t>
            </a:r>
            <a:r>
              <a:rPr lang="ru-RU" sz="2900" dirty="0">
                <a:ea typeface="Calibri"/>
                <a:cs typeface="Times New Roman"/>
              </a:rPr>
              <a:t> </a:t>
            </a:r>
            <a:r>
              <a:rPr lang="ru-RU" sz="2900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2900" b="1" dirty="0">
                <a:solidFill>
                  <a:srgbClr val="7030A0"/>
                </a:solidFill>
              </a:rPr>
              <a:t>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Сергеева И. </a:t>
            </a:r>
            <a:r>
              <a:rPr lang="ru-RU" sz="2900" b="1" dirty="0"/>
              <a:t>Роль медицинской сестры в работе отделения неотложной медицинской помощи в условиях поликлиники  </a:t>
            </a:r>
            <a:r>
              <a:rPr lang="ru-RU" sz="2900" b="1" dirty="0">
                <a:solidFill>
                  <a:srgbClr val="7030A0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Цыремпилова М.  </a:t>
            </a:r>
            <a:r>
              <a:rPr lang="ru-RU" sz="2900" b="1" dirty="0"/>
              <a:t>Роль старшей медицинской сестры в реализации национальных проектов в сфере здравоохранения </a:t>
            </a:r>
            <a:r>
              <a:rPr lang="ru-RU" sz="2900" b="1" dirty="0">
                <a:solidFill>
                  <a:srgbClr val="7030A0"/>
                </a:solidFill>
              </a:rPr>
              <a:t>- № 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Токарева Е.,  Мунгалова А., Петрова Д. </a:t>
            </a:r>
            <a:r>
              <a:rPr lang="ru-RU" sz="2900" b="1" dirty="0"/>
              <a:t>Роль сестринских технологий в снижении интраоперационных рисков при эндоваскулярных вмешательствах </a:t>
            </a:r>
            <a:r>
              <a:rPr lang="ru-RU" sz="2900" b="1" dirty="0">
                <a:solidFill>
                  <a:srgbClr val="7030A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Стародубцева В.</a:t>
            </a:r>
            <a:r>
              <a:rPr lang="ru-RU" sz="2900" b="1" dirty="0"/>
              <a:t> Работа отделения детской онкологии/гематологии Детской республиканской клинической больницы Республики Бурятия </a:t>
            </a:r>
            <a:r>
              <a:rPr lang="ru-RU" sz="2900" b="1" dirty="0">
                <a:solidFill>
                  <a:srgbClr val="7030A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Дашиева О. </a:t>
            </a:r>
            <a:r>
              <a:rPr lang="ru-RU" sz="2900" b="1" dirty="0"/>
              <a:t>Основы контроля качества стерилизации медицинских изделий в многопрофильной детской больнице  </a:t>
            </a:r>
            <a:r>
              <a:rPr lang="ru-RU" sz="2900" b="1" dirty="0">
                <a:solidFill>
                  <a:srgbClr val="7030A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Григорьева  И.  </a:t>
            </a:r>
            <a:r>
              <a:rPr lang="ru-RU" sz="2900" b="1" dirty="0"/>
              <a:t>Опыт реорганизации приема пациентов в детской специализированной службе с помощью бережливых технологий </a:t>
            </a:r>
            <a:r>
              <a:rPr lang="ru-RU" sz="2900" b="1" dirty="0">
                <a:solidFill>
                  <a:srgbClr val="7030A0"/>
                </a:solidFill>
              </a:rPr>
              <a:t> 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Синева Т. </a:t>
            </a:r>
            <a:r>
              <a:rPr lang="ru-RU" sz="2900" b="1" dirty="0"/>
              <a:t>Наставничество как ключ к минимизации дефицита кадров </a:t>
            </a:r>
            <a:r>
              <a:rPr lang="ru-RU" sz="2900" b="1" dirty="0">
                <a:solidFill>
                  <a:srgbClr val="7030A0"/>
                </a:solidFill>
              </a:rPr>
              <a:t>-  № </a:t>
            </a:r>
            <a:r>
              <a:rPr lang="ru-RU" sz="2900" b="1" dirty="0" smtClean="0">
                <a:solidFill>
                  <a:srgbClr val="7030A0"/>
                </a:solidFill>
              </a:rPr>
              <a:t>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u="sng" dirty="0">
                <a:solidFill>
                  <a:srgbClr val="7030A0"/>
                </a:solidFill>
              </a:rPr>
              <a:t>Рубрика –  </a:t>
            </a:r>
            <a:r>
              <a:rPr lang="ru-RU" sz="3400" b="1" u="sng" dirty="0">
                <a:solidFill>
                  <a:srgbClr val="7030A0"/>
                </a:solidFill>
                <a:ea typeface="Times New Roman"/>
                <a:cs typeface="Times New Roman"/>
              </a:rPr>
              <a:t>НА ЗАМЕТКУ МЕДСЕСТРЕ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>
                <a:ea typeface="Calibri"/>
                <a:cs typeface="Times New Roman"/>
              </a:rPr>
              <a:t>Ронжина  Л</a:t>
            </a:r>
            <a:r>
              <a:rPr lang="ru-RU" sz="2900" dirty="0">
                <a:ea typeface="Calibri"/>
                <a:cs typeface="Times New Roman"/>
              </a:rPr>
              <a:t>. </a:t>
            </a:r>
            <a:r>
              <a:rPr lang="ru-RU" sz="2900" b="1" dirty="0">
                <a:ea typeface="Calibri"/>
                <a:cs typeface="Times New Roman"/>
              </a:rPr>
              <a:t>Обратная связь – ключ к эффективному общению </a:t>
            </a:r>
            <a:r>
              <a:rPr lang="ru-RU" sz="2900" b="1" dirty="0">
                <a:solidFill>
                  <a:srgbClr val="7030A0"/>
                </a:solidFill>
              </a:rPr>
              <a:t>- 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Джанабаева Ш</a:t>
            </a:r>
            <a:r>
              <a:rPr lang="ru-RU" sz="2900" dirty="0"/>
              <a:t>.  </a:t>
            </a:r>
            <a:r>
              <a:rPr lang="ru-RU" sz="2900" b="1" dirty="0"/>
              <a:t>Вред антибиотиков при вирусных заболеваниях: что важно знать медицинским сестрам </a:t>
            </a:r>
            <a:r>
              <a:rPr lang="ru-RU" sz="2900" b="1" dirty="0">
                <a:solidFill>
                  <a:srgbClr val="7030A0"/>
                </a:solidFill>
              </a:rPr>
              <a:t>- 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b="1" dirty="0"/>
              <a:t>Борьба с антибиотикорезистентностью: появилась надежда </a:t>
            </a:r>
            <a:r>
              <a:rPr lang="ru-RU" sz="2900" b="1" dirty="0">
                <a:solidFill>
                  <a:srgbClr val="7030A0"/>
                </a:solidFill>
              </a:rPr>
              <a:t>- 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Рубан </a:t>
            </a:r>
            <a:r>
              <a:rPr lang="ru-RU" sz="2900" dirty="0"/>
              <a:t>О. </a:t>
            </a:r>
            <a:r>
              <a:rPr lang="ru-RU" sz="2900" b="1" dirty="0"/>
              <a:t>ОНМК: проблема, которая затронет каждого </a:t>
            </a:r>
            <a:r>
              <a:rPr lang="ru-RU" sz="2900" b="1" dirty="0">
                <a:solidFill>
                  <a:srgbClr val="7030A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7533" y="133459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74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СЕСТРИНСКОЕ ДЕЛО В </a:t>
            </a:r>
            <a:r>
              <a:rPr lang="ru-RU" sz="1600" b="1" u="sng" dirty="0" smtClean="0">
                <a:solidFill>
                  <a:srgbClr val="7030A0"/>
                </a:solidFill>
              </a:rPr>
              <a:t>ОНКОЛОГИИ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Синева </a:t>
            </a:r>
            <a:r>
              <a:rPr lang="ru-RU" sz="1400" dirty="0"/>
              <a:t>Т. </a:t>
            </a:r>
            <a:r>
              <a:rPr lang="ru-RU" sz="1400" b="1" dirty="0"/>
              <a:t>Преемственность медицинской помощи и клинической ответственности за пациента в работе медицинских сестер онкологического </a:t>
            </a:r>
            <a:r>
              <a:rPr lang="ru-RU" sz="1400" b="1" dirty="0" smtClean="0"/>
              <a:t>профиля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1</a:t>
            </a:r>
            <a:endParaRPr lang="ru-RU" sz="1400" b="1" dirty="0">
              <a:solidFill>
                <a:srgbClr val="7030A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b="1" u="sng" dirty="0">
              <a:solidFill>
                <a:srgbClr val="7030A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СЕСТРИНСКОЕ ДЕЛО В </a:t>
            </a:r>
            <a:r>
              <a:rPr lang="ru-RU" sz="1600" b="1" u="sng" dirty="0" smtClean="0">
                <a:solidFill>
                  <a:srgbClr val="7030A0"/>
                </a:solidFill>
              </a:rPr>
              <a:t>ПЕДИАТРИИ</a:t>
            </a:r>
          </a:p>
          <a:p>
            <a:r>
              <a:rPr lang="ru-RU" sz="1400" dirty="0" smtClean="0"/>
              <a:t>Рубан О</a:t>
            </a:r>
            <a:r>
              <a:rPr lang="ru-RU" sz="1400" dirty="0"/>
              <a:t>.</a:t>
            </a:r>
            <a:r>
              <a:rPr lang="ru-RU" sz="1400" b="1" dirty="0"/>
              <a:t> Речевое развитие ребенка первого года жизни </a:t>
            </a:r>
            <a:r>
              <a:rPr lang="ru-RU" sz="1400" b="1" dirty="0" smtClean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1</a:t>
            </a:r>
            <a:endParaRPr lang="ru-RU" sz="14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Соловей О</a:t>
            </a:r>
            <a:r>
              <a:rPr lang="ru-RU" sz="1400" dirty="0"/>
              <a:t>. </a:t>
            </a:r>
            <a:r>
              <a:rPr lang="ru-RU" sz="1400" b="1" dirty="0"/>
              <a:t>Задачи медицинских сестер в поддержке родителей недоношенных детей </a:t>
            </a:r>
            <a:r>
              <a:rPr lang="ru-RU" sz="1400" b="1" dirty="0" smtClean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2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Филиппова О</a:t>
            </a:r>
            <a:r>
              <a:rPr lang="ru-RU" sz="1400" dirty="0"/>
              <a:t>. </a:t>
            </a:r>
            <a:r>
              <a:rPr lang="ru-RU" sz="1400" b="1" dirty="0"/>
              <a:t>Сестринское наблюдение за детьми с врожденными аномалиями развития </a:t>
            </a:r>
            <a:r>
              <a:rPr lang="ru-RU" sz="1400" b="1" dirty="0">
                <a:solidFill>
                  <a:srgbClr val="7030A0"/>
                </a:solidFill>
              </a:rPr>
              <a:t>- 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Коротеева </a:t>
            </a:r>
            <a:r>
              <a:rPr lang="ru-RU" sz="1400" dirty="0"/>
              <a:t>З. </a:t>
            </a:r>
            <a:r>
              <a:rPr lang="ru-RU" sz="1400" b="1" dirty="0"/>
              <a:t>Мониторинг гемодинамики новорожденных в отделении реанимации и интенсивной </a:t>
            </a:r>
            <a:r>
              <a:rPr lang="ru-RU" sz="1400" b="1" dirty="0" smtClean="0"/>
              <a:t>терапии </a:t>
            </a:r>
            <a:r>
              <a:rPr lang="ru-RU" sz="1400" b="1" dirty="0" smtClean="0">
                <a:solidFill>
                  <a:srgbClr val="7030A0"/>
                </a:solidFill>
              </a:rPr>
              <a:t>- 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Николаева </a:t>
            </a:r>
            <a:r>
              <a:rPr lang="ru-RU" sz="1400" dirty="0"/>
              <a:t>Е., </a:t>
            </a:r>
            <a:r>
              <a:rPr lang="ru-RU" sz="1400" dirty="0" smtClean="0"/>
              <a:t>Смыслова </a:t>
            </a:r>
            <a:r>
              <a:rPr lang="ru-RU" sz="1400" dirty="0"/>
              <a:t>А.</a:t>
            </a:r>
            <a:r>
              <a:rPr lang="ru-RU" sz="1400" b="1" dirty="0"/>
              <a:t> Особенности организации медицинской помощи детям в отделении анестезиологии-реанимации с палатами реанимации и интенсивной </a:t>
            </a:r>
            <a:r>
              <a:rPr lang="ru-RU" sz="1400" b="1" dirty="0" smtClean="0"/>
              <a:t>терапии </a:t>
            </a:r>
            <a:r>
              <a:rPr lang="ru-RU" sz="1400" b="1" dirty="0">
                <a:solidFill>
                  <a:srgbClr val="7030A0"/>
                </a:solidFill>
              </a:rPr>
              <a:t>-  № </a:t>
            </a:r>
            <a:r>
              <a:rPr lang="ru-RU" sz="1400" b="1" dirty="0" smtClean="0">
                <a:solidFill>
                  <a:srgbClr val="7030A0"/>
                </a:solidFill>
              </a:rPr>
              <a:t>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Медицинская наука о пожилом пациенте 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7030A0"/>
                </a:solidFill>
              </a:rPr>
              <a:t>- № 7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- СОБЫТИЕ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/>
              <a:t>Эффективное управление в сестринском деле – важный ресурс отрасли </a:t>
            </a:r>
            <a:r>
              <a:rPr lang="ru-RU" sz="1400" b="1" dirty="0">
                <a:solidFill>
                  <a:srgbClr val="7030A0"/>
                </a:solidFill>
              </a:rPr>
              <a:t>-  № 4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Новое в вопросах образования </a:t>
            </a:r>
            <a:r>
              <a:rPr lang="ru-RU" sz="1400" b="1" dirty="0">
                <a:solidFill>
                  <a:srgbClr val="7030A0"/>
                </a:solidFill>
              </a:rPr>
              <a:t>-  № 4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Цой Н.</a:t>
            </a:r>
            <a:r>
              <a:rPr lang="ru-RU" sz="1400" b="1" dirty="0"/>
              <a:t> Мастерская управления сестринской службой </a:t>
            </a:r>
            <a:r>
              <a:rPr lang="ru-RU" sz="1400" b="1" dirty="0">
                <a:solidFill>
                  <a:srgbClr val="7030A0"/>
                </a:solidFill>
              </a:rPr>
              <a:t> 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7533" y="133459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4052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7030A0"/>
                </a:solidFill>
              </a:rPr>
              <a:t>Рубрика - РЕГИОНЫ РОССИИ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 Роль медицинской сестры в профилактике сахарного диабета </a:t>
            </a:r>
            <a:r>
              <a:rPr lang="ru-RU" sz="1500" b="1" dirty="0" smtClean="0">
                <a:solidFill>
                  <a:srgbClr val="7030A0"/>
                </a:solidFill>
              </a:rPr>
              <a:t>-  </a:t>
            </a:r>
            <a:r>
              <a:rPr lang="ru-RU" sz="1500" b="1" dirty="0">
                <a:solidFill>
                  <a:srgbClr val="7030A0"/>
                </a:solidFill>
              </a:rPr>
              <a:t>№ 5</a:t>
            </a:r>
            <a:endParaRPr lang="ru-RU" sz="15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Удалова  </a:t>
            </a:r>
            <a:r>
              <a:rPr lang="ru-RU" sz="1500" dirty="0"/>
              <a:t>Н. </a:t>
            </a:r>
            <a:r>
              <a:rPr lang="ru-RU" sz="1500" b="1" dirty="0"/>
              <a:t>Опыт применения цифровых технологий в фельдшерско-акушерских </a:t>
            </a:r>
            <a:r>
              <a:rPr lang="ru-RU" sz="1500" b="1" dirty="0" smtClean="0"/>
              <a:t>пунктах в </a:t>
            </a:r>
            <a:r>
              <a:rPr lang="ru-RU" sz="1500" b="1" dirty="0"/>
              <a:t>Забайкальском </a:t>
            </a:r>
            <a:r>
              <a:rPr lang="ru-RU" sz="1500" b="1" dirty="0" smtClean="0"/>
              <a:t>крае </a:t>
            </a:r>
            <a:r>
              <a:rPr lang="ru-RU" sz="1500" b="1" dirty="0" smtClean="0">
                <a:solidFill>
                  <a:srgbClr val="7030A0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Абдульдинова </a:t>
            </a:r>
            <a:r>
              <a:rPr lang="ru-RU" sz="1500" dirty="0"/>
              <a:t>Н. </a:t>
            </a:r>
            <a:r>
              <a:rPr lang="ru-RU" sz="1500" b="1" dirty="0"/>
              <a:t>Лучший способ сохранить знание — поделиться им с другими 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7030A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500" dirty="0" smtClean="0"/>
              <a:t>Жигарева </a:t>
            </a:r>
            <a:r>
              <a:rPr lang="ru-RU" sz="1500" dirty="0"/>
              <a:t>Е.,  </a:t>
            </a:r>
            <a:r>
              <a:rPr lang="ru-RU" sz="1500" dirty="0" smtClean="0"/>
              <a:t>Волокитина Е</a:t>
            </a:r>
            <a:r>
              <a:rPr lang="ru-RU" sz="1500" dirty="0"/>
              <a:t>.,  </a:t>
            </a:r>
            <a:r>
              <a:rPr lang="ru-RU" sz="1500" dirty="0" smtClean="0"/>
              <a:t>Ахметсавина Л</a:t>
            </a:r>
            <a:r>
              <a:rPr lang="ru-RU" sz="1500" dirty="0"/>
              <a:t>.  </a:t>
            </a:r>
            <a:r>
              <a:rPr lang="ru-RU" sz="1500" b="1" dirty="0"/>
              <a:t>Актуальные вопросы профилактики и лечения пролежней в специализированном стационаре</a:t>
            </a:r>
            <a:r>
              <a:rPr lang="ru-RU" sz="1500" dirty="0"/>
              <a:t> </a:t>
            </a:r>
            <a:r>
              <a:rPr lang="ru-RU" sz="1500" dirty="0" smtClean="0"/>
              <a:t> </a:t>
            </a:r>
            <a:r>
              <a:rPr lang="ru-RU" sz="1500" b="1" dirty="0" smtClean="0">
                <a:solidFill>
                  <a:srgbClr val="7030A0"/>
                </a:solidFill>
              </a:rPr>
              <a:t>- 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7030A0"/>
                </a:solidFill>
              </a:rPr>
              <a:t>Рубрика - СЕСТРИНСКИЕ ИССЛЕДОВАНИЯ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Погадаева С. </a:t>
            </a:r>
            <a:r>
              <a:rPr lang="ru-RU" sz="1500" b="1" dirty="0"/>
              <a:t>Поздняя диагностика заболеваний нервной системы у детей. Факторы риска и пути профилактики </a:t>
            </a:r>
            <a:r>
              <a:rPr lang="ru-RU" sz="1500" b="1" dirty="0">
                <a:solidFill>
                  <a:srgbClr val="7030A0"/>
                </a:solidFill>
              </a:rPr>
              <a:t>-  № </a:t>
            </a:r>
            <a:r>
              <a:rPr lang="ru-RU" sz="1500" b="1" dirty="0" smtClean="0">
                <a:solidFill>
                  <a:srgbClr val="7030A0"/>
                </a:solidFill>
              </a:rPr>
              <a:t>3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7030A0"/>
                </a:solidFill>
              </a:rPr>
              <a:t>Рубрика- </a:t>
            </a:r>
            <a:r>
              <a:rPr lang="ru-RU" sz="1700" b="1" u="sng" dirty="0">
                <a:solidFill>
                  <a:srgbClr val="7030A0"/>
                </a:solidFill>
              </a:rPr>
              <a:t>ПРОФОРИЕНТАЦИЯ И НАСТАВНИЧЕСТВО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Поликарпова Е. </a:t>
            </a:r>
            <a:r>
              <a:rPr lang="ru-RU" sz="1500" b="1" dirty="0"/>
              <a:t>Успехи профориентационной работы </a:t>
            </a:r>
            <a:r>
              <a:rPr lang="ru-RU" sz="1500" b="1" dirty="0">
                <a:solidFill>
                  <a:srgbClr val="7030A0"/>
                </a:solidFill>
              </a:rPr>
              <a:t>- 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Нефедьева Н., Жигарева  Е.  </a:t>
            </a:r>
            <a:r>
              <a:rPr lang="ru-RU" sz="1500" b="1" dirty="0"/>
              <a:t>Новые подходы и лучшие практики для привлечения в профессию </a:t>
            </a:r>
            <a:r>
              <a:rPr lang="ru-RU" sz="1500" b="1" dirty="0">
                <a:solidFill>
                  <a:srgbClr val="7030A0"/>
                </a:solidFill>
              </a:rPr>
              <a:t>-  № 1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marL="0" indent="0" algn="just">
              <a:buNone/>
            </a:pPr>
            <a:r>
              <a:rPr lang="ru-RU" sz="1700" b="1" u="sng" dirty="0" smtClean="0">
                <a:solidFill>
                  <a:srgbClr val="7030A0"/>
                </a:solidFill>
              </a:rPr>
              <a:t>Рубрика </a:t>
            </a:r>
            <a:r>
              <a:rPr lang="ru-RU" sz="1700" b="1" u="sng" dirty="0">
                <a:solidFill>
                  <a:srgbClr val="7030A0"/>
                </a:solidFill>
              </a:rPr>
              <a:t>- НОВЫЕ ТЕХНОЛОГИИ</a:t>
            </a:r>
            <a:endParaRPr lang="ru-RU" sz="1700" dirty="0"/>
          </a:p>
          <a:p>
            <a:pPr algn="just"/>
            <a:r>
              <a:rPr lang="ru-RU" sz="1500" dirty="0"/>
              <a:t>Антюшко Т.  </a:t>
            </a:r>
            <a:r>
              <a:rPr lang="ru-RU" sz="1500" b="1" dirty="0"/>
              <a:t>Значение марли медицинской отбеленной нетканого материала в современном лечении ран </a:t>
            </a:r>
            <a:r>
              <a:rPr lang="ru-RU" sz="1500" b="1" dirty="0">
                <a:solidFill>
                  <a:srgbClr val="7030A0"/>
                </a:solidFill>
              </a:rPr>
              <a:t>-  № </a:t>
            </a:r>
            <a:r>
              <a:rPr lang="ru-RU" sz="1500" b="1" dirty="0" smtClean="0">
                <a:solidFill>
                  <a:srgbClr val="7030A0"/>
                </a:solidFill>
              </a:rPr>
              <a:t>2</a:t>
            </a:r>
          </a:p>
          <a:p>
            <a:pPr algn="just"/>
            <a:endParaRPr lang="ru-RU" sz="1500" b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700" b="1" u="sng" dirty="0">
                <a:solidFill>
                  <a:srgbClr val="7030A0"/>
                </a:solidFill>
              </a:rPr>
              <a:t>Рубрика - АКТУАЛЬНЫЙ ВОПРОС </a:t>
            </a:r>
          </a:p>
          <a:p>
            <a:pPr algn="just"/>
            <a:r>
              <a:rPr lang="ru-RU" sz="1500" dirty="0"/>
              <a:t>Мыльникова И. </a:t>
            </a:r>
            <a:r>
              <a:rPr lang="ru-RU" sz="1500" b="1" dirty="0"/>
              <a:t>Когда черный юмор – крик о помощи: путь к исцелению медсестринского сердца</a:t>
            </a:r>
            <a:r>
              <a:rPr lang="ru-RU" sz="1500" b="1" dirty="0">
                <a:solidFill>
                  <a:srgbClr val="7030A0"/>
                </a:solidFill>
              </a:rPr>
              <a:t> -  № 3</a:t>
            </a:r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7533" y="133459"/>
            <a:ext cx="13239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34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«Управление качеством  в здравоохранении» за 2025год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927654"/>
            <a:ext cx="10515600" cy="423695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ВНЕШНИЕ ПРОВЕРКИ</a:t>
            </a:r>
            <a:endParaRPr lang="ru-RU" sz="6400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Данчинова </a:t>
            </a:r>
            <a:r>
              <a:rPr lang="ru-RU" sz="5600" dirty="0"/>
              <a:t>А., </a:t>
            </a:r>
            <a:r>
              <a:rPr lang="ru-RU" sz="5600" dirty="0" smtClean="0"/>
              <a:t>Кучин </a:t>
            </a:r>
            <a:r>
              <a:rPr lang="ru-RU" sz="5600" dirty="0"/>
              <a:t>Н.</a:t>
            </a:r>
            <a:r>
              <a:rPr lang="ru-RU" sz="5600" b="1" dirty="0"/>
              <a:t> Приняли новый порядок фармаконадзора. Инструктаж для подчиненных, как организовать работу </a:t>
            </a:r>
            <a:r>
              <a:rPr lang="ru-RU" sz="5600" dirty="0" smtClean="0"/>
              <a:t>- </a:t>
            </a:r>
            <a:r>
              <a:rPr lang="ru-RU" sz="5600" b="1" dirty="0" smtClean="0">
                <a:solidFill>
                  <a:srgbClr val="990033"/>
                </a:solidFill>
              </a:rPr>
              <a:t>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Кривова </a:t>
            </a:r>
            <a:r>
              <a:rPr lang="ru-RU" sz="5600" dirty="0"/>
              <a:t>Л. </a:t>
            </a:r>
            <a:r>
              <a:rPr lang="ru-RU" sz="5600" b="1" dirty="0"/>
              <a:t>Пять нарушений в планах по ВКК, на которых Росздравнадзор поймал клиники. Проверьте, что работаете по правилам</a:t>
            </a:r>
            <a:r>
              <a:rPr lang="ru-RU" sz="5600" b="1" dirty="0" smtClean="0"/>
              <a:t> - </a:t>
            </a:r>
            <a:r>
              <a:rPr lang="ru-RU" sz="5600" b="1" dirty="0" smtClean="0">
                <a:solidFill>
                  <a:srgbClr val="800000"/>
                </a:solidFill>
              </a:rPr>
              <a:t>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Севостьянов </a:t>
            </a:r>
            <a:r>
              <a:rPr lang="ru-RU" sz="5600" dirty="0"/>
              <a:t>А., </a:t>
            </a:r>
            <a:r>
              <a:rPr lang="ru-RU" sz="5600" dirty="0" smtClean="0"/>
              <a:t>Дворникова </a:t>
            </a:r>
            <a:r>
              <a:rPr lang="ru-RU" sz="5600" dirty="0"/>
              <a:t>С., </a:t>
            </a:r>
            <a:r>
              <a:rPr lang="ru-RU" sz="5600" dirty="0" smtClean="0"/>
              <a:t>Токарев </a:t>
            </a:r>
            <a:r>
              <a:rPr lang="ru-RU" sz="5600" dirty="0"/>
              <a:t>А., </a:t>
            </a:r>
            <a:r>
              <a:rPr lang="ru-RU" sz="5600" dirty="0" smtClean="0"/>
              <a:t>Федосеева М</a:t>
            </a:r>
            <a:r>
              <a:rPr lang="ru-RU" sz="5600" dirty="0"/>
              <a:t>. </a:t>
            </a:r>
            <a:r>
              <a:rPr lang="ru-RU" sz="5600" b="1" dirty="0"/>
              <a:t>«Много болеет – плохо лечите»: частые случаи оформления больничных обяжут передавать на комиссию. Как подготовиться к новому </a:t>
            </a:r>
            <a:r>
              <a:rPr lang="ru-RU" sz="5600" b="1" dirty="0" smtClean="0"/>
              <a:t>порядку </a:t>
            </a:r>
            <a:r>
              <a:rPr lang="ru-RU" sz="5600" b="1" dirty="0" smtClean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Дворникова </a:t>
            </a:r>
            <a:r>
              <a:rPr lang="ru-RU" sz="5600" dirty="0"/>
              <a:t>С., </a:t>
            </a:r>
            <a:r>
              <a:rPr lang="ru-RU" sz="5600" dirty="0" smtClean="0"/>
              <a:t>Севостьянов </a:t>
            </a:r>
            <a:r>
              <a:rPr lang="ru-RU" sz="5600" dirty="0"/>
              <a:t>А. </a:t>
            </a:r>
            <a:r>
              <a:rPr lang="ru-RU" sz="5600" b="1" dirty="0"/>
              <a:t>Изменения в госконтроле. Проверьте, что знаете все поводы для внеплановых </a:t>
            </a:r>
            <a:r>
              <a:rPr lang="ru-RU" sz="5600" b="1" dirty="0" smtClean="0"/>
              <a:t>проверок </a:t>
            </a:r>
            <a:r>
              <a:rPr lang="ru-RU" sz="56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Павлюков </a:t>
            </a:r>
            <a:r>
              <a:rPr lang="ru-RU" sz="5600" dirty="0"/>
              <a:t>Д., </a:t>
            </a:r>
            <a:r>
              <a:rPr lang="ru-RU" sz="5600" dirty="0" smtClean="0"/>
              <a:t>Соколов </a:t>
            </a:r>
            <a:r>
              <a:rPr lang="ru-RU" sz="5600" dirty="0"/>
              <a:t>Г., </a:t>
            </a:r>
            <a:r>
              <a:rPr lang="ru-RU" sz="5600" dirty="0" smtClean="0"/>
              <a:t>Иванов </a:t>
            </a:r>
            <a:r>
              <a:rPr lang="ru-RU" sz="5600" dirty="0"/>
              <a:t>И., </a:t>
            </a:r>
            <a:r>
              <a:rPr lang="ru-RU" sz="5600" dirty="0" smtClean="0"/>
              <a:t>Куджаев </a:t>
            </a:r>
            <a:r>
              <a:rPr lang="ru-RU" sz="5600" dirty="0"/>
              <a:t>В. </a:t>
            </a:r>
            <a:r>
              <a:rPr lang="ru-RU" sz="5600" b="1" dirty="0"/>
              <a:t>Внеплановые проверки: как проверяют сферу обращения медизделий. Статистика типичных нарушений в 2024 году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Гроздова </a:t>
            </a:r>
            <a:r>
              <a:rPr lang="ru-RU" sz="5600" dirty="0"/>
              <a:t>Т. </a:t>
            </a:r>
            <a:r>
              <a:rPr lang="ru-RU" sz="5600" b="1" dirty="0"/>
              <a:t>Как защититься от санкций, если не успеваете соблюсти сроки медпомощи по объективным причинам. Рекомендации директора </a:t>
            </a:r>
            <a:r>
              <a:rPr lang="ru-RU" sz="5600" b="1" dirty="0" smtClean="0"/>
              <a:t>ТФОМС </a:t>
            </a:r>
            <a:r>
              <a:rPr lang="ru-RU" sz="5600" b="1" dirty="0" smtClean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Кучин Н</a:t>
            </a:r>
            <a:r>
              <a:rPr lang="ru-RU" sz="5600" dirty="0"/>
              <a:t>. </a:t>
            </a:r>
            <a:r>
              <a:rPr lang="ru-RU" sz="5600" b="1" dirty="0"/>
              <a:t>Как согласовать работу врачебной комиссии и службы по внутреннему контролю. Алгоритм от эксперта </a:t>
            </a:r>
            <a:r>
              <a:rPr lang="ru-RU" sz="5600" b="1" dirty="0" smtClean="0"/>
              <a:t>Росздравнадзора </a:t>
            </a:r>
            <a:r>
              <a:rPr lang="ru-RU" sz="5600" b="1" dirty="0" smtClean="0">
                <a:solidFill>
                  <a:srgbClr val="A50021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Гроздова </a:t>
            </a:r>
            <a:r>
              <a:rPr lang="ru-RU" sz="5600" dirty="0"/>
              <a:t>Т. </a:t>
            </a:r>
            <a:r>
              <a:rPr lang="ru-RU" sz="5600" b="1" dirty="0"/>
              <a:t>Контролировать качество в системе ОМС будут по-другому. Как подготовить клинику к </a:t>
            </a:r>
            <a:r>
              <a:rPr lang="ru-RU" sz="5600" b="1" dirty="0" smtClean="0"/>
              <a:t>изменениям </a:t>
            </a:r>
            <a:r>
              <a:rPr lang="ru-RU" sz="56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Воронина </a:t>
            </a:r>
            <a:r>
              <a:rPr lang="ru-RU" sz="5600" dirty="0"/>
              <a:t>О., </a:t>
            </a:r>
            <a:r>
              <a:rPr lang="ru-RU" sz="5600" dirty="0" smtClean="0"/>
              <a:t>Гроздова </a:t>
            </a:r>
            <a:r>
              <a:rPr lang="ru-RU" sz="5600" dirty="0"/>
              <a:t>Т., </a:t>
            </a:r>
            <a:r>
              <a:rPr lang="ru-RU" sz="5600" dirty="0" smtClean="0"/>
              <a:t>Кондратова </a:t>
            </a:r>
            <a:r>
              <a:rPr lang="ru-RU" sz="5600" dirty="0"/>
              <a:t>Н., </a:t>
            </a:r>
            <a:r>
              <a:rPr lang="ru-RU" sz="5600" dirty="0" smtClean="0"/>
              <a:t>Кучин </a:t>
            </a:r>
            <a:r>
              <a:rPr lang="ru-RU" sz="5600" dirty="0"/>
              <a:t>Н. </a:t>
            </a:r>
            <a:r>
              <a:rPr lang="ru-RU" sz="5600" b="1" dirty="0"/>
              <a:t>Новые критерии качества подвели клиники под штрафы. Приемы защиты от мастеров </a:t>
            </a:r>
            <a:r>
              <a:rPr lang="ru-RU" sz="5600" b="1" dirty="0" smtClean="0"/>
              <a:t>ВКК </a:t>
            </a:r>
            <a:r>
              <a:rPr lang="ru-RU" sz="5600" b="1" dirty="0" smtClean="0">
                <a:solidFill>
                  <a:srgbClr val="990033"/>
                </a:solidFill>
              </a:rPr>
              <a:t>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Самойлова </a:t>
            </a:r>
            <a:r>
              <a:rPr lang="ru-RU" sz="5600" dirty="0"/>
              <a:t>А., </a:t>
            </a:r>
            <a:r>
              <a:rPr lang="ru-RU" sz="5600" dirty="0" smtClean="0"/>
              <a:t>Иванов </a:t>
            </a:r>
            <a:r>
              <a:rPr lang="ru-RU" sz="5600" dirty="0"/>
              <a:t>И., </a:t>
            </a:r>
            <a:r>
              <a:rPr lang="ru-RU" sz="5600" dirty="0" smtClean="0"/>
              <a:t>Федосеева </a:t>
            </a:r>
            <a:r>
              <a:rPr lang="ru-RU" sz="5600" dirty="0"/>
              <a:t>О. </a:t>
            </a:r>
            <a:r>
              <a:rPr lang="ru-RU" sz="5600" b="1" dirty="0"/>
              <a:t>Росздравнадзор обновил правила госконтроля меддеятельности: как часто будут проводить проверки и в каком формате. О чем предупредить </a:t>
            </a:r>
            <a:r>
              <a:rPr lang="ru-RU" sz="5600" b="1" dirty="0" smtClean="0"/>
              <a:t>сотрудников </a:t>
            </a:r>
            <a:r>
              <a:rPr lang="ru-RU" sz="5600" b="1" dirty="0" smtClean="0">
                <a:solidFill>
                  <a:srgbClr val="990033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990033"/>
                </a:solidFill>
              </a:rPr>
              <a:t>Рубрика – ВНУТРЕННИЙ КОНТРОЛЬ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Кучин </a:t>
            </a:r>
            <a:r>
              <a:rPr lang="ru-RU" sz="5600" dirty="0"/>
              <a:t>Н. </a:t>
            </a:r>
            <a:r>
              <a:rPr lang="ru-RU" sz="5600" b="1" dirty="0"/>
              <a:t>Статистические показатели для ВКК в квартальном отчете: какие отслеживать по индикаторам риска внеплановых проверок </a:t>
            </a:r>
            <a:r>
              <a:rPr lang="ru-RU" sz="5600" b="1" dirty="0">
                <a:solidFill>
                  <a:srgbClr val="990033"/>
                </a:solidFill>
              </a:rPr>
              <a:t>- № 5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000" dirty="0"/>
              <a:t> </a:t>
            </a:r>
            <a:endParaRPr lang="ru-RU" sz="6000" b="1" u="sng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200" b="1" dirty="0"/>
          </a:p>
          <a:p>
            <a:endParaRPr lang="ru-RU" sz="1200" dirty="0" smtClean="0"/>
          </a:p>
          <a:p>
            <a:pPr lvl="0"/>
            <a:endParaRPr lang="ru-RU" sz="14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77619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700" b="1" u="sng" dirty="0">
                <a:solidFill>
                  <a:srgbClr val="990033"/>
                </a:solidFill>
              </a:rPr>
              <a:t>– ПРАВОВЫЕ АСПЕКТЫ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Панов </a:t>
            </a:r>
            <a:r>
              <a:rPr lang="ru-RU" sz="1500" dirty="0"/>
              <a:t>А. </a:t>
            </a:r>
            <a:r>
              <a:rPr lang="ru-RU" sz="1500" b="1" dirty="0"/>
              <a:t>Дисциплинарные взыскания в отношении медработников. О чем предостеречь ответственных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Хмелевская Е</a:t>
            </a:r>
            <a:r>
              <a:rPr lang="ru-RU" sz="1500" dirty="0"/>
              <a:t>. </a:t>
            </a:r>
            <a:r>
              <a:rPr lang="ru-RU" sz="1500" b="1" dirty="0"/>
              <a:t>Сколько ИДС необходимо при госпитализации в стационар. </a:t>
            </a:r>
            <a:r>
              <a:rPr lang="ru-RU" sz="1500" b="1" dirty="0" smtClean="0"/>
              <a:t>Видеоразъяснения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Уголовную статью, по которой чаще всего судят медработников, отменили для медицины. Повлияет ли это на работу врачей и качество медпомощи</a:t>
            </a:r>
            <a:r>
              <a:rPr lang="ru-RU" sz="1500" b="1" dirty="0" smtClean="0"/>
              <a:t>? </a:t>
            </a:r>
            <a:r>
              <a:rPr lang="ru-RU" sz="1500" b="1" dirty="0" smtClean="0">
                <a:solidFill>
                  <a:srgbClr val="990033"/>
                </a:solidFill>
              </a:rPr>
              <a:t>- </a:t>
            </a:r>
            <a:r>
              <a:rPr lang="ru-RU" sz="1500" b="1" dirty="0">
                <a:solidFill>
                  <a:srgbClr val="990033"/>
                </a:solidFill>
              </a:rPr>
              <a:t>№ 2</a:t>
            </a:r>
            <a:endParaRPr lang="ru-RU" sz="1500" b="1" dirty="0" smtClean="0">
              <a:solidFill>
                <a:srgbClr val="990033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Хохлова </a:t>
            </a:r>
            <a:r>
              <a:rPr lang="ru-RU" sz="1500" dirty="0"/>
              <a:t>Т. </a:t>
            </a:r>
            <a:r>
              <a:rPr lang="ru-RU" sz="1500" b="1" dirty="0"/>
              <a:t>Обоснованные жалобы: как договориться с пациентом, чтобы не довести дело до </a:t>
            </a:r>
            <a:r>
              <a:rPr lang="ru-RU" sz="1500" b="1" dirty="0" smtClean="0"/>
              <a:t>суда </a:t>
            </a:r>
            <a:r>
              <a:rPr lang="ru-RU" sz="1500" b="1" dirty="0" smtClean="0">
                <a:solidFill>
                  <a:srgbClr val="990033"/>
                </a:solidFill>
              </a:rPr>
              <a:t>- № 2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Хмелевская </a:t>
            </a:r>
            <a:r>
              <a:rPr lang="ru-RU" sz="1500" dirty="0"/>
              <a:t>Е.</a:t>
            </a:r>
            <a:r>
              <a:rPr lang="ru-RU" sz="1500" b="1" dirty="0"/>
              <a:t> Новый порядок работы с врачебной тайной и полицией с 1 марта. Инструкция для </a:t>
            </a:r>
            <a:r>
              <a:rPr lang="ru-RU" sz="1500" b="1" dirty="0" smtClean="0"/>
              <a:t>клиник </a:t>
            </a:r>
            <a:r>
              <a:rPr lang="ru-RU" sz="1500" b="1" dirty="0" smtClean="0">
                <a:solidFill>
                  <a:srgbClr val="990033"/>
                </a:solidFill>
              </a:rPr>
              <a:t>- № 3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Дворникова </a:t>
            </a:r>
            <a:r>
              <a:rPr lang="ru-RU" sz="1500" dirty="0"/>
              <a:t>С., </a:t>
            </a:r>
            <a:r>
              <a:rPr lang="ru-RU" sz="1500" dirty="0" smtClean="0"/>
              <a:t>Севостьянов </a:t>
            </a:r>
            <a:r>
              <a:rPr lang="ru-RU" sz="1500" dirty="0"/>
              <a:t>А., </a:t>
            </a:r>
            <a:r>
              <a:rPr lang="ru-RU" sz="1500" dirty="0" smtClean="0"/>
              <a:t>Хмелевская </a:t>
            </a:r>
            <a:r>
              <a:rPr lang="ru-RU" sz="1500" dirty="0"/>
              <a:t>Е., </a:t>
            </a:r>
            <a:r>
              <a:rPr lang="ru-RU" sz="1500" dirty="0" smtClean="0"/>
              <a:t>Черникова </a:t>
            </a:r>
            <a:r>
              <a:rPr lang="ru-RU" sz="1500" dirty="0"/>
              <a:t>В., </a:t>
            </a:r>
            <a:r>
              <a:rPr lang="ru-RU" sz="1500" dirty="0" smtClean="0"/>
              <a:t>Гаганов </a:t>
            </a:r>
            <a:r>
              <a:rPr lang="ru-RU" sz="1500" dirty="0"/>
              <a:t>Д. </a:t>
            </a:r>
            <a:r>
              <a:rPr lang="ru-RU" sz="1500" b="1" dirty="0"/>
              <a:t>Отменили уголовную ответственность по статье 238 УК для медработников. Кто все равно рискует попасть под преследование и по каким статьям теперь будут </a:t>
            </a:r>
            <a:r>
              <a:rPr lang="ru-RU" sz="1500" b="1" dirty="0" smtClean="0"/>
              <a:t>привлекать </a:t>
            </a:r>
            <a:r>
              <a:rPr lang="ru-RU" sz="1500" b="1" dirty="0" smtClean="0">
                <a:solidFill>
                  <a:srgbClr val="990033"/>
                </a:solidFill>
              </a:rPr>
              <a:t>- № 4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Кривова </a:t>
            </a:r>
            <a:r>
              <a:rPr lang="ru-RU" sz="1500" dirty="0"/>
              <a:t>Л. </a:t>
            </a:r>
            <a:r>
              <a:rPr lang="ru-RU" sz="1500" b="1" dirty="0"/>
              <a:t>Медобразование у руководителя клиники: кому нужно, а кому нет. Разъяснения и судебная </a:t>
            </a:r>
            <a:r>
              <a:rPr lang="ru-RU" sz="1500" b="1" dirty="0" smtClean="0"/>
              <a:t>практика </a:t>
            </a:r>
            <a:r>
              <a:rPr lang="ru-RU" sz="1500" b="1" dirty="0" smtClean="0">
                <a:solidFill>
                  <a:srgbClr val="990033"/>
                </a:solidFill>
              </a:rPr>
              <a:t>- № 4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Клинические рекомендации: обязательны или все-таки рекомендательны? Отвечают страховщики и представители </a:t>
            </a:r>
            <a:r>
              <a:rPr lang="ru-RU" sz="1500" b="1" dirty="0" smtClean="0"/>
              <a:t>ТФОМС </a:t>
            </a:r>
            <a:r>
              <a:rPr lang="ru-RU" sz="1500" b="1" dirty="0" smtClean="0">
                <a:solidFill>
                  <a:srgbClr val="990033"/>
                </a:solidFill>
              </a:rPr>
              <a:t>- № 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Капитонова </a:t>
            </a:r>
            <a:r>
              <a:rPr lang="ru-RU" sz="1500" dirty="0"/>
              <a:t>Е. </a:t>
            </a:r>
            <a:r>
              <a:rPr lang="ru-RU" sz="1500" b="1" dirty="0"/>
              <a:t>Материальная ответственность работника за ущерб работодателю: когда взыскивать и как оформить все правильно. Разбираем на </a:t>
            </a:r>
            <a:r>
              <a:rPr lang="ru-RU" sz="1500" b="1" dirty="0" smtClean="0"/>
              <a:t>примерах </a:t>
            </a:r>
            <a:r>
              <a:rPr lang="ru-RU" sz="1500" b="1" dirty="0" smtClean="0">
                <a:solidFill>
                  <a:srgbClr val="990033"/>
                </a:solidFill>
              </a:rPr>
              <a:t>- № 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Капитонова </a:t>
            </a:r>
            <a:r>
              <a:rPr lang="ru-RU" sz="1500" dirty="0"/>
              <a:t>Е. </a:t>
            </a:r>
            <a:r>
              <a:rPr lang="ru-RU" sz="1500" b="1" dirty="0"/>
              <a:t>Ошибки при госпитализации: реальные примеры, которые привели клинику к финансовым </a:t>
            </a:r>
            <a:r>
              <a:rPr lang="ru-RU" sz="1500" b="1" dirty="0" smtClean="0"/>
              <a:t>потерям </a:t>
            </a:r>
            <a:r>
              <a:rPr lang="ru-RU" sz="1500" b="1" dirty="0" smtClean="0">
                <a:solidFill>
                  <a:srgbClr val="990033"/>
                </a:solidFill>
              </a:rPr>
              <a:t>-  № 10</a:t>
            </a:r>
            <a:endParaRPr lang="ru-RU" sz="15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Кочеткова </a:t>
            </a:r>
            <a:r>
              <a:rPr lang="ru-RU" sz="1500" dirty="0"/>
              <a:t>Р. </a:t>
            </a:r>
            <a:r>
              <a:rPr lang="ru-RU" sz="1500" b="1" dirty="0"/>
              <a:t>Сложные ситуации с несовершеннолетними пациентами. Как подстраховаться от </a:t>
            </a:r>
            <a:r>
              <a:rPr lang="ru-RU" sz="1500" b="1" dirty="0" smtClean="0"/>
              <a:t>исков </a:t>
            </a:r>
            <a:r>
              <a:rPr lang="ru-RU" sz="1500" b="1" dirty="0">
                <a:solidFill>
                  <a:srgbClr val="990033"/>
                </a:solidFill>
              </a:rPr>
              <a:t>-  № 10</a:t>
            </a: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Ковалевский </a:t>
            </a:r>
            <a:r>
              <a:rPr lang="ru-RU" sz="1500" dirty="0"/>
              <a:t>С. </a:t>
            </a:r>
            <a:r>
              <a:rPr lang="ru-RU" sz="1500" b="1" dirty="0"/>
              <a:t>Новые ИДС на аборт и медпомощь при клинической апробации: проверьте </a:t>
            </a:r>
            <a:r>
              <a:rPr lang="ru-RU" sz="1500" b="1" dirty="0" smtClean="0"/>
              <a:t>себя </a:t>
            </a:r>
            <a:r>
              <a:rPr lang="ru-RU" sz="1500" b="1" dirty="0">
                <a:solidFill>
                  <a:srgbClr val="990033"/>
                </a:solidFill>
              </a:rPr>
              <a:t>-  № </a:t>
            </a:r>
            <a:r>
              <a:rPr lang="ru-RU" sz="1500" b="1" dirty="0" smtClean="0">
                <a:solidFill>
                  <a:srgbClr val="990033"/>
                </a:solidFill>
              </a:rPr>
              <a:t>11</a:t>
            </a: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Гаганов </a:t>
            </a:r>
            <a:r>
              <a:rPr lang="ru-RU" sz="1500" dirty="0"/>
              <a:t>Д. </a:t>
            </a:r>
            <a:r>
              <a:rPr lang="ru-RU" sz="1500" b="1" dirty="0"/>
              <a:t>Запросы информации: как отвечать и когда можно </a:t>
            </a:r>
            <a:r>
              <a:rPr lang="ru-RU" sz="1500" b="1" dirty="0" smtClean="0"/>
              <a:t>проигнорировать</a:t>
            </a:r>
            <a:r>
              <a:rPr lang="ru-RU" sz="1500" dirty="0" smtClean="0"/>
              <a:t> </a:t>
            </a:r>
            <a:r>
              <a:rPr lang="ru-RU" sz="1500" b="1" dirty="0">
                <a:solidFill>
                  <a:srgbClr val="990033"/>
                </a:solidFill>
              </a:rPr>
              <a:t>-  № </a:t>
            </a:r>
            <a:r>
              <a:rPr lang="ru-RU" sz="1500" b="1" dirty="0" smtClean="0">
                <a:solidFill>
                  <a:srgbClr val="990033"/>
                </a:solidFill>
              </a:rPr>
              <a:t>11</a:t>
            </a: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Ковалевский </a:t>
            </a:r>
            <a:r>
              <a:rPr lang="ru-RU" sz="1500" dirty="0"/>
              <a:t>С. </a:t>
            </a:r>
            <a:r>
              <a:rPr lang="ru-RU" sz="1500" b="1" dirty="0"/>
              <a:t>Новые основания для санкций за нарушения в ОМС. Проверьте сроки предоставления документов и работу с протоколами врачебной </a:t>
            </a:r>
            <a:r>
              <a:rPr lang="ru-RU" sz="1500" b="1" dirty="0" smtClean="0"/>
              <a:t>комиссии </a:t>
            </a:r>
            <a:r>
              <a:rPr lang="ru-RU" sz="1500" b="1" dirty="0">
                <a:solidFill>
                  <a:srgbClr val="990033"/>
                </a:solidFill>
              </a:rPr>
              <a:t>-  № </a:t>
            </a:r>
            <a:r>
              <a:rPr lang="ru-RU" sz="1500" b="1" dirty="0" smtClean="0">
                <a:solidFill>
                  <a:srgbClr val="990033"/>
                </a:solidFill>
              </a:rPr>
              <a:t>12</a:t>
            </a: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Хмелевская </a:t>
            </a:r>
            <a:r>
              <a:rPr lang="ru-RU" sz="1500" dirty="0"/>
              <a:t>Е.</a:t>
            </a:r>
            <a:r>
              <a:rPr lang="ru-RU" sz="1500" b="1" dirty="0"/>
              <a:t> Изменили требования к работе с персданными для медорганизаций: что проверить и о чем проинструктировать </a:t>
            </a:r>
            <a:r>
              <a:rPr lang="ru-RU" sz="1500" b="1" dirty="0" smtClean="0"/>
              <a:t>медработников </a:t>
            </a:r>
            <a:r>
              <a:rPr lang="ru-RU" sz="1500" b="1" dirty="0">
                <a:solidFill>
                  <a:srgbClr val="990033"/>
                </a:solidFill>
              </a:rPr>
              <a:t>-  № 12</a:t>
            </a: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5" name="Рисунок 4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54260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42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200" b="1" dirty="0">
                <a:solidFill>
                  <a:srgbClr val="C00000"/>
                </a:solidFill>
                <a:latin typeface="+mn-lt"/>
              </a:rPr>
              <a:t>го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990033"/>
                </a:solidFill>
              </a:rPr>
              <a:t>Рубрика – ОПЫТ РЕГИОНОВ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Корчагин </a:t>
            </a:r>
            <a:r>
              <a:rPr lang="ru-RU" sz="1400" dirty="0"/>
              <a:t>Е., </a:t>
            </a:r>
            <a:r>
              <a:rPr lang="ru-RU" sz="1400" dirty="0" smtClean="0"/>
              <a:t>Бортникова </a:t>
            </a:r>
            <a:r>
              <a:rPr lang="ru-RU" sz="1400" dirty="0"/>
              <a:t>П. </a:t>
            </a:r>
            <a:r>
              <a:rPr lang="ru-RU" sz="1400" b="1" dirty="0"/>
              <a:t>Что добавить в СОПы по работе с обращениями граждан по последним требованиям закона. Примеры с рекомендациями от красноярского центра </a:t>
            </a:r>
            <a:r>
              <a:rPr lang="ru-RU" sz="1400" b="1" dirty="0" smtClean="0"/>
              <a:t>компетенций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Что меняли ваши коллеги в СОПах за последний год и как улучшили измеримые показатели. Образцы </a:t>
            </a:r>
            <a:r>
              <a:rPr lang="ru-RU" sz="1400" b="1" dirty="0" smtClean="0"/>
              <a:t>прилагаются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Клещевникова </a:t>
            </a:r>
            <a:r>
              <a:rPr lang="ru-RU" sz="1400" dirty="0"/>
              <a:t>Т., </a:t>
            </a:r>
            <a:r>
              <a:rPr lang="ru-RU" sz="1400" dirty="0" smtClean="0"/>
              <a:t>Пурсанова </a:t>
            </a:r>
            <a:r>
              <a:rPr lang="ru-RU" sz="1400" dirty="0"/>
              <a:t>Т. </a:t>
            </a:r>
            <a:r>
              <a:rPr lang="ru-RU" sz="1400" b="1" dirty="0"/>
              <a:t>Как внедрить модель СМК и поднять уровень качества медпомощи. Пошаговая инструкция от тюменской </a:t>
            </a:r>
            <a:r>
              <a:rPr lang="ru-RU" sz="1400" b="1" dirty="0" smtClean="0"/>
              <a:t>больницы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3</a:t>
            </a: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Иванов </a:t>
            </a:r>
            <a:r>
              <a:rPr lang="ru-RU" sz="1400" dirty="0"/>
              <a:t>И., </a:t>
            </a:r>
            <a:r>
              <a:rPr lang="ru-RU" sz="1400" dirty="0" smtClean="0"/>
              <a:t>Берсенева </a:t>
            </a:r>
            <a:r>
              <a:rPr lang="ru-RU" sz="1400" dirty="0"/>
              <a:t>Е., </a:t>
            </a:r>
            <a:r>
              <a:rPr lang="ru-RU" sz="1400" dirty="0" smtClean="0"/>
              <a:t>Авзалов </a:t>
            </a:r>
            <a:r>
              <a:rPr lang="ru-RU" sz="1400" dirty="0"/>
              <a:t>М., </a:t>
            </a:r>
            <a:r>
              <a:rPr lang="ru-RU" sz="1400" dirty="0" smtClean="0"/>
              <a:t>Кулова </a:t>
            </a:r>
            <a:r>
              <a:rPr lang="ru-RU" sz="1400" dirty="0"/>
              <a:t>Д.  </a:t>
            </a:r>
            <a:r>
              <a:rPr lang="ru-RU" sz="1400" dirty="0" smtClean="0"/>
              <a:t>Бикбулатов В</a:t>
            </a:r>
            <a:r>
              <a:rPr lang="ru-RU" sz="1400" dirty="0"/>
              <a:t>. </a:t>
            </a:r>
            <a:r>
              <a:rPr lang="ru-RU" sz="1400" b="1" dirty="0"/>
              <a:t>Как улучшить качество медпомощи, чтобы пациенты оставались довольными. Инструменты от многопрофильной больницы </a:t>
            </a:r>
            <a:r>
              <a:rPr lang="ru-RU" sz="1400" b="1" dirty="0" smtClean="0"/>
              <a:t>Башкортостана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Корчагин </a:t>
            </a:r>
            <a:r>
              <a:rPr lang="ru-RU" sz="1400" dirty="0"/>
              <a:t>Е. </a:t>
            </a:r>
            <a:r>
              <a:rPr lang="ru-RU" sz="1400" b="1" dirty="0"/>
              <a:t>Как сформировать корпоративную культуру. Опыт ведущей красноярской </a:t>
            </a:r>
            <a:r>
              <a:rPr lang="ru-RU" sz="1400" b="1" dirty="0" smtClean="0"/>
              <a:t>больницы </a:t>
            </a:r>
            <a:r>
              <a:rPr lang="ru-RU" sz="1400" b="1" dirty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Ральян </a:t>
            </a:r>
            <a:r>
              <a:rPr lang="ru-RU" sz="1400" dirty="0"/>
              <a:t>Н., </a:t>
            </a:r>
            <a:r>
              <a:rPr lang="ru-RU" sz="1400" dirty="0" smtClean="0"/>
              <a:t>Гаева </a:t>
            </a:r>
            <a:r>
              <a:rPr lang="ru-RU" sz="1400" dirty="0"/>
              <a:t>А., </a:t>
            </a:r>
            <a:r>
              <a:rPr lang="ru-RU" sz="1400" dirty="0" smtClean="0"/>
              <a:t>Калибатов </a:t>
            </a:r>
            <a:r>
              <a:rPr lang="ru-RU" sz="1400" dirty="0"/>
              <a:t>Р. </a:t>
            </a:r>
            <a:r>
              <a:rPr lang="ru-RU" sz="1400" b="1" dirty="0"/>
              <a:t>Персонал как ключевой ресурс системы менеджмента качества. Как повысить вовлеченность </a:t>
            </a:r>
            <a:r>
              <a:rPr lang="ru-RU" sz="1400" b="1" dirty="0" smtClean="0"/>
              <a:t>сотрудников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3</a:t>
            </a: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Калибатов Р</a:t>
            </a:r>
            <a:r>
              <a:rPr lang="ru-RU" sz="1400" dirty="0"/>
              <a:t>., </a:t>
            </a:r>
            <a:r>
              <a:rPr lang="ru-RU" sz="1400" dirty="0" smtClean="0"/>
              <a:t>Хачетлова </a:t>
            </a:r>
            <a:r>
              <a:rPr lang="ru-RU" sz="1400" dirty="0"/>
              <a:t>Ф. </a:t>
            </a:r>
            <a:r>
              <a:rPr lang="ru-RU" sz="1400" b="1" dirty="0"/>
              <a:t>Семь принципов качества и безопасности меддеятельности – как получить сертификат соответствия. Опыт многопрофильной </a:t>
            </a:r>
            <a:r>
              <a:rPr lang="ru-RU" sz="1400" b="1" dirty="0" smtClean="0"/>
              <a:t>больницы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Лукашевич К</a:t>
            </a:r>
            <a:r>
              <a:rPr lang="ru-RU" sz="1400" dirty="0"/>
              <a:t>. </a:t>
            </a:r>
            <a:r>
              <a:rPr lang="ru-RU" sz="1400" b="1" dirty="0"/>
              <a:t>Проектный подход в организации ВКК. Опыт больницы, которая прошла сертификацию </a:t>
            </a:r>
            <a:r>
              <a:rPr lang="ru-RU" sz="1400" b="1" dirty="0" smtClean="0"/>
              <a:t>Росздравнадзора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Калибатов </a:t>
            </a:r>
            <a:r>
              <a:rPr lang="ru-RU" sz="1400" dirty="0"/>
              <a:t>Р., </a:t>
            </a:r>
            <a:r>
              <a:rPr lang="ru-RU" sz="1400" dirty="0" smtClean="0"/>
              <a:t>Тогузаева </a:t>
            </a:r>
            <a:r>
              <a:rPr lang="ru-RU" sz="1400" dirty="0"/>
              <a:t>З</a:t>
            </a:r>
            <a:r>
              <a:rPr lang="ru-RU" sz="1400" b="1" dirty="0"/>
              <a:t>. Как внедрять практические рекомендации Росздравнадзора, если ресурсы клиники в дефиците</a:t>
            </a:r>
            <a:r>
              <a:rPr lang="ru-RU" sz="1400" b="1" dirty="0" smtClean="0">
                <a:solidFill>
                  <a:srgbClr val="990033"/>
                </a:solidFill>
              </a:rPr>
              <a:t> 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Громов </a:t>
            </a:r>
            <a:r>
              <a:rPr lang="ru-RU" sz="1400" dirty="0"/>
              <a:t>П. </a:t>
            </a:r>
            <a:r>
              <a:rPr lang="ru-RU" sz="1400" b="1" dirty="0"/>
              <a:t>Как внедрить в клинике систему менеджмента качества и добиться пациентоцентричности. Опыт клиники «РЖД-Медицина» Санкт-Петербурга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endParaRPr lang="ru-RU" sz="16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9129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800" b="1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</a:t>
            </a:r>
            <a:r>
              <a:rPr lang="ru-RU" sz="1600" b="1" u="sng" dirty="0" smtClean="0">
                <a:solidFill>
                  <a:srgbClr val="990033"/>
                </a:solidFill>
              </a:rPr>
              <a:t>РАБОТА С КАДРАМИ</a:t>
            </a:r>
            <a:endParaRPr lang="ru-RU" sz="1600" b="1" u="sng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Степура </a:t>
            </a:r>
            <a:r>
              <a:rPr lang="ru-RU" sz="1400" dirty="0"/>
              <a:t>О.</a:t>
            </a:r>
            <a:r>
              <a:rPr lang="ru-RU" sz="1400" b="1" dirty="0"/>
              <a:t> Новые вводные по аккредитации от ФАЦ: как подтверждать совмещение, иностранное образование и соответствие квалификационным </a:t>
            </a:r>
            <a:r>
              <a:rPr lang="ru-RU" sz="1400" b="1" dirty="0" smtClean="0"/>
              <a:t>требованиям </a:t>
            </a:r>
            <a:r>
              <a:rPr lang="ru-RU" sz="1400" b="1" dirty="0" smtClean="0">
                <a:solidFill>
                  <a:srgbClr val="990033"/>
                </a:solidFill>
              </a:rPr>
              <a:t>- № 1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Степура О. </a:t>
            </a:r>
            <a:r>
              <a:rPr lang="ru-RU" sz="1400" b="1" dirty="0" smtClean="0"/>
              <a:t>Новые </a:t>
            </a:r>
            <a:r>
              <a:rPr lang="ru-RU" sz="1400" b="1" dirty="0"/>
              <a:t>возможности переподготовки врачей. Проверьте, что учли изменения в новых профстандартах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Бурмистрова </a:t>
            </a:r>
            <a:r>
              <a:rPr lang="ru-RU" sz="1400" dirty="0"/>
              <a:t>Н.</a:t>
            </a:r>
            <a:r>
              <a:rPr lang="ru-RU" sz="1400" b="1" dirty="0"/>
              <a:t> Новая статья ТК утвердила доплаты за наставничество: что перестроить в </a:t>
            </a:r>
            <a:r>
              <a:rPr lang="ru-RU" sz="1400" b="1" dirty="0" smtClean="0"/>
              <a:t>работе </a:t>
            </a:r>
            <a:r>
              <a:rPr lang="ru-RU" sz="1400" b="1" dirty="0" smtClean="0">
                <a:solidFill>
                  <a:srgbClr val="990033"/>
                </a:solidFill>
              </a:rPr>
              <a:t>- № 2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Кочеткова </a:t>
            </a:r>
            <a:r>
              <a:rPr lang="ru-RU" sz="1400" dirty="0"/>
              <a:t>Р., </a:t>
            </a:r>
            <a:r>
              <a:rPr lang="ru-RU" sz="1400" dirty="0" smtClean="0"/>
              <a:t>Михайлова </a:t>
            </a:r>
            <a:r>
              <a:rPr lang="ru-RU" sz="1400" dirty="0"/>
              <a:t>Е., </a:t>
            </a:r>
            <a:r>
              <a:rPr lang="ru-RU" sz="1400" dirty="0" smtClean="0"/>
              <a:t>Вишнякова В</a:t>
            </a:r>
            <a:r>
              <a:rPr lang="ru-RU" sz="1400" dirty="0"/>
              <a:t>., </a:t>
            </a:r>
            <a:r>
              <a:rPr lang="ru-RU" sz="1400" dirty="0" smtClean="0"/>
              <a:t>Белобородова </a:t>
            </a:r>
            <a:r>
              <a:rPr lang="ru-RU" sz="1400" dirty="0"/>
              <a:t>А., </a:t>
            </a:r>
            <a:r>
              <a:rPr lang="ru-RU" sz="1400" dirty="0" smtClean="0"/>
              <a:t>Пономарева </a:t>
            </a:r>
            <a:r>
              <a:rPr lang="ru-RU" sz="1400" dirty="0"/>
              <a:t>Т. </a:t>
            </a:r>
            <a:r>
              <a:rPr lang="ru-RU" sz="1400" b="1" dirty="0"/>
              <a:t>Как организовать работу наставников по новым правилам. Руководство от </a:t>
            </a:r>
            <a:r>
              <a:rPr lang="ru-RU" sz="1400" b="1" dirty="0" smtClean="0"/>
              <a:t>клиник-лидеров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Кочеткова </a:t>
            </a:r>
            <a:r>
              <a:rPr lang="ru-RU" sz="1400" dirty="0"/>
              <a:t>Р. </a:t>
            </a:r>
            <a:r>
              <a:rPr lang="ru-RU" sz="1400" b="1" dirty="0"/>
              <a:t>Меняют штатные нормативы поликлиник. Как заранее спланировать кадровые </a:t>
            </a:r>
            <a:r>
              <a:rPr lang="ru-RU" sz="1400" b="1" dirty="0" smtClean="0"/>
              <a:t>перестановки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7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ПСИХОЛОГИЯ УПРАВЛЕНИЯ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Клименко </a:t>
            </a:r>
            <a:r>
              <a:rPr lang="ru-RU" sz="1400" dirty="0"/>
              <a:t>И</a:t>
            </a:r>
            <a:r>
              <a:rPr lang="ru-RU" sz="1400" b="1" dirty="0"/>
              <a:t>. Как работать с молодыми сотрудниками, чтобы они были максимально </a:t>
            </a:r>
            <a:r>
              <a:rPr lang="ru-RU" sz="1400" b="1" dirty="0" smtClean="0"/>
              <a:t>эффективны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4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Кондратова </a:t>
            </a:r>
            <a:r>
              <a:rPr lang="ru-RU" sz="1400" dirty="0"/>
              <a:t>Н. </a:t>
            </a:r>
            <a:r>
              <a:rPr lang="ru-RU" sz="1400" b="1" dirty="0"/>
              <a:t>«Не берите, проблемная»: красные флаги при подборе сотрудников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rgbClr val="990033"/>
                </a:solidFill>
              </a:rPr>
              <a:t>- № </a:t>
            </a:r>
            <a:r>
              <a:rPr lang="ru-RU" sz="1400" b="1" dirty="0" smtClean="0">
                <a:solidFill>
                  <a:srgbClr val="990033"/>
                </a:solidFill>
              </a:rPr>
              <a:t>5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Ануприенко </a:t>
            </a:r>
            <a:r>
              <a:rPr lang="ru-RU" sz="1400" dirty="0"/>
              <a:t>Д. </a:t>
            </a:r>
            <a:r>
              <a:rPr lang="ru-RU" sz="1400" b="1" dirty="0"/>
              <a:t>Рабочие конфликты. Как распознавать и решать до того, как они станут </a:t>
            </a:r>
            <a:r>
              <a:rPr lang="ru-RU" sz="1400" b="1" dirty="0" smtClean="0"/>
              <a:t>проблемой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</a:t>
            </a:r>
            <a:r>
              <a:rPr lang="ru-RU" sz="1400" b="1" dirty="0" smtClean="0">
                <a:solidFill>
                  <a:srgbClr val="990033"/>
                </a:solidFill>
              </a:rPr>
              <a:t>6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17459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ОРГАНИЗАЦИЯ ЛЕЧЕБНО-ДИАГНОСТИЧЕСКОЙ РАБОТЫ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/>
              <a:t>Изменения в идентификации пациентов. Как работать по последним рекомендациям </a:t>
            </a:r>
            <a:r>
              <a:rPr lang="ru-RU" sz="1700" b="1" dirty="0" smtClean="0"/>
              <a:t>Росздравнадзора </a:t>
            </a:r>
            <a:r>
              <a:rPr lang="ru-RU" sz="1700" b="1" dirty="0" smtClean="0">
                <a:solidFill>
                  <a:srgbClr val="990033"/>
                </a:solidFill>
              </a:rPr>
              <a:t>- № </a:t>
            </a:r>
            <a:r>
              <a:rPr lang="ru-RU" sz="1700" b="1" dirty="0">
                <a:solidFill>
                  <a:srgbClr val="990033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Кауркин </a:t>
            </a:r>
            <a:r>
              <a:rPr lang="ru-RU" sz="1700" dirty="0"/>
              <a:t>А., </a:t>
            </a:r>
            <a:r>
              <a:rPr lang="ru-RU" sz="1700" dirty="0" smtClean="0"/>
              <a:t>Кущ </a:t>
            </a:r>
            <a:r>
              <a:rPr lang="ru-RU" sz="1700" dirty="0"/>
              <a:t>О. </a:t>
            </a:r>
            <a:r>
              <a:rPr lang="ru-RU" sz="1700" b="1" dirty="0"/>
              <a:t>Пациенту не могут помочь в клинике: как действовать днем и как ночью. Материалы для </a:t>
            </a:r>
            <a:r>
              <a:rPr lang="ru-RU" sz="1700" b="1" dirty="0" smtClean="0"/>
              <a:t>инструктажа </a:t>
            </a:r>
            <a:r>
              <a:rPr lang="ru-RU" sz="1700" b="1" dirty="0" smtClean="0">
                <a:solidFill>
                  <a:srgbClr val="990033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ДегаеваТ</a:t>
            </a:r>
            <a:r>
              <a:rPr lang="ru-RU" sz="1700" dirty="0"/>
              <a:t>., </a:t>
            </a:r>
            <a:r>
              <a:rPr lang="ru-RU" sz="1700" dirty="0" smtClean="0"/>
              <a:t>Старовойтова </a:t>
            </a:r>
            <a:r>
              <a:rPr lang="ru-RU" sz="1700" dirty="0"/>
              <a:t>И. </a:t>
            </a:r>
            <a:r>
              <a:rPr lang="ru-RU" sz="1700" b="1" dirty="0"/>
              <a:t>Минтруд составил перечень целевых реабилитационных групп инвалидов. Как направлять на МСЭ по новым </a:t>
            </a:r>
            <a:r>
              <a:rPr lang="ru-RU" sz="1700" b="1" dirty="0" smtClean="0"/>
              <a:t>правилам</a:t>
            </a:r>
            <a:r>
              <a:rPr lang="ru-RU" sz="1700" dirty="0" smtClean="0"/>
              <a:t> </a:t>
            </a:r>
            <a:r>
              <a:rPr lang="ru-RU" sz="1700" b="1" dirty="0" smtClean="0">
                <a:solidFill>
                  <a:srgbClr val="990033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Ковалевский </a:t>
            </a:r>
            <a:r>
              <a:rPr lang="ru-RU" sz="1700" dirty="0"/>
              <a:t>С.</a:t>
            </a:r>
            <a:r>
              <a:rPr lang="ru-RU" sz="1700" b="1" dirty="0"/>
              <a:t> Эти ошибки в медкартах есть у всех: мастер-класс для ответственных от представителя </a:t>
            </a:r>
            <a:r>
              <a:rPr lang="ru-RU" sz="1700" b="1" dirty="0" smtClean="0"/>
              <a:t>СОГАЗ </a:t>
            </a:r>
            <a:r>
              <a:rPr lang="ru-RU" sz="17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Орлова О</a:t>
            </a:r>
            <a:r>
              <a:rPr lang="ru-RU" sz="1700" dirty="0"/>
              <a:t>. </a:t>
            </a:r>
            <a:r>
              <a:rPr lang="ru-RU" sz="1700" b="1" dirty="0"/>
              <a:t>Прокол в дезинфекции, который грозит эпидемией и ростом ИСМП. Инструкция по профилактике от Федерального медцентра </a:t>
            </a:r>
            <a:r>
              <a:rPr lang="ru-RU" sz="1700" b="1" dirty="0" smtClean="0"/>
              <a:t>Минздрава </a:t>
            </a:r>
            <a:r>
              <a:rPr lang="ru-RU" sz="17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Додонов А</a:t>
            </a:r>
            <a:r>
              <a:rPr lang="ru-RU" sz="1700" dirty="0"/>
              <a:t>., </a:t>
            </a:r>
            <a:r>
              <a:rPr lang="ru-RU" sz="1700" dirty="0" smtClean="0"/>
              <a:t>Старовойтова </a:t>
            </a:r>
            <a:r>
              <a:rPr lang="ru-RU" sz="1700" dirty="0"/>
              <a:t>И. </a:t>
            </a:r>
            <a:r>
              <a:rPr lang="ru-RU" sz="1700" b="1" dirty="0"/>
              <a:t>ЭВН: эти пациенты поставили врачей в тупик. Мастер-класс с решениями от внештатного эксперта </a:t>
            </a:r>
            <a:r>
              <a:rPr lang="ru-RU" sz="1700" b="1" dirty="0" smtClean="0"/>
              <a:t>Росздравнадзора </a:t>
            </a:r>
            <a:r>
              <a:rPr lang="ru-RU" sz="1700" b="1" dirty="0" smtClean="0">
                <a:solidFill>
                  <a:srgbClr val="990033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/>
              <a:t>Как внедрить пациентоцентричность в медорганизации. Опыт клиник с сертификатом Института </a:t>
            </a:r>
            <a:r>
              <a:rPr lang="ru-RU" sz="1700" b="1" dirty="0" smtClean="0"/>
              <a:t>качества </a:t>
            </a:r>
            <a:r>
              <a:rPr lang="ru-RU" sz="1700" b="1" dirty="0" smtClean="0">
                <a:solidFill>
                  <a:srgbClr val="990033"/>
                </a:solidFill>
              </a:rPr>
              <a:t>- № </a:t>
            </a:r>
            <a:r>
              <a:rPr lang="ru-RU" sz="1700" b="1" dirty="0">
                <a:solidFill>
                  <a:srgbClr val="990033"/>
                </a:solidFill>
              </a:rPr>
              <a:t>7</a:t>
            </a:r>
            <a:endParaRPr lang="ru-RU" sz="17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Самойлова </a:t>
            </a:r>
            <a:r>
              <a:rPr lang="ru-RU" sz="1700" dirty="0"/>
              <a:t>А., </a:t>
            </a:r>
            <a:r>
              <a:rPr lang="ru-RU" sz="1700" dirty="0" smtClean="0"/>
              <a:t>Иванов </a:t>
            </a:r>
            <a:r>
              <a:rPr lang="ru-RU" sz="1700" dirty="0"/>
              <a:t>И., </a:t>
            </a:r>
            <a:r>
              <a:rPr lang="ru-RU" sz="1700" dirty="0" smtClean="0"/>
              <a:t>Шепелева </a:t>
            </a:r>
            <a:r>
              <a:rPr lang="ru-RU" sz="1700" dirty="0"/>
              <a:t>А. </a:t>
            </a:r>
            <a:r>
              <a:rPr lang="ru-RU" sz="1700" b="1" dirty="0"/>
              <a:t>Изменения в работе врачебных </a:t>
            </a:r>
            <a:r>
              <a:rPr lang="ru-RU" sz="1700" b="1" dirty="0" smtClean="0"/>
              <a:t>комиссий </a:t>
            </a:r>
            <a:r>
              <a:rPr lang="ru-RU" sz="17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/>
              <a:t>Самойлова А., Иванов И</a:t>
            </a:r>
            <a:r>
              <a:rPr lang="ru-RU" sz="1700" dirty="0" smtClean="0"/>
              <a:t>., Федосеева </a:t>
            </a:r>
            <a:r>
              <a:rPr lang="ru-RU" sz="1700" dirty="0"/>
              <a:t>О. </a:t>
            </a:r>
            <a:r>
              <a:rPr lang="ru-RU" sz="1700" b="1" dirty="0"/>
              <a:t>Как обеспечить доступность объектов здравоохранения для граждан с инвалидностью. Новые требования, которые важно знать руководителю </a:t>
            </a:r>
            <a:r>
              <a:rPr lang="ru-RU" sz="1700" b="1" dirty="0" smtClean="0"/>
              <a:t>медорганизации </a:t>
            </a:r>
            <a:r>
              <a:rPr lang="ru-RU" sz="17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Куликов О</a:t>
            </a:r>
            <a:r>
              <a:rPr lang="ru-RU" sz="1700" dirty="0"/>
              <a:t>. </a:t>
            </a:r>
            <a:r>
              <a:rPr lang="ru-RU" sz="1700" b="1" dirty="0"/>
              <a:t>Как подготовить медорганизацию к работе c 1 сентября 2025 </a:t>
            </a:r>
            <a:r>
              <a:rPr lang="ru-RU" sz="1700" b="1" dirty="0" smtClean="0"/>
              <a:t>года </a:t>
            </a:r>
            <a:r>
              <a:rPr lang="ru-RU" sz="1700" b="1" dirty="0" smtClean="0">
                <a:solidFill>
                  <a:srgbClr val="990033"/>
                </a:solidFill>
              </a:rPr>
              <a:t>- </a:t>
            </a:r>
            <a:r>
              <a:rPr lang="ru-RU" sz="1700" b="1" dirty="0">
                <a:solidFill>
                  <a:srgbClr val="990033"/>
                </a:solidFill>
              </a:rPr>
              <a:t>№ </a:t>
            </a:r>
            <a:r>
              <a:rPr lang="ru-RU" sz="1700" b="1" dirty="0" smtClean="0">
                <a:solidFill>
                  <a:srgbClr val="990033"/>
                </a:solidFill>
              </a:rPr>
              <a:t>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Чикина </a:t>
            </a:r>
            <a:r>
              <a:rPr lang="ru-RU" sz="1700" dirty="0"/>
              <a:t>О. </a:t>
            </a:r>
            <a:r>
              <a:rPr lang="ru-RU" sz="1700" b="1" dirty="0"/>
              <a:t>Новый порядок лечения инфекционных заболеваний. Что предстоит перестроить в </a:t>
            </a:r>
            <a:r>
              <a:rPr lang="ru-RU" sz="1700" b="1" dirty="0" smtClean="0"/>
              <a:t>работе </a:t>
            </a:r>
            <a:r>
              <a:rPr lang="ru-RU" sz="1700" b="1" dirty="0" smtClean="0">
                <a:solidFill>
                  <a:srgbClr val="990033"/>
                </a:solidFill>
              </a:rPr>
              <a:t>- № 9</a:t>
            </a:r>
            <a:endParaRPr lang="ru-RU" sz="17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Старовойтова </a:t>
            </a:r>
            <a:r>
              <a:rPr lang="ru-RU" sz="1700" dirty="0"/>
              <a:t>И. </a:t>
            </a:r>
            <a:r>
              <a:rPr lang="ru-RU" sz="1700" b="1" dirty="0"/>
              <a:t>Новый порядок медицинской экспертизы с сентября. Проверьте, что </a:t>
            </a:r>
            <a:r>
              <a:rPr lang="ru-RU" sz="1700" b="1" dirty="0" smtClean="0"/>
              <a:t>внедрили </a:t>
            </a:r>
            <a:r>
              <a:rPr lang="ru-RU" sz="1700" b="1" dirty="0">
                <a:solidFill>
                  <a:srgbClr val="990033"/>
                </a:solidFill>
              </a:rPr>
              <a:t>- № </a:t>
            </a:r>
            <a:r>
              <a:rPr lang="ru-RU" sz="1700" b="1" dirty="0" smtClean="0">
                <a:solidFill>
                  <a:srgbClr val="990033"/>
                </a:solidFill>
              </a:rPr>
              <a:t>10</a:t>
            </a:r>
            <a:endParaRPr lang="ru-RU" sz="17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Батрова Ю</a:t>
            </a:r>
            <a:r>
              <a:rPr lang="ru-RU" sz="1700" dirty="0"/>
              <a:t>. </a:t>
            </a:r>
            <a:r>
              <a:rPr lang="ru-RU" sz="1700" b="1" dirty="0"/>
              <a:t>Минздрав изменил правила работы врачебных комиссий. Ответы на главные вопросы руководителей плюс обновленное </a:t>
            </a:r>
            <a:r>
              <a:rPr lang="ru-RU" sz="1700" b="1" dirty="0" smtClean="0"/>
              <a:t>положение </a:t>
            </a:r>
            <a:r>
              <a:rPr lang="ru-RU" sz="1700" b="1" dirty="0">
                <a:solidFill>
                  <a:srgbClr val="990033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Гроздова </a:t>
            </a:r>
            <a:r>
              <a:rPr lang="ru-RU" sz="1700" dirty="0"/>
              <a:t>Т., </a:t>
            </a:r>
            <a:r>
              <a:rPr lang="ru-RU" sz="1700" dirty="0" smtClean="0"/>
              <a:t>Потехина </a:t>
            </a:r>
            <a:r>
              <a:rPr lang="ru-RU" sz="1700" dirty="0"/>
              <a:t>Е. </a:t>
            </a:r>
            <a:r>
              <a:rPr lang="ru-RU" sz="1700" b="1" dirty="0"/>
              <a:t>Новые правила эндоскопических и функциональных исследований: проверьте, что </a:t>
            </a:r>
            <a:r>
              <a:rPr lang="ru-RU" sz="1700" b="1" dirty="0" smtClean="0"/>
              <a:t>внедрили </a:t>
            </a:r>
            <a:r>
              <a:rPr lang="ru-RU" sz="1700" b="1" dirty="0">
                <a:solidFill>
                  <a:srgbClr val="990033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Дегаева </a:t>
            </a:r>
            <a:r>
              <a:rPr lang="ru-RU" sz="1700" dirty="0"/>
              <a:t>Т., </a:t>
            </a:r>
            <a:r>
              <a:rPr lang="ru-RU" sz="1700" dirty="0" smtClean="0"/>
              <a:t>Токарев </a:t>
            </a:r>
            <a:r>
              <a:rPr lang="ru-RU" sz="1700" dirty="0"/>
              <a:t>А. </a:t>
            </a:r>
            <a:r>
              <a:rPr lang="ru-RU" sz="1700" b="1" dirty="0"/>
              <a:t>Новое в ВКК лекарств с сентября: чек-лист для контроля </a:t>
            </a:r>
            <a:r>
              <a:rPr lang="ru-RU" sz="1700" b="1" dirty="0" smtClean="0"/>
              <a:t>работы</a:t>
            </a:r>
            <a:r>
              <a:rPr lang="ru-RU" sz="1700" dirty="0" smtClean="0"/>
              <a:t> </a:t>
            </a:r>
            <a:r>
              <a:rPr lang="ru-RU" sz="1700" b="1" dirty="0">
                <a:solidFill>
                  <a:srgbClr val="990033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Кондрахин </a:t>
            </a:r>
            <a:r>
              <a:rPr lang="ru-RU" sz="1700" dirty="0"/>
              <a:t>А. </a:t>
            </a:r>
            <a:r>
              <a:rPr lang="ru-RU" sz="1700" b="1" dirty="0"/>
              <a:t>С сентября у врачей есть право выписывать БАДы, но нет порядка назначения. Что разъяснить </a:t>
            </a:r>
            <a:r>
              <a:rPr lang="ru-RU" sz="1700" b="1" dirty="0" smtClean="0"/>
              <a:t>сотрудникам </a:t>
            </a:r>
            <a:r>
              <a:rPr lang="ru-RU" sz="1700" b="1" dirty="0">
                <a:solidFill>
                  <a:srgbClr val="990033"/>
                </a:solidFill>
              </a:rPr>
              <a:t>- № </a:t>
            </a:r>
            <a:r>
              <a:rPr lang="ru-RU" sz="1700" b="1" dirty="0" smtClean="0">
                <a:solidFill>
                  <a:srgbClr val="990033"/>
                </a:solidFill>
              </a:rPr>
              <a:t>11</a:t>
            </a:r>
            <a:endParaRPr lang="ru-RU" sz="17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Чикина </a:t>
            </a:r>
            <a:r>
              <a:rPr lang="ru-RU" sz="1700" dirty="0"/>
              <a:t>О. </a:t>
            </a:r>
            <a:r>
              <a:rPr lang="ru-RU" sz="1700" b="1" dirty="0"/>
              <a:t>Новый порядок лечения инфекционных заболеваний. Что перестроить в </a:t>
            </a:r>
            <a:r>
              <a:rPr lang="ru-RU" sz="1700" b="1" dirty="0" smtClean="0"/>
              <a:t>работе </a:t>
            </a:r>
            <a:r>
              <a:rPr lang="ru-RU" sz="1700" b="1" dirty="0">
                <a:solidFill>
                  <a:srgbClr val="990033"/>
                </a:solidFill>
              </a:rPr>
              <a:t>- № </a:t>
            </a:r>
            <a:r>
              <a:rPr lang="ru-RU" sz="1700" b="1" dirty="0" smtClean="0">
                <a:solidFill>
                  <a:srgbClr val="990033"/>
                </a:solidFill>
              </a:rPr>
              <a:t>12</a:t>
            </a:r>
            <a:endParaRPr lang="ru-RU" sz="17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Шкитин </a:t>
            </a:r>
            <a:r>
              <a:rPr lang="ru-RU" sz="1700" dirty="0"/>
              <a:t>С., </a:t>
            </a:r>
            <a:r>
              <a:rPr lang="ru-RU" sz="1700" dirty="0" smtClean="0"/>
              <a:t>Березников А</a:t>
            </a:r>
            <a:r>
              <a:rPr lang="ru-RU" sz="1700" dirty="0"/>
              <a:t>., </a:t>
            </a:r>
            <a:r>
              <a:rPr lang="ru-RU" sz="1700" dirty="0" smtClean="0"/>
              <a:t>Ефимов </a:t>
            </a:r>
            <a:r>
              <a:rPr lang="ru-RU" sz="1700" dirty="0"/>
              <a:t>М.</a:t>
            </a:r>
            <a:r>
              <a:rPr lang="ru-RU" sz="1700" b="1" dirty="0"/>
              <a:t> Лекарственные препараты сверх перечня ЖНВЛП: персонализированная медицина по </a:t>
            </a:r>
            <a:r>
              <a:rPr lang="ru-RU" sz="1700" b="1" dirty="0" smtClean="0"/>
              <a:t>ОМС </a:t>
            </a:r>
            <a:r>
              <a:rPr lang="ru-RU" sz="1700" b="1" dirty="0">
                <a:solidFill>
                  <a:srgbClr val="990033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6337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421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РАБОТА С ДОКУМЕНТАМИ</a:t>
            </a:r>
            <a:endParaRPr lang="ru-RU" sz="6400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Токарев А. </a:t>
            </a:r>
            <a:r>
              <a:rPr lang="ru-RU" sz="5600" b="1" dirty="0" smtClean="0"/>
              <a:t>Пять ошибок при выдаче меддокументов. Как избежать конфликтов с пациентами </a:t>
            </a:r>
            <a:r>
              <a:rPr lang="ru-RU" sz="5600" b="1" dirty="0" smtClean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5600" b="1" u="sng" dirty="0" smtClean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КЛИНИЧЕСКИЕ РЕКОМЕНДАЦИИ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b="1" dirty="0" smtClean="0"/>
              <a:t>Минздрав: два рецепта из трех выписывают не по клинрекам. Практики назвали причины и предложили меры профилактики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990033"/>
                </a:solidFill>
              </a:rPr>
              <a:t>- №4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b="1" dirty="0" smtClean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АКТУАЛЬНАЯ ТЕМА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Севостьянов А. </a:t>
            </a:r>
            <a:r>
              <a:rPr lang="ru-RU" sz="5600" b="1" dirty="0" smtClean="0"/>
              <a:t>Три изменения в работе с сентября: как заранее подготовить клинику </a:t>
            </a:r>
            <a:r>
              <a:rPr lang="ru-RU" sz="5600" b="1" dirty="0" smtClean="0">
                <a:solidFill>
                  <a:srgbClr val="990033"/>
                </a:solidFill>
              </a:rPr>
              <a:t>- № 7, № 9</a:t>
            </a:r>
            <a:endParaRPr lang="ru-RU" sz="5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b="1" u="sng" dirty="0" smtClean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ОТНОШЕНИЯ С ПАЦИЕНТАМИ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Кучин Н., Мирзоян Т. </a:t>
            </a:r>
            <a:r>
              <a:rPr lang="ru-RU" sz="5600" b="1" dirty="0" smtClean="0"/>
              <a:t>Как выстроить диалог с пациентом. Комплект локальных документов по стандартам клиентоцентричности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990033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Хмелевская Е. </a:t>
            </a:r>
            <a:r>
              <a:rPr lang="ru-RU" sz="5600" b="1" dirty="0" smtClean="0"/>
              <a:t>Четыре ошибки клиник в работе с жалобами пациентов, которые приводят к неожиданным штрафам. Проверьте, что знаете последствия </a:t>
            </a:r>
            <a:r>
              <a:rPr lang="ru-RU" sz="5600" b="1" dirty="0" smtClean="0">
                <a:solidFill>
                  <a:srgbClr val="990033"/>
                </a:solidFill>
              </a:rPr>
              <a:t>- № 1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ОБРАЩЕНИЕ МЕДИЦИНСКИХ ИЗДЕЛИЙ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Васюшкин А. </a:t>
            </a:r>
            <a:r>
              <a:rPr lang="ru-RU" sz="5600" b="1" dirty="0" smtClean="0"/>
              <a:t>Как управлять рисками в закупках медизделий: от выбора поставщика до контроля качества </a:t>
            </a:r>
            <a:r>
              <a:rPr lang="ru-RU" sz="5600" b="1" dirty="0" smtClean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Иванов И., Горелов М., Берсенева Е., Борисова Е. </a:t>
            </a:r>
            <a:r>
              <a:rPr lang="ru-RU" sz="5600" b="1" dirty="0" smtClean="0"/>
              <a:t>Маркировка медицинских изделий: порядок и этапы, требования и правила работы в медорганизациях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990033"/>
                </a:solidFill>
              </a:rPr>
              <a:t>- № 12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5600" b="1" u="sng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ЭКСПЕРТИЗА КАЧЕСТВА МЕДИЦИНСКОЙ ПОМОЩИ</a:t>
            </a:r>
            <a:endParaRPr lang="ru-RU" sz="6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Шкитин С. </a:t>
            </a:r>
            <a:r>
              <a:rPr lang="ru-RU" sz="5600" b="1" dirty="0" smtClean="0"/>
              <a:t>Экспертиза в ОМС: как оценивать качество медпомощи в 2025 году </a:t>
            </a:r>
            <a:r>
              <a:rPr lang="ru-RU" sz="5600" b="1" dirty="0" smtClean="0">
                <a:solidFill>
                  <a:srgbClr val="990033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5600" b="1" u="sng" dirty="0" smtClean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dirty="0">
              <a:solidFill>
                <a:srgbClr val="990033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5691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8040" y="179514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ЛЕКАРСТВЕННЫЕ СРЕДСТВА И МЕДИЗДЕЛИЯ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Федорова </a:t>
            </a:r>
            <a:r>
              <a:rPr lang="ru-RU" sz="4800" dirty="0"/>
              <a:t>В., </a:t>
            </a:r>
            <a:r>
              <a:rPr lang="ru-RU" sz="4800" dirty="0" smtClean="0"/>
              <a:t>Батырова </a:t>
            </a:r>
            <a:r>
              <a:rPr lang="ru-RU" sz="4800" dirty="0"/>
              <a:t>М. </a:t>
            </a:r>
            <a:r>
              <a:rPr lang="ru-RU" sz="4800" b="1" dirty="0"/>
              <a:t>Спорные вопросы по укладкам: ответы контролеров с навигатором для каждого отделения</a:t>
            </a:r>
            <a:r>
              <a:rPr lang="ru-RU" sz="4800" b="1" dirty="0" smtClean="0"/>
              <a:t>.</a:t>
            </a:r>
            <a:r>
              <a:rPr lang="ru-RU" sz="4800" dirty="0" smtClean="0"/>
              <a:t> </a:t>
            </a:r>
            <a:r>
              <a:rPr lang="ru-RU" sz="4800" dirty="0">
                <a:solidFill>
                  <a:srgbClr val="0070C0"/>
                </a:solidFill>
              </a:rPr>
              <a:t>- </a:t>
            </a:r>
            <a:r>
              <a:rPr lang="ru-RU" sz="4800" b="1" dirty="0">
                <a:solidFill>
                  <a:srgbClr val="0070C0"/>
                </a:solidFill>
              </a:rPr>
              <a:t> № </a:t>
            </a:r>
            <a:r>
              <a:rPr lang="ru-RU" sz="4800" b="1" dirty="0" smtClean="0">
                <a:solidFill>
                  <a:srgbClr val="0070C0"/>
                </a:solidFill>
              </a:rPr>
              <a:t>1</a:t>
            </a:r>
            <a:endParaRPr lang="ru-RU" sz="4800" dirty="0">
              <a:solidFill>
                <a:srgbClr val="0070C0"/>
              </a:solidFill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Мельникова </a:t>
            </a:r>
            <a:r>
              <a:rPr lang="ru-RU" sz="4800" dirty="0"/>
              <a:t>О. </a:t>
            </a:r>
            <a:r>
              <a:rPr lang="ru-RU" sz="4800" b="1" dirty="0"/>
              <a:t>Пациент привез в стационар свои лекарства: как организовать прием, чтобы избежать </a:t>
            </a:r>
            <a:r>
              <a:rPr lang="ru-RU" sz="4800" b="1" dirty="0" smtClean="0"/>
              <a:t>осложнений </a:t>
            </a:r>
            <a:r>
              <a:rPr lang="ru-RU" sz="4800" b="1" dirty="0" smtClean="0">
                <a:solidFill>
                  <a:srgbClr val="0070C0"/>
                </a:solidFill>
              </a:rPr>
              <a:t>-  </a:t>
            </a:r>
            <a:r>
              <a:rPr lang="ru-RU" sz="4800" b="1" dirty="0">
                <a:solidFill>
                  <a:srgbClr val="0070C0"/>
                </a:solidFill>
              </a:rPr>
              <a:t>№ 2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Маркировка медизделий по последним требованиям. Инструктаж для сотрудников клиники с ответами на сложные вопросы от эксперта «Честного знака</a:t>
            </a:r>
            <a:r>
              <a:rPr lang="ru-RU" sz="4800" b="1" dirty="0" smtClean="0"/>
              <a:t>»</a:t>
            </a:r>
            <a:r>
              <a:rPr lang="ru-RU" sz="4800" dirty="0" smtClean="0"/>
              <a:t> 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70C0"/>
                </a:solidFill>
              </a:rPr>
              <a:t>- № 2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Орлова </a:t>
            </a:r>
            <a:r>
              <a:rPr lang="ru-RU" sz="4800" dirty="0"/>
              <a:t>О., </a:t>
            </a:r>
            <a:r>
              <a:rPr lang="ru-RU" sz="4800" dirty="0" smtClean="0"/>
              <a:t>Абросимова </a:t>
            </a:r>
            <a:r>
              <a:rPr lang="ru-RU" sz="4800" dirty="0"/>
              <a:t>О. </a:t>
            </a:r>
            <a:r>
              <a:rPr lang="ru-RU" sz="4800" b="1" dirty="0"/>
              <a:t>Минздрав обновляет состав аптечки АнтиВИЧ. Стоит ли менять спирт на хлоргексидин: разъяснения представителя </a:t>
            </a:r>
            <a:r>
              <a:rPr lang="ru-RU" sz="4800" b="1" dirty="0" smtClean="0"/>
              <a:t>Роспотребнадзора</a:t>
            </a:r>
            <a:r>
              <a:rPr lang="ru-RU" sz="4800" dirty="0" smtClean="0"/>
              <a:t> </a:t>
            </a:r>
            <a:r>
              <a:rPr lang="ru-RU" sz="4800" b="1" dirty="0" smtClean="0">
                <a:solidFill>
                  <a:srgbClr val="0070C0"/>
                </a:solidFill>
              </a:rPr>
              <a:t>- № 3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Как комплектовать аптечку Антишок: по клинрекам или по стандарту оснащения. Разъяснения эпидемиолога медуниверситета при Минздраве. </a:t>
            </a:r>
            <a:r>
              <a:rPr lang="ru-RU" sz="4800" b="1" dirty="0" smtClean="0">
                <a:solidFill>
                  <a:srgbClr val="0070C0"/>
                </a:solidFill>
              </a:rPr>
              <a:t>- № 7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 smtClean="0"/>
              <a:t>Федорова </a:t>
            </a:r>
            <a:r>
              <a:rPr lang="ru-RU" sz="4800" b="1" dirty="0"/>
              <a:t>В. Точки контроля по мартовским изменениям в работе с лекарствами и медизделиями от инспектора Росздравнадзора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0070C0"/>
                </a:solidFill>
              </a:rPr>
              <a:t>- № 3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Новые требования Росздравнадзора к регистрации операций с НС и ПВ и их отпуску в </a:t>
            </a:r>
            <a:r>
              <a:rPr lang="ru-RU" sz="4800" b="1" dirty="0" smtClean="0"/>
              <a:t>отделения </a:t>
            </a:r>
            <a:r>
              <a:rPr lang="ru-RU" sz="4800" b="1" dirty="0" smtClean="0">
                <a:solidFill>
                  <a:srgbClr val="0070C0"/>
                </a:solidFill>
              </a:rPr>
              <a:t>- № 4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Как провести аудит работы с лекарствами по индикаторам </a:t>
            </a:r>
            <a:r>
              <a:rPr lang="ru-RU" sz="4800" b="1" dirty="0" smtClean="0"/>
              <a:t>риска </a:t>
            </a:r>
            <a:r>
              <a:rPr lang="ru-RU" sz="4800" b="1" dirty="0" smtClean="0">
                <a:solidFill>
                  <a:srgbClr val="0070C0"/>
                </a:solidFill>
              </a:rPr>
              <a:t>- № 5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Свешников </a:t>
            </a:r>
            <a:r>
              <a:rPr lang="ru-RU" sz="4800" dirty="0"/>
              <a:t>К. </a:t>
            </a:r>
            <a:r>
              <a:rPr lang="ru-RU" sz="4800" b="1" dirty="0"/>
              <a:t>Антишок и антиВИЧ: что поменять в алгоритмах и укладках после изменений </a:t>
            </a:r>
            <a:r>
              <a:rPr lang="ru-RU" sz="4800" b="1" dirty="0" smtClean="0"/>
              <a:t>Минздрава</a:t>
            </a:r>
            <a:r>
              <a:rPr lang="ru-RU" sz="4800" b="1" dirty="0" smtClean="0">
                <a:solidFill>
                  <a:srgbClr val="0070C0"/>
                </a:solidFill>
              </a:rPr>
              <a:t> - № 6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Мороз </a:t>
            </a:r>
            <a:r>
              <a:rPr lang="ru-RU" sz="4800" dirty="0"/>
              <a:t>Т.</a:t>
            </a:r>
            <a:r>
              <a:rPr lang="ru-RU" sz="4800" b="1" dirty="0"/>
              <a:t> Как рассчитать и оформить потребность в НС и ПВ, чтобы избежать претензий при </a:t>
            </a:r>
            <a:r>
              <a:rPr lang="ru-RU" sz="4800" b="1" dirty="0" smtClean="0"/>
              <a:t>проверке </a:t>
            </a:r>
            <a:r>
              <a:rPr lang="ru-RU" sz="4800" b="1" dirty="0" smtClean="0">
                <a:solidFill>
                  <a:srgbClr val="0070C0"/>
                </a:solidFill>
              </a:rPr>
              <a:t>- № 6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Жибурт </a:t>
            </a:r>
            <a:r>
              <a:rPr lang="ru-RU" sz="4800" dirty="0"/>
              <a:t>Е.</a:t>
            </a:r>
            <a:r>
              <a:rPr lang="ru-RU" sz="4800" b="1" dirty="0"/>
              <a:t> Спорные нововведения в правилах работы с кровью. Новые риски и </a:t>
            </a:r>
            <a:r>
              <a:rPr lang="ru-RU" sz="4800" b="1" dirty="0" smtClean="0"/>
              <a:t>вопросы </a:t>
            </a:r>
            <a:r>
              <a:rPr lang="ru-RU" sz="4800" b="1" dirty="0" smtClean="0">
                <a:solidFill>
                  <a:srgbClr val="0070C0"/>
                </a:solidFill>
              </a:rPr>
              <a:t>- № 6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Мельникова </a:t>
            </a:r>
            <a:r>
              <a:rPr lang="ru-RU" sz="4800" dirty="0"/>
              <a:t>О.</a:t>
            </a:r>
            <a:r>
              <a:rPr lang="ru-RU" sz="4800" b="1" dirty="0"/>
              <a:t> Новое по лекарствам: приемка, хранение и учет. Как организовать </a:t>
            </a:r>
            <a:r>
              <a:rPr lang="ru-RU" sz="4800" b="1" dirty="0" smtClean="0"/>
              <a:t>работу </a:t>
            </a:r>
            <a:r>
              <a:rPr lang="ru-RU" sz="4800" b="1" dirty="0" smtClean="0">
                <a:solidFill>
                  <a:srgbClr val="0070C0"/>
                </a:solidFill>
              </a:rPr>
              <a:t>- № 7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Федорова </a:t>
            </a:r>
            <a:r>
              <a:rPr lang="ru-RU" sz="4800" dirty="0"/>
              <a:t>В.</a:t>
            </a:r>
            <a:r>
              <a:rPr lang="ru-RU" sz="4800" b="1" dirty="0"/>
              <a:t> Актуальный СОП по хранению лекарств с учетом всех изменений с 1 сентября: образец от </a:t>
            </a:r>
            <a:r>
              <a:rPr lang="ru-RU" sz="4800" b="1" dirty="0" smtClean="0"/>
              <a:t>Росздравнадзора </a:t>
            </a:r>
            <a:r>
              <a:rPr lang="ru-RU" sz="4800" b="1" dirty="0" smtClean="0">
                <a:solidFill>
                  <a:srgbClr val="0070C0"/>
                </a:solidFill>
              </a:rPr>
              <a:t>- № 9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Кейс по уборке холодильника: алгоритмы, рабочая инструкция, две памятки, образцы трех </a:t>
            </a:r>
            <a:r>
              <a:rPr lang="ru-RU" sz="4800" b="1" dirty="0" smtClean="0"/>
              <a:t>журналов </a:t>
            </a:r>
            <a:r>
              <a:rPr lang="ru-RU" sz="4800" b="1" dirty="0" smtClean="0">
                <a:solidFill>
                  <a:srgbClr val="0070C0"/>
                </a:solidFill>
              </a:rPr>
              <a:t>- № 9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Гарбузова </a:t>
            </a:r>
            <a:r>
              <a:rPr lang="ru-RU" sz="4800" dirty="0"/>
              <a:t>Л.</a:t>
            </a:r>
            <a:r>
              <a:rPr lang="ru-RU" sz="4800" b="1" dirty="0"/>
              <a:t> Термометры и гигрометры: какие, сколько и где размещать по новым правилам </a:t>
            </a:r>
            <a:r>
              <a:rPr lang="ru-RU" sz="4800" b="1" dirty="0" smtClean="0"/>
              <a:t>хранения </a:t>
            </a:r>
            <a:r>
              <a:rPr lang="ru-RU" sz="4800" b="1" dirty="0" smtClean="0">
                <a:solidFill>
                  <a:srgbClr val="0070C0"/>
                </a:solidFill>
              </a:rPr>
              <a:t>- № 9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Комплект инструментов для внедрения изменений сентября: памятки по маркировке и замене спирта на </a:t>
            </a:r>
            <a:r>
              <a:rPr lang="ru-RU" sz="4800" b="1" dirty="0" smtClean="0"/>
              <a:t>хлоргексидин </a:t>
            </a:r>
            <a:r>
              <a:rPr lang="ru-RU" sz="4800" b="1" dirty="0" smtClean="0">
                <a:solidFill>
                  <a:srgbClr val="0070C0"/>
                </a:solidFill>
              </a:rPr>
              <a:t>- № 9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Федорова </a:t>
            </a:r>
            <a:r>
              <a:rPr lang="ru-RU" sz="4800" dirty="0"/>
              <a:t>В. </a:t>
            </a:r>
            <a:r>
              <a:rPr lang="ru-RU" sz="4800" dirty="0" smtClean="0"/>
              <a:t>Калмыкова </a:t>
            </a:r>
            <a:r>
              <a:rPr lang="ru-RU" sz="4800" dirty="0"/>
              <a:t>М., </a:t>
            </a:r>
            <a:r>
              <a:rPr lang="ru-RU" sz="4800" dirty="0" smtClean="0"/>
              <a:t>Максимова </a:t>
            </a:r>
            <a:r>
              <a:rPr lang="ru-RU" sz="4800" dirty="0"/>
              <a:t>Л., </a:t>
            </a:r>
            <a:r>
              <a:rPr lang="ru-RU" sz="4800" dirty="0" smtClean="0"/>
              <a:t>Власова </a:t>
            </a:r>
            <a:r>
              <a:rPr lang="ru-RU" sz="4800" dirty="0"/>
              <a:t>Т.</a:t>
            </a:r>
            <a:r>
              <a:rPr lang="ru-RU" sz="4800" b="1" dirty="0"/>
              <a:t> ВКК лекарств по новым требованиям: рекомендации </a:t>
            </a:r>
            <a:r>
              <a:rPr lang="ru-RU" sz="4800" b="1" dirty="0" smtClean="0"/>
              <a:t>Росздравнадзора </a:t>
            </a:r>
            <a:r>
              <a:rPr lang="ru-RU" sz="4800" b="1" dirty="0"/>
              <a:t>и комплект </a:t>
            </a:r>
            <a:r>
              <a:rPr lang="ru-RU" sz="4800" b="1" dirty="0" smtClean="0"/>
              <a:t>СОПов </a:t>
            </a:r>
            <a:r>
              <a:rPr lang="ru-RU" sz="4800" b="1" dirty="0" smtClean="0">
                <a:solidFill>
                  <a:srgbClr val="0070C0"/>
                </a:solidFill>
              </a:rPr>
              <a:t>- № 10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b="1" dirty="0"/>
              <a:t>36 новых вопросов в чек-листах Росздравнадзора по лекарствам. Какие поставили медсестер в тупик и что разъяснило </a:t>
            </a:r>
            <a:r>
              <a:rPr lang="ru-RU" sz="4800" b="1" dirty="0" smtClean="0"/>
              <a:t>ведомство </a:t>
            </a:r>
            <a:r>
              <a:rPr lang="ru-RU" sz="4800" b="1" dirty="0" smtClean="0">
                <a:solidFill>
                  <a:srgbClr val="0070C0"/>
                </a:solidFill>
              </a:rPr>
              <a:t>- № 12</a:t>
            </a:r>
            <a:endParaRPr lang="ru-RU" sz="4800" b="1" dirty="0">
              <a:solidFill>
                <a:srgbClr val="0070C0"/>
              </a:solidFill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Федорова </a:t>
            </a:r>
            <a:r>
              <a:rPr lang="ru-RU" sz="4800" dirty="0"/>
              <a:t>В.</a:t>
            </a:r>
            <a:r>
              <a:rPr lang="ru-RU" sz="4800" b="1" dirty="0"/>
              <a:t> Новые вопросы в чек-листах Росздравнадзора: подробный обзор для подготовки к </a:t>
            </a:r>
            <a:r>
              <a:rPr lang="ru-RU" sz="4800" b="1" dirty="0" smtClean="0"/>
              <a:t>проверке </a:t>
            </a:r>
            <a:r>
              <a:rPr lang="ru-RU" sz="4800" b="1" dirty="0" smtClean="0">
                <a:solidFill>
                  <a:srgbClr val="0070C0"/>
                </a:solidFill>
              </a:rPr>
              <a:t>- № 12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Рожков </a:t>
            </a:r>
            <a:r>
              <a:rPr lang="ru-RU" sz="4800" dirty="0"/>
              <a:t>Б. </a:t>
            </a:r>
            <a:r>
              <a:rPr lang="ru-RU" sz="4800" b="1" dirty="0"/>
              <a:t>Как контролировать работу измерительных приборов по актуальным требованиям </a:t>
            </a:r>
            <a:r>
              <a:rPr lang="ru-RU" sz="4800" b="1" dirty="0" smtClean="0"/>
              <a:t>метрологии </a:t>
            </a:r>
            <a:r>
              <a:rPr lang="ru-RU" sz="4800" b="1" dirty="0" smtClean="0">
                <a:solidFill>
                  <a:srgbClr val="0070C0"/>
                </a:solidFill>
              </a:rPr>
              <a:t>- № 12</a:t>
            </a:r>
          </a:p>
          <a:p>
            <a:pPr lvl="0"/>
            <a:endParaRPr lang="ru-RU" sz="4300" dirty="0">
              <a:solidFill>
                <a:srgbClr val="002060"/>
              </a:solidFill>
            </a:endParaRPr>
          </a:p>
          <a:p>
            <a:pPr lvl="0" algn="just"/>
            <a:endParaRPr lang="ru-RU" sz="4300" dirty="0" smtClean="0"/>
          </a:p>
          <a:p>
            <a:endParaRPr lang="ru-RU" sz="4400" dirty="0" smtClean="0"/>
          </a:p>
          <a:p>
            <a:endParaRPr lang="ru-RU" sz="4000" dirty="0"/>
          </a:p>
          <a:p>
            <a:pPr algn="just"/>
            <a:endParaRPr lang="ru-RU" sz="4000" b="1" dirty="0">
              <a:solidFill>
                <a:srgbClr val="FF0000"/>
              </a:solidFill>
            </a:endParaRPr>
          </a:p>
          <a:p>
            <a:pPr lvl="0" algn="just"/>
            <a:endParaRPr lang="ru-RU" sz="3700" dirty="0" smtClean="0"/>
          </a:p>
          <a:p>
            <a:pPr algn="just"/>
            <a:endParaRPr lang="ru-RU" sz="3700" dirty="0"/>
          </a:p>
          <a:p>
            <a:pPr lvl="0" algn="just"/>
            <a:endParaRPr lang="ru-RU" sz="4000" dirty="0"/>
          </a:p>
          <a:p>
            <a:pPr algn="just"/>
            <a:endParaRPr lang="ru-RU" sz="4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000" dirty="0"/>
          </a:p>
          <a:p>
            <a:endParaRPr lang="ru-RU" sz="1400" dirty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b="1" u="sng" dirty="0"/>
          </a:p>
          <a:p>
            <a:endParaRPr lang="ru-RU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8173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2025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– ДОПОЛНИТЕЛЬНОЕ ПОСТДИПЛОМНОЕ ОБРАЗОВАНИЕ</a:t>
            </a:r>
            <a:endParaRPr lang="ru-RU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Летучина Т</a:t>
            </a:r>
            <a:r>
              <a:rPr lang="ru-RU" sz="1500" dirty="0"/>
              <a:t>. </a:t>
            </a:r>
            <a:r>
              <a:rPr lang="ru-RU" sz="1500" b="1" dirty="0"/>
              <a:t>Ужесточение требований к образовательным организациям и запрет дистанционного обучения. Проверьте, что знаете новые </a:t>
            </a:r>
            <a:r>
              <a:rPr lang="ru-RU" sz="1500" b="1" dirty="0" smtClean="0"/>
              <a:t>правила </a:t>
            </a:r>
            <a:r>
              <a:rPr lang="ru-RU" sz="1500" b="1" dirty="0">
                <a:solidFill>
                  <a:srgbClr val="990033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700" b="1" u="sng" dirty="0">
                <a:solidFill>
                  <a:srgbClr val="990033"/>
                </a:solidFill>
              </a:rPr>
              <a:t>– </a:t>
            </a:r>
            <a:r>
              <a:rPr lang="ru-RU" sz="1700" b="1" u="sng" dirty="0" smtClean="0">
                <a:solidFill>
                  <a:srgbClr val="990033"/>
                </a:solidFill>
              </a:rPr>
              <a:t>ОПЛАТА ТРУДА</a:t>
            </a:r>
            <a:endParaRPr lang="ru-RU" sz="1700" b="1" u="sng" dirty="0">
              <a:solidFill>
                <a:srgbClr val="990033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dirty="0" smtClean="0"/>
              <a:t>Кадыров </a:t>
            </a:r>
            <a:r>
              <a:rPr lang="ru-RU" sz="1500" dirty="0"/>
              <a:t>Ф.</a:t>
            </a:r>
            <a:r>
              <a:rPr lang="ru-RU" sz="1500" b="1" dirty="0"/>
              <a:t> Работа с ВИЧ-инфицированными пациентами и их биоматериалом: как рассчитывают и оформляют компенсацию </a:t>
            </a:r>
            <a:r>
              <a:rPr lang="ru-RU" sz="1500" b="1" dirty="0" smtClean="0"/>
              <a:t>сотрудникам </a:t>
            </a:r>
            <a:r>
              <a:rPr lang="ru-RU" sz="1500" b="1" dirty="0">
                <a:solidFill>
                  <a:srgbClr val="990033"/>
                </a:solidFill>
              </a:rPr>
              <a:t>- № </a:t>
            </a:r>
            <a:r>
              <a:rPr lang="ru-RU" sz="1500" b="1" dirty="0" smtClean="0">
                <a:solidFill>
                  <a:srgbClr val="990033"/>
                </a:solidFill>
              </a:rPr>
              <a:t>10</a:t>
            </a:r>
            <a:endParaRPr lang="ru-RU" sz="15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b="1" u="sng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700" b="1" u="sng" dirty="0">
                <a:solidFill>
                  <a:srgbClr val="990033"/>
                </a:solidFill>
              </a:rPr>
              <a:t>– ЛЕКАРСТВЕННОЕ ОБЕСПЕЧЕНИЕ</a:t>
            </a:r>
            <a:endParaRPr lang="ru-RU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Самойлова </a:t>
            </a:r>
            <a:r>
              <a:rPr lang="ru-RU" sz="1500" dirty="0"/>
              <a:t>А., </a:t>
            </a:r>
            <a:r>
              <a:rPr lang="ru-RU" sz="1500" dirty="0" smtClean="0"/>
              <a:t>Иванова И</a:t>
            </a:r>
            <a:r>
              <a:rPr lang="ru-RU" sz="1500" dirty="0"/>
              <a:t>., </a:t>
            </a:r>
            <a:r>
              <a:rPr lang="ru-RU" sz="1500" dirty="0" smtClean="0"/>
              <a:t>Вовк </a:t>
            </a:r>
            <a:r>
              <a:rPr lang="ru-RU" sz="1500" dirty="0"/>
              <a:t>Е., </a:t>
            </a:r>
            <a:r>
              <a:rPr lang="ru-RU" sz="1500" dirty="0" smtClean="0"/>
              <a:t>ФЕдосеева О</a:t>
            </a:r>
            <a:r>
              <a:rPr lang="ru-RU" sz="1500" dirty="0"/>
              <a:t>.  </a:t>
            </a:r>
            <a:r>
              <a:rPr lang="ru-RU" sz="1500" b="1" dirty="0"/>
              <a:t>Изменился регламент отпуска препаратов. Что нужно знать руководителю медорганизации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990033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b="1" u="sng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700" b="1" u="sng" dirty="0">
                <a:solidFill>
                  <a:srgbClr val="990033"/>
                </a:solidFill>
              </a:rPr>
              <a:t>– ДИСПАНСЕРИЗАЦИЯ</a:t>
            </a:r>
            <a:endParaRPr lang="ru-RU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Таубкина С</a:t>
            </a:r>
            <a:r>
              <a:rPr lang="ru-RU" sz="1500" dirty="0"/>
              <a:t>., </a:t>
            </a:r>
            <a:r>
              <a:rPr lang="ru-RU" sz="1500" dirty="0" smtClean="0"/>
              <a:t>Прокофьев М</a:t>
            </a:r>
            <a:r>
              <a:rPr lang="ru-RU" sz="1500" dirty="0"/>
              <a:t>., </a:t>
            </a:r>
            <a:r>
              <a:rPr lang="ru-RU" sz="1500" dirty="0" smtClean="0"/>
              <a:t>Левченко </a:t>
            </a:r>
            <a:r>
              <a:rPr lang="ru-RU" sz="1500" dirty="0"/>
              <a:t>Е.  </a:t>
            </a:r>
            <a:r>
              <a:rPr lang="ru-RU" sz="1500" b="1" dirty="0"/>
              <a:t>Как проводить диспансеризацию и профилактические осмотры у детей </a:t>
            </a:r>
            <a:r>
              <a:rPr lang="ru-RU" sz="1500" b="1" dirty="0">
                <a:solidFill>
                  <a:srgbClr val="990033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Таубкина </a:t>
            </a:r>
            <a:r>
              <a:rPr lang="ru-RU" sz="1500" dirty="0"/>
              <a:t>С., Эргашева У., </a:t>
            </a:r>
            <a:r>
              <a:rPr lang="ru-RU" sz="1500" dirty="0" smtClean="0"/>
              <a:t>Левченко </a:t>
            </a:r>
            <a:r>
              <a:rPr lang="ru-RU" sz="1500" dirty="0"/>
              <a:t>Е. </a:t>
            </a:r>
            <a:r>
              <a:rPr lang="ru-RU" sz="1500" b="1" dirty="0" smtClean="0"/>
              <a:t>Что </a:t>
            </a:r>
            <a:r>
              <a:rPr lang="ru-RU" sz="1500" b="1" dirty="0"/>
              <a:t>изменилось в организации диспансеризации и профилактических медицинских осмотров взрослых пациентов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990033"/>
                </a:solidFill>
              </a:rPr>
              <a:t>- № </a:t>
            </a:r>
            <a:r>
              <a:rPr lang="ru-RU" sz="1500" b="1" dirty="0" smtClean="0">
                <a:solidFill>
                  <a:srgbClr val="990033"/>
                </a:solidFill>
              </a:rPr>
              <a:t>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990033"/>
                </a:solidFill>
              </a:rPr>
              <a:t>Рубрика – УПРАВЛЕНИЕ КАЧЕСТВОМ В ЗДРАВООХРАНЕНИИ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Комплект локалки для ВКК эпидбезопасности </a:t>
            </a:r>
            <a:r>
              <a:rPr lang="ru-RU" sz="1500" b="1" dirty="0">
                <a:solidFill>
                  <a:srgbClr val="990033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Работа с системой маркировки лекарственных средств: образцы приказов и инструкций </a:t>
            </a:r>
            <a:r>
              <a:rPr lang="ru-RU" sz="1500" b="1" dirty="0">
                <a:solidFill>
                  <a:srgbClr val="990033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Работа с жалобами и обращениями. Памятки для персонала и шаблоны ответов </a:t>
            </a:r>
            <a:r>
              <a:rPr lang="ru-RU" sz="1500" b="1" dirty="0">
                <a:solidFill>
                  <a:srgbClr val="990033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/>
              <a:t>Локальные документы по внедрению клинических рекомендаций </a:t>
            </a:r>
            <a:r>
              <a:rPr lang="ru-RU" sz="1500" b="1" dirty="0">
                <a:solidFill>
                  <a:srgbClr val="990033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64976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u="sng" dirty="0">
                <a:solidFill>
                  <a:srgbClr val="990033"/>
                </a:solidFill>
              </a:rPr>
              <a:t>Рубрика – КАЧЕСТВО ДИАГНОСТИКИ И ЛЕЧЕНИЯ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500" b="1" dirty="0" smtClean="0">
                <a:solidFill>
                  <a:srgbClr val="990033"/>
                </a:solidFill>
              </a:rPr>
              <a:t>1: </a:t>
            </a:r>
            <a:r>
              <a:rPr lang="ru-RU" sz="2500" b="1" dirty="0">
                <a:solidFill>
                  <a:srgbClr val="990033"/>
                </a:solidFill>
              </a:rPr>
              <a:t>«Что лечит ацетилсалициловая кислота, как диагностировать и лечить холодовую аллергию, как вести ребенка с подозрением на эпидпаротит –  подборка для врачей-клиницистов»:</a:t>
            </a:r>
            <a:endParaRPr lang="ru-RU" sz="25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КНОРРИГ Г</a:t>
            </a:r>
            <a:r>
              <a:rPr lang="ru-RU" sz="2400" dirty="0"/>
              <a:t>. Лечение боли и жара, профилактика ССЗ и рака – пять актуальных фактов о «королеве НПВП</a:t>
            </a:r>
            <a:r>
              <a:rPr lang="ru-RU" sz="2400" dirty="0" smtClean="0"/>
              <a:t>»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МОШАРЕВА Д. </a:t>
            </a:r>
            <a:r>
              <a:rPr lang="ru-RU" sz="2400" dirty="0"/>
              <a:t>Как помочь пациенту в зимнее время – алгоритм для диагностики и лечения холодовой </a:t>
            </a:r>
            <a:r>
              <a:rPr lang="ru-RU" sz="2400" dirty="0" smtClean="0"/>
              <a:t>аллергии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КРАСНОВА Е. </a:t>
            </a:r>
            <a:r>
              <a:rPr lang="ru-RU" sz="2400" dirty="0"/>
              <a:t>Пять шагов при подозрении на эпидпаротит у ребенка – подробная инструкция по заполнению меддокументации и наблюдению за контактными в </a:t>
            </a:r>
            <a:r>
              <a:rPr lang="ru-RU" sz="2400" dirty="0" smtClean="0"/>
              <a:t>очаге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БУЙВАЛЕНКО У. </a:t>
            </a:r>
            <a:r>
              <a:rPr lang="ru-RU" sz="2400" dirty="0"/>
              <a:t>Почему примут справку только с круглой печатью – краткая инструкция по оформлению документов для возврата </a:t>
            </a:r>
            <a:r>
              <a:rPr lang="ru-RU" sz="2400" dirty="0" smtClean="0"/>
              <a:t>авиабилетов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НИКОЛАЕВА Н. </a:t>
            </a:r>
            <a:r>
              <a:rPr lang="ru-RU" sz="2400" dirty="0"/>
              <a:t>Эгоцентризм, использование личностных ценностей и манипуляции. Как мотивировать пациента пройти диспансеризацию – советы и речевые модули от психолога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5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500" b="1" dirty="0" smtClean="0">
                <a:solidFill>
                  <a:srgbClr val="990033"/>
                </a:solidFill>
              </a:rPr>
              <a:t>2</a:t>
            </a:r>
            <a:r>
              <a:rPr lang="ru-RU" sz="2500" b="1" dirty="0">
                <a:solidFill>
                  <a:srgbClr val="990033"/>
                </a:solidFill>
              </a:rPr>
              <a:t>: «Какие показатели артериального давления теперь считают повышенными, что делать врачу-психотерапевту, если пациент врет, и как гаджеты влияют на здоровье детей – 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САФОНОВА А. От </a:t>
            </a:r>
            <a:r>
              <a:rPr lang="ru-RU" sz="2400" dirty="0"/>
              <a:t>кашля до кровохарканья. Топ-5 частых жалоб, с которыми пациенты обращаются к </a:t>
            </a:r>
            <a:r>
              <a:rPr lang="ru-RU" sz="2400" dirty="0" smtClean="0"/>
              <a:t>пульмонологу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Десять </a:t>
            </a:r>
            <a:r>
              <a:rPr lang="ru-RU" sz="2400" dirty="0"/>
              <a:t>последствий чрезмерного использования гаджетов – разбор нового немецкого </a:t>
            </a:r>
            <a:r>
              <a:rPr lang="ru-RU" sz="2400" dirty="0" smtClean="0"/>
              <a:t>гайдлайна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СОЛОВЬЕВА А. </a:t>
            </a:r>
            <a:r>
              <a:rPr lang="ru-RU" sz="2400" dirty="0"/>
              <a:t>Теперь АД свыше 120/70 мм рт. ст. считают повышенным, а целевые значения АД одинаковые для большинства пациентов: обзор новых Европейских рекомендаций по </a:t>
            </a:r>
            <a:r>
              <a:rPr lang="ru-RU" sz="2400" dirty="0" smtClean="0"/>
              <a:t>АГ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НИКОЛАЕВА Н. </a:t>
            </a:r>
            <a:r>
              <a:rPr lang="ru-RU" sz="2400" dirty="0"/>
              <a:t>Пирсинг, татуировки и разноцветные волосы: как кардиологу развить коммуникативную толерантность к необычным </a:t>
            </a:r>
            <a:r>
              <a:rPr lang="ru-RU" sz="2400" dirty="0" smtClean="0"/>
              <a:t>пациентам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КОПШЕТАРЬ Е. Вранье </a:t>
            </a:r>
            <a:r>
              <a:rPr lang="ru-RU" sz="2400" dirty="0"/>
              <a:t>на сеансе – как вести себя психотерапевту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500" b="1" dirty="0" smtClean="0">
                <a:solidFill>
                  <a:srgbClr val="990033"/>
                </a:solidFill>
              </a:rPr>
              <a:t>Основная </a:t>
            </a:r>
            <a:r>
              <a:rPr lang="ru-RU" sz="2500" b="1" dirty="0">
                <a:solidFill>
                  <a:srgbClr val="990033"/>
                </a:solidFill>
              </a:rPr>
              <a:t>тема выпуска № </a:t>
            </a:r>
            <a:r>
              <a:rPr lang="ru-RU" sz="2500" b="1" dirty="0" smtClean="0">
                <a:solidFill>
                  <a:srgbClr val="990033"/>
                </a:solidFill>
              </a:rPr>
              <a:t>3</a:t>
            </a:r>
            <a:r>
              <a:rPr lang="ru-RU" sz="2500" b="1" dirty="0">
                <a:solidFill>
                  <a:srgbClr val="990033"/>
                </a:solidFill>
              </a:rPr>
              <a:t>: «Какие анализы чаще всего просят пациенты, как проводить репродуктивную диспансеризацию и как различать деменцию по МРТ –  подборка для </a:t>
            </a:r>
            <a:r>
              <a:rPr lang="ru-RU" sz="2500" b="1" dirty="0" smtClean="0">
                <a:solidFill>
                  <a:srgbClr val="990033"/>
                </a:solidFill>
              </a:rPr>
              <a:t>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/>
              <a:t>БУЙВАЛЕНКО У. </a:t>
            </a:r>
            <a:r>
              <a:rPr lang="ru-RU" sz="2400" dirty="0"/>
              <a:t>Проверить кровь на «густоту», «запасы» железа, найти рак и инфекцию. Топ-5 лабораторных исследований, которые чаще всего пациенты просят назначить без показаний</a:t>
            </a:r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79934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42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200" b="1" dirty="0">
                <a:solidFill>
                  <a:srgbClr val="C00000"/>
                </a:solidFill>
                <a:latin typeface="+mn-lt"/>
              </a:rPr>
              <a:t>го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Репродуктивная </a:t>
            </a:r>
            <a:r>
              <a:rPr lang="ru-RU" sz="1400" dirty="0"/>
              <a:t>диспансеризация по новым правилам Минздрава: какие исследования назначить и как проводить консультирование. Готовая инструкция для </a:t>
            </a:r>
            <a:r>
              <a:rPr lang="ru-RU" sz="1400" dirty="0" smtClean="0"/>
              <a:t>гинеколога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ДЕЙНЕГА </a:t>
            </a:r>
            <a:r>
              <a:rPr lang="ru-RU" sz="1400" dirty="0"/>
              <a:t>Е. Клюква, гиалуроновая кислота и антибиотики: схемы лечения хронического рецидивирующего цистита по российским и зарубежным </a:t>
            </a:r>
            <a:r>
              <a:rPr lang="ru-RU" sz="1400" dirty="0" smtClean="0"/>
              <a:t>КР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АВЕТИСОВА </a:t>
            </a:r>
            <a:r>
              <a:rPr lang="ru-RU" sz="1400" dirty="0"/>
              <a:t>К. Все, что нужно знать о профилактическом лечении мигрени. Разбор обновленных рекомендаций Международного общества головной </a:t>
            </a:r>
            <a:r>
              <a:rPr lang="ru-RU" sz="1400" dirty="0" smtClean="0"/>
              <a:t>боли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ИВАННИКОВ </a:t>
            </a:r>
            <a:r>
              <a:rPr lang="ru-RU" sz="1400" dirty="0"/>
              <a:t>М. Атрофия, расширение желудочков и уменьшение размеров скорлупы – какие еще признаки на МРТ помогают различить шесть типов деменции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500" b="1" dirty="0" smtClean="0">
                <a:solidFill>
                  <a:srgbClr val="990033"/>
                </a:solidFill>
              </a:rPr>
              <a:t>4</a:t>
            </a:r>
            <a:r>
              <a:rPr lang="ru-RU" sz="1500" b="1" dirty="0">
                <a:solidFill>
                  <a:srgbClr val="990033"/>
                </a:solidFill>
              </a:rPr>
              <a:t>: «Почему надо вовремя купировать головную боль, какова  тактика лечения ребенка с бронхитом, как действовать, если пациент контактировал с заболевшим корью –  подборка для </a:t>
            </a:r>
            <a:r>
              <a:rPr lang="ru-RU" sz="1500" b="1" dirty="0" smtClean="0">
                <a:solidFill>
                  <a:srgbClr val="990033"/>
                </a:solidFill>
              </a:rPr>
              <a:t>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АДАМЯН </a:t>
            </a:r>
            <a:r>
              <a:rPr lang="ru-RU" sz="1400" dirty="0"/>
              <a:t>О. «Недетские инфекции» — как действовать, если пациент контактировал с заболевшими корью, краснухой, ветрянкой и паротитом. Руководство для </a:t>
            </a:r>
            <a:r>
              <a:rPr lang="ru-RU" sz="1400" dirty="0" smtClean="0"/>
              <a:t>терапевтов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ГОНЧАРОВА </a:t>
            </a:r>
            <a:r>
              <a:rPr lang="ru-RU" sz="1400" dirty="0"/>
              <a:t>О. Острый, хронический и затяжной бактериальный – как выбрать тактику ведения ребенка с бронхитом. Разбор проекта КР Союза педиатров </a:t>
            </a:r>
            <a:r>
              <a:rPr lang="ru-RU" sz="1400" dirty="0" smtClean="0"/>
              <a:t>России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АВЕТИСОВА </a:t>
            </a:r>
            <a:r>
              <a:rPr lang="ru-RU" sz="1400" dirty="0"/>
              <a:t>К. Ибупрофен, амитриптилин или прогулка – что рекомендовать детям и взрослым при головной боли </a:t>
            </a:r>
            <a:r>
              <a:rPr lang="ru-RU" sz="1400" dirty="0" smtClean="0"/>
              <a:t>напряжения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Топ-6 </a:t>
            </a:r>
            <a:r>
              <a:rPr lang="ru-RU" sz="1400" dirty="0"/>
              <a:t>мифов о насморке – от цвета отделяемого до эффективных методов лечения</a:t>
            </a:r>
            <a:endParaRPr lang="ru-RU" sz="1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smtClean="0">
                <a:solidFill>
                  <a:srgbClr val="990033"/>
                </a:solidFill>
              </a:rPr>
              <a:t>Основная тема выпуска № 5</a:t>
            </a:r>
            <a:r>
              <a:rPr lang="ru-RU" sz="1500" b="1" dirty="0">
                <a:solidFill>
                  <a:srgbClr val="990033"/>
                </a:solidFill>
              </a:rPr>
              <a:t>: «Как организовать медреабилитацию по новым правилам, почему в копрологии нет никакого смысла, как отличить различные сыпи по одному взгляду и не назначить бессмысленное обследование: подборка для врачей-клиницистов»:</a:t>
            </a:r>
            <a:endParaRPr lang="ru-RU" sz="15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ДРОБЫШЕВ </a:t>
            </a:r>
            <a:r>
              <a:rPr lang="ru-RU" sz="1400" dirty="0"/>
              <a:t>В., ЖЕРЕБЦОВА В., СЕВОСТЬЯНОВ А., КОЧЕТКОВА Р. Как организовать медреабилитацию с учетом новых правил. Рекомендации от главного внештатного </a:t>
            </a:r>
            <a:r>
              <a:rPr lang="ru-RU" sz="1400" dirty="0" smtClean="0"/>
              <a:t>специалиста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ОГНЕВА </a:t>
            </a:r>
            <a:r>
              <a:rPr lang="ru-RU" sz="1400" dirty="0"/>
              <a:t>Д. Специальность «сексология» упразднили. Инструкция для акушера-гинеколога: что делать с пациентками, обращающимися по поводу нарушений в этой </a:t>
            </a:r>
            <a:r>
              <a:rPr lang="ru-RU" sz="1400" dirty="0" smtClean="0"/>
              <a:t>сфере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ГИРЕНКО </a:t>
            </a:r>
            <a:r>
              <a:rPr lang="ru-RU" sz="1400" dirty="0"/>
              <a:t>Е. От бакпосева до копрологии – топ-5 бесполезных анализов в практике </a:t>
            </a:r>
            <a:r>
              <a:rPr lang="ru-RU" sz="1400" dirty="0" smtClean="0"/>
              <a:t>педиатра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МОНАЕНКОВА </a:t>
            </a:r>
            <a:r>
              <a:rPr lang="ru-RU" sz="1400" dirty="0"/>
              <a:t>М. Критерии дифдиагностики самых частых неинфекционных сыпей – инструкция от </a:t>
            </a:r>
            <a:r>
              <a:rPr lang="ru-RU" sz="1400" dirty="0" smtClean="0"/>
              <a:t>дерматовенеролога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САФИНА </a:t>
            </a:r>
            <a:r>
              <a:rPr lang="ru-RU" sz="1400" dirty="0"/>
              <a:t>А. Скрытая польза или явный риск – разбор 5 самых популярных БАД для лечения неврологических заболеваний</a:t>
            </a:r>
            <a:endParaRPr lang="ru-RU" sz="13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07645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844" y="1816444"/>
            <a:ext cx="10515600" cy="452115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6</a:t>
            </a:r>
            <a:r>
              <a:rPr lang="ru-RU" sz="2000" b="1" dirty="0">
                <a:solidFill>
                  <a:srgbClr val="990033"/>
                </a:solidFill>
              </a:rPr>
              <a:t>: «Как отличить кардионевроз от сердечной патологии, нужно ли вакцинировать мальчиков от ВПЧ, как избежать переломов у пациентов с остеопорозом - подборка для </a:t>
            </a:r>
            <a:r>
              <a:rPr lang="ru-RU" sz="2000" b="1" dirty="0" smtClean="0">
                <a:solidFill>
                  <a:srgbClr val="990033"/>
                </a:solidFill>
              </a:rPr>
              <a:t>врачей-специалистов»: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Топ-5 </a:t>
            </a:r>
            <a:r>
              <a:rPr lang="ru-RU" sz="1900" dirty="0"/>
              <a:t>алгоритмов ведения пациентов согласно обязательным клиническим </a:t>
            </a:r>
            <a:r>
              <a:rPr lang="ru-RU" sz="1900" dirty="0" smtClean="0"/>
              <a:t>рекомендациям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Какое </a:t>
            </a:r>
            <a:r>
              <a:rPr lang="ru-RU" sz="1900" dirty="0"/>
              <a:t>питание подойдет пациентам с заболеваниями ЖКТ – разбор специализированных </a:t>
            </a:r>
            <a:r>
              <a:rPr lang="ru-RU" sz="1900" dirty="0" smtClean="0"/>
              <a:t>диет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КОНСТАНТИНОВА </a:t>
            </a:r>
            <a:r>
              <a:rPr lang="ru-RU" sz="1900" dirty="0"/>
              <a:t>Ю. Нужно ли иммунизировать мальчиков и правда ли, что вакцина против ВПЧ вызывает бесплодие – топ-5 вопросов о самой спорной </a:t>
            </a:r>
            <a:r>
              <a:rPr lang="ru-RU" sz="1900" dirty="0" smtClean="0"/>
              <a:t>прививке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КАРТУШИНА </a:t>
            </a:r>
            <a:r>
              <a:rPr lang="ru-RU" sz="1900" dirty="0"/>
              <a:t>А. Как избежать переломов бедра и позвоночника у пациента – краткое руководство по ведению пациентов с </a:t>
            </a:r>
            <a:r>
              <a:rPr lang="ru-RU" sz="1900" dirty="0" smtClean="0"/>
              <a:t>остеопорозом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КОТОВА </a:t>
            </a:r>
            <a:r>
              <a:rPr lang="ru-RU" sz="1900" dirty="0"/>
              <a:t>О., СОЛОВЬЕВА А. Кардионевроз или сердечная патология – правила дифференциальной диагностики от кардиолога и невролога</a:t>
            </a: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7</a:t>
            </a:r>
            <a:r>
              <a:rPr lang="ru-RU" sz="2000" b="1" dirty="0">
                <a:solidFill>
                  <a:srgbClr val="990033"/>
                </a:solidFill>
              </a:rPr>
              <a:t>: «Как вести пациента с энтеровирусной инфекцией, нужно ли пить антибиотики после укуса клеща, как защитить себя от агрессивного пациента и не попасть под </a:t>
            </a:r>
            <a:r>
              <a:rPr lang="ru-RU" sz="2000" b="1" dirty="0" smtClean="0">
                <a:solidFill>
                  <a:srgbClr val="990033"/>
                </a:solidFill>
              </a:rPr>
              <a:t>суд </a:t>
            </a:r>
            <a:r>
              <a:rPr lang="ru-RU" sz="2000" b="1" dirty="0">
                <a:solidFill>
                  <a:srgbClr val="990033"/>
                </a:solidFill>
              </a:rPr>
              <a:t>– подборка для </a:t>
            </a:r>
            <a:r>
              <a:rPr lang="ru-RU" sz="2000" b="1" dirty="0" smtClean="0">
                <a:solidFill>
                  <a:srgbClr val="990033"/>
                </a:solidFill>
              </a:rPr>
              <a:t>врачей-клиницистов»: </a:t>
            </a:r>
            <a:r>
              <a:rPr lang="ru-RU" sz="2000" b="1" i="1" dirty="0" smtClean="0">
                <a:solidFill>
                  <a:srgbClr val="990033"/>
                </a:solidFill>
              </a:rPr>
              <a:t> </a:t>
            </a:r>
            <a:endParaRPr lang="ru-RU" sz="2000" b="1" i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АДАМЯН </a:t>
            </a:r>
            <a:r>
              <a:rPr lang="ru-RU" sz="1900" dirty="0"/>
              <a:t>О. Когда руки, ноги, рот покажут, кто попал в живот – краткое руководство по ведению пациентов с энтеровирусной </a:t>
            </a:r>
            <a:r>
              <a:rPr lang="ru-RU" sz="1900" dirty="0" smtClean="0"/>
              <a:t>инфекцией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АТМУРЗАЕВА </a:t>
            </a:r>
            <a:r>
              <a:rPr lang="ru-RU" sz="1900" dirty="0"/>
              <a:t>Д. Нужно ли считать дни до встречи с клещом, сдавать его на анализ и профилактически пить антибиотики – пять вопросов к </a:t>
            </a:r>
            <a:r>
              <a:rPr lang="ru-RU" sz="1900" dirty="0" smtClean="0"/>
              <a:t>инфекционисту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БУЙВАЛЕНКО </a:t>
            </a:r>
            <a:r>
              <a:rPr lang="ru-RU" sz="1900" dirty="0"/>
              <a:t>У. Что делать, если вызов к пациенту пошел не по плану, – подробные правила безопасности для </a:t>
            </a:r>
            <a:r>
              <a:rPr lang="ru-RU" sz="1900" dirty="0" smtClean="0"/>
              <a:t>врачей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ЧЕРНУШЕНКО </a:t>
            </a:r>
            <a:r>
              <a:rPr lang="ru-RU" sz="1900" dirty="0"/>
              <a:t>Т. Как спасти жизнь пациенту, или Инсульт в амбулаторной практике — тактика </a:t>
            </a:r>
            <a:r>
              <a:rPr lang="ru-RU" sz="1900" dirty="0" smtClean="0"/>
              <a:t>врача-терапевта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ПОПОВ </a:t>
            </a:r>
            <a:r>
              <a:rPr lang="ru-RU" sz="1900" dirty="0"/>
              <a:t>Р. Нападение пациента: как защитить себя и не попасть под суд. Алгоритм от юриста</a:t>
            </a:r>
            <a:endParaRPr lang="ru-RU" sz="19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9</a:t>
            </a:r>
            <a:r>
              <a:rPr lang="ru-RU" sz="2000" b="1" dirty="0">
                <a:solidFill>
                  <a:srgbClr val="990033"/>
                </a:solidFill>
              </a:rPr>
              <a:t>: «Когда участковый врач может отказать в выезде на дом, нужны ли "капельницы для мозга", как выбрать раствор для регидратации при кишечной инфекции – подборка для врачей-клиницистов»:</a:t>
            </a:r>
            <a:endParaRPr lang="ru-RU" sz="20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КУРАНОВ </a:t>
            </a:r>
            <a:r>
              <a:rPr lang="ru-RU" sz="1900" dirty="0"/>
              <a:t>В., САЛЫГИНА Е., СУХОВЕРХАЯ М. Пациент проживает не по месту прописки и не выполняет рекомендации – все случаи, когда участковый врач может отказать в выезде на </a:t>
            </a:r>
            <a:r>
              <a:rPr lang="ru-RU" sz="1900" dirty="0" smtClean="0"/>
              <a:t>дом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ГУСЕВА </a:t>
            </a:r>
            <a:r>
              <a:rPr lang="ru-RU" sz="1900" dirty="0"/>
              <a:t>Т. Нужны ли на самом деле капельницы «для мозга», или Почему внутривенное введение лекарств не </a:t>
            </a:r>
            <a:r>
              <a:rPr lang="ru-RU" sz="1900" dirty="0" smtClean="0"/>
              <a:t>панацея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АЛЕКСАНДРОВ </a:t>
            </a:r>
            <a:r>
              <a:rPr lang="ru-RU" sz="1900" dirty="0"/>
              <a:t>О. Как не перепутать с гриппом редкую африканскую инфекцию, или Краткое руководство по ведению пациентов с лихорадкой Западного </a:t>
            </a:r>
            <a:r>
              <a:rPr lang="ru-RU" sz="1900" dirty="0" smtClean="0"/>
              <a:t>Нила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Десяток </a:t>
            </a:r>
            <a:r>
              <a:rPr lang="ru-RU" sz="1900" dirty="0"/>
              <a:t>возбудителей, которых объединяет два симптома, – первая общая клинрекомендация по вирусным кишечным </a:t>
            </a:r>
            <a:r>
              <a:rPr lang="ru-RU" sz="1900" dirty="0" smtClean="0"/>
              <a:t>инфекциям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САЛОВ </a:t>
            </a:r>
            <a:r>
              <a:rPr lang="ru-RU" sz="1900" dirty="0"/>
              <a:t>М. Три главных изменения в работе сотрудников медпунктов детсадов и школ – к чему быть готовым в новом учебном году</a:t>
            </a:r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9805" y="0"/>
            <a:ext cx="1256271" cy="1767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43200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990033"/>
                </a:solidFill>
              </a:rPr>
              <a:t>Основная тема выпуска № 10</a:t>
            </a:r>
            <a:r>
              <a:rPr lang="ru-RU" sz="1400" b="1" dirty="0">
                <a:solidFill>
                  <a:srgbClr val="990033"/>
                </a:solidFill>
              </a:rPr>
              <a:t>: «Какие вакцины от гриппа актуальны в этом сезоне, как правильно лечить цистит, что изменилось в диспансеризации детей –  подборка для врачей-клиницистов»:</a:t>
            </a:r>
            <a:endParaRPr lang="ru-RU" sz="14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Сезон </a:t>
            </a:r>
            <a:r>
              <a:rPr lang="ru-RU" sz="1300" dirty="0"/>
              <a:t>гриппа 2025/26 – новые рекомендации по вакцинации от Минздрава и </a:t>
            </a:r>
            <a:r>
              <a:rPr lang="ru-RU" sz="1300" dirty="0" smtClean="0"/>
              <a:t>Роспотребнадзора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БРОВКИНА </a:t>
            </a:r>
            <a:r>
              <a:rPr lang="ru-RU" sz="1300" dirty="0"/>
              <a:t>С. Топ 5 ошибок в диагностике гипотиреоза: от вариабельности ТТГ до гипердиагностики аутоиммунного </a:t>
            </a:r>
            <a:r>
              <a:rPr lang="ru-RU" sz="1300" dirty="0" smtClean="0"/>
              <a:t>тиреоидита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ДЕЙНЕГА </a:t>
            </a:r>
            <a:r>
              <a:rPr lang="ru-RU" sz="1300" dirty="0"/>
              <a:t>Е. Цистит у женщин и мужчин. Когда это легкий случай, а когда нет, и спасут ли пациента фитопрепараты вместе с </a:t>
            </a:r>
            <a:r>
              <a:rPr lang="ru-RU" sz="1300" dirty="0" smtClean="0"/>
              <a:t>клюквой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САЛОВА </a:t>
            </a:r>
            <a:r>
              <a:rPr lang="ru-RU" sz="1300" dirty="0"/>
              <a:t>М. Проверка слуха, исследование холестерина и оценка репродуктивного здоровья – новые правила диспансеризации детей. Инструкция для </a:t>
            </a:r>
            <a:r>
              <a:rPr lang="ru-RU" sz="1300" dirty="0" smtClean="0"/>
              <a:t>педиатров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БУЙВАЛЕНКО </a:t>
            </a:r>
            <a:r>
              <a:rPr lang="ru-RU" sz="1300" dirty="0"/>
              <a:t>У. Подробное руководство по оформлению справок для занятий физкультурой – для учебных заведений, секций и соревнований</a:t>
            </a: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400" b="1" dirty="0" smtClean="0">
                <a:solidFill>
                  <a:srgbClr val="990033"/>
                </a:solidFill>
              </a:rPr>
              <a:t>11</a:t>
            </a:r>
            <a:r>
              <a:rPr lang="ru-RU" sz="1400" b="1" dirty="0">
                <a:solidFill>
                  <a:srgbClr val="990033"/>
                </a:solidFill>
              </a:rPr>
              <a:t>: «Кого и в какие сроки нужно ставить на диспансерный учет, как без антибиотиков вылечить кишечную инфекцию, как отвечать на медицинские вопросы </a:t>
            </a:r>
            <a:r>
              <a:rPr lang="ru-RU" sz="1400" b="1" dirty="0" smtClean="0">
                <a:solidFill>
                  <a:srgbClr val="990033"/>
                </a:solidFill>
              </a:rPr>
              <a:t>пациентов –  </a:t>
            </a:r>
            <a:r>
              <a:rPr lang="ru-RU" sz="1400" b="1" dirty="0">
                <a:solidFill>
                  <a:srgbClr val="990033"/>
                </a:solidFill>
              </a:rPr>
              <a:t>подборка для врачей-клиницистов»:</a:t>
            </a:r>
            <a:endParaRPr lang="ru-RU" sz="14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Руководство </a:t>
            </a:r>
            <a:r>
              <a:rPr lang="ru-RU" sz="1300" dirty="0"/>
              <a:t>по диспансерному учету для терапевтов: кого, когда и как </a:t>
            </a:r>
            <a:r>
              <a:rPr lang="ru-RU" sz="1300" dirty="0" smtClean="0"/>
              <a:t>наблюдать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ОСИПЕНКО </a:t>
            </a:r>
            <a:r>
              <a:rPr lang="ru-RU" sz="1300" dirty="0"/>
              <a:t>А. Разбор клинических рекомендаций по острому ларингиту и трахеиту: как диагностировать и </a:t>
            </a:r>
            <a:r>
              <a:rPr lang="ru-RU" sz="1300" dirty="0" smtClean="0"/>
              <a:t>лечить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ГРИГОРЬЕВ </a:t>
            </a:r>
            <a:r>
              <a:rPr lang="ru-RU" sz="1300" dirty="0"/>
              <a:t>К. Как вылечить острую кишечную инфекцию без антибиотиков – разбор первых методрекомендаций по применению пробиотиков у </a:t>
            </a:r>
            <a:r>
              <a:rPr lang="ru-RU" sz="1300" dirty="0" smtClean="0"/>
              <a:t>детей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АКСЕНОВА </a:t>
            </a:r>
            <a:r>
              <a:rPr lang="ru-RU" sz="1300" dirty="0"/>
              <a:t>Е. Артериальная гипертензия – как найти причину повышения АД и помочь ребенку без </a:t>
            </a:r>
            <a:r>
              <a:rPr lang="ru-RU" sz="1300" dirty="0" smtClean="0"/>
              <a:t>лекарств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ЛАВРИНЕНКО </a:t>
            </a:r>
            <a:r>
              <a:rPr lang="ru-RU" sz="1300" dirty="0"/>
              <a:t>А. Медицинские вопросы пациентов, которые поставят в тупик любого врача, или Можно ли мыть руки после подсчета денег, ходить в баню с лихорадкой и запивать лекарства </a:t>
            </a:r>
            <a:r>
              <a:rPr lang="ru-RU" sz="1300" dirty="0" smtClean="0"/>
              <a:t>квасом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81100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400" b="1" dirty="0" smtClean="0">
                <a:solidFill>
                  <a:srgbClr val="990033"/>
                </a:solidFill>
              </a:rPr>
              <a:t>12</a:t>
            </a:r>
            <a:r>
              <a:rPr lang="ru-RU" sz="1400" b="1" dirty="0">
                <a:solidFill>
                  <a:srgbClr val="990033"/>
                </a:solidFill>
              </a:rPr>
              <a:t>: </a:t>
            </a:r>
            <a:r>
              <a:rPr lang="ru-RU" sz="1400" b="1" dirty="0" smtClean="0">
                <a:solidFill>
                  <a:srgbClr val="990033"/>
                </a:solidFill>
              </a:rPr>
              <a:t>«Кому </a:t>
            </a:r>
            <a:r>
              <a:rPr lang="ru-RU" sz="1400" b="1" dirty="0">
                <a:solidFill>
                  <a:srgbClr val="990033"/>
                </a:solidFill>
              </a:rPr>
              <a:t>и в какие сроки нужно провести экспресс-тесты на возбудителя ОРВИ, какие признаки свидетельствуют о воспалении мочевого пузыря, как отличить острый пиелонефрит от других заболеваний </a:t>
            </a:r>
            <a:r>
              <a:rPr lang="ru-RU" sz="1400" b="1" dirty="0" smtClean="0">
                <a:solidFill>
                  <a:srgbClr val="990033"/>
                </a:solidFill>
              </a:rPr>
              <a:t>почек –  </a:t>
            </a:r>
            <a:r>
              <a:rPr lang="ru-RU" sz="1400" b="1" dirty="0">
                <a:solidFill>
                  <a:srgbClr val="990033"/>
                </a:solidFill>
              </a:rPr>
              <a:t>подборка для </a:t>
            </a:r>
            <a:r>
              <a:rPr lang="ru-RU" sz="1400" b="1" dirty="0" smtClean="0">
                <a:solidFill>
                  <a:srgbClr val="990033"/>
                </a:solidFill>
              </a:rPr>
              <a:t>врачей-клиницистов»: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Новые </a:t>
            </a:r>
            <a:r>
              <a:rPr lang="ru-RU" sz="1300" dirty="0"/>
              <a:t>рекомендации по ОРВИ у взрослых: конфликт интересов и гомеопатия, мазки и профилактика для </a:t>
            </a:r>
            <a:r>
              <a:rPr lang="ru-RU" sz="1300" dirty="0" smtClean="0"/>
              <a:t>всех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БЕЛОНОГОВА </a:t>
            </a:r>
            <a:r>
              <a:rPr lang="ru-RU" sz="1300" dirty="0"/>
              <a:t>Е. Беременность и ОРВИ: почему противовирусные препараты не нужно рутинно назначать, а капли с ароматическими маслами лучше не применять даже при сильной заложенности </a:t>
            </a:r>
            <a:r>
              <a:rPr lang="ru-RU" sz="1300" dirty="0" smtClean="0"/>
              <a:t>носа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ПОЛЯКОВА </a:t>
            </a:r>
            <a:r>
              <a:rPr lang="ru-RU" sz="1300" dirty="0"/>
              <a:t>Н. Пять мифов об иммунитете: у кого он «слабый» и нужно ли его «поднимать</a:t>
            </a:r>
            <a:r>
              <a:rPr lang="ru-RU" sz="1300" dirty="0" smtClean="0"/>
              <a:t>»?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НИЗИН </a:t>
            </a:r>
            <a:r>
              <a:rPr lang="ru-RU" sz="1300" dirty="0"/>
              <a:t>П. Острый пиелонефрит: как отличить от других заболеваний почек, не допустить катастрофу и спасет ли пациента </a:t>
            </a:r>
            <a:r>
              <a:rPr lang="ru-RU" sz="1300" dirty="0" smtClean="0"/>
              <a:t>клюква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ДЕЙНЕГА </a:t>
            </a:r>
            <a:r>
              <a:rPr lang="ru-RU" sz="1300" dirty="0"/>
              <a:t>Е. Цистит: когда это легкий случай, а когда нет, и спасут ли пациента фитопрепараты с </a:t>
            </a:r>
            <a:r>
              <a:rPr lang="ru-RU" sz="1300" dirty="0" smtClean="0"/>
              <a:t>клюквой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ОСАДЧИВА </a:t>
            </a:r>
            <a:r>
              <a:rPr lang="ru-RU" sz="1300" dirty="0"/>
              <a:t>А. Ухудшение характера у пожилых – нормальный процесс старения или изменение психики</a:t>
            </a:r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9805" y="0"/>
            <a:ext cx="1256271" cy="1767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47554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2025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3513"/>
            <a:ext cx="10515600" cy="448550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– РЕГЛЕМЕНТ РАБОТЫ</a:t>
            </a:r>
            <a:r>
              <a:rPr lang="ru-RU" sz="1600" b="1" dirty="0" smtClean="0">
                <a:solidFill>
                  <a:srgbClr val="C7360F"/>
                </a:solidFill>
              </a:rPr>
              <a:t>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Айзятова </a:t>
            </a:r>
            <a:r>
              <a:rPr lang="ru-RU" sz="1400" dirty="0"/>
              <a:t>М. </a:t>
            </a:r>
            <a:r>
              <a:rPr lang="ru-RU" sz="1400" b="1" dirty="0"/>
              <a:t>Чек-лист, чтобы подготовиться к профилактическому </a:t>
            </a:r>
            <a:r>
              <a:rPr lang="ru-RU" sz="1400" b="1" dirty="0" smtClean="0"/>
              <a:t>визиту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C7360F"/>
                </a:solidFill>
              </a:rPr>
              <a:t>- № 1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М., </a:t>
            </a:r>
            <a:r>
              <a:rPr lang="ru-RU" sz="1400" dirty="0" smtClean="0"/>
              <a:t>Патеева Ю</a:t>
            </a:r>
            <a:r>
              <a:rPr lang="ru-RU" sz="1400" dirty="0"/>
              <a:t>. </a:t>
            </a:r>
            <a:r>
              <a:rPr lang="ru-RU" sz="1400" b="1" dirty="0"/>
              <a:t>Контроль территории детского сада в зимний </a:t>
            </a:r>
            <a:r>
              <a:rPr lang="ru-RU" sz="1400" b="1" dirty="0" smtClean="0"/>
              <a:t>период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1</a:t>
            </a:r>
            <a:endParaRPr lang="ru-RU" sz="1400" b="1" dirty="0" smtClean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Айзятова М. </a:t>
            </a:r>
            <a:r>
              <a:rPr lang="ru-RU" sz="1400" b="1" dirty="0"/>
              <a:t>Новые санитарные требования к </a:t>
            </a:r>
            <a:r>
              <a:rPr lang="ru-RU" sz="1400" b="1" dirty="0" smtClean="0"/>
              <a:t>бассейнам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2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Осмачко </a:t>
            </a:r>
            <a:r>
              <a:rPr lang="ru-RU" sz="1400" dirty="0"/>
              <a:t>У. </a:t>
            </a:r>
            <a:r>
              <a:rPr lang="ru-RU" sz="1400" b="1" dirty="0"/>
              <a:t>Как расследовать несчастные случаи в  ДОО по новым </a:t>
            </a:r>
            <a:r>
              <a:rPr lang="ru-RU" sz="1400" b="1" dirty="0" smtClean="0"/>
              <a:t>правилам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Ярцев </a:t>
            </a:r>
            <a:r>
              <a:rPr lang="ru-RU" sz="1400" dirty="0"/>
              <a:t>В. </a:t>
            </a:r>
            <a:r>
              <a:rPr lang="ru-RU" sz="1400" b="1" dirty="0"/>
              <a:t>Как укомплектовать детский сад аптечками первой помощи по новым </a:t>
            </a:r>
            <a:r>
              <a:rPr lang="ru-RU" sz="1400" b="1" dirty="0" smtClean="0"/>
              <a:t>требованиям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Айзятова М. </a:t>
            </a:r>
            <a:r>
              <a:rPr lang="ru-RU" sz="1400" b="1" dirty="0"/>
              <a:t>Цифровое образование: каковы сантребования и за что </a:t>
            </a:r>
            <a:r>
              <a:rPr lang="ru-RU" sz="1400" b="1" dirty="0" smtClean="0"/>
              <a:t>штрафуют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3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Васин </a:t>
            </a:r>
            <a:r>
              <a:rPr lang="ru-RU" sz="1400" dirty="0"/>
              <a:t>В. </a:t>
            </a:r>
            <a:r>
              <a:rPr lang="ru-RU" sz="1400" b="1" dirty="0"/>
              <a:t>Задачи медработника при организации детского </a:t>
            </a:r>
            <a:r>
              <a:rPr lang="ru-RU" sz="1400" b="1" dirty="0" smtClean="0"/>
              <a:t>отдыха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4</a:t>
            </a:r>
            <a:endParaRPr lang="ru-RU" sz="1400" b="1" dirty="0" smtClean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Меликова </a:t>
            </a:r>
            <a:r>
              <a:rPr lang="ru-RU" sz="1400" dirty="0"/>
              <a:t>А. </a:t>
            </a:r>
            <a:r>
              <a:rPr lang="ru-RU" sz="1400" b="1" dirty="0"/>
              <a:t>Что указать в годовом отчете медсестры ДОО за 2024/25 год</a:t>
            </a:r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  <a:endParaRPr lang="ru-RU" sz="1400" b="1" dirty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 </a:t>
            </a:r>
            <a:r>
              <a:rPr lang="ru-RU" sz="1400" b="1" dirty="0"/>
              <a:t>Как организовать работу с медицинскими отходами – изменения, которые поручат реализовывать </a:t>
            </a:r>
            <a:r>
              <a:rPr lang="ru-RU" sz="1400" b="1" dirty="0" smtClean="0"/>
              <a:t>медсестре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Айзятова М. </a:t>
            </a:r>
            <a:r>
              <a:rPr lang="ru-RU" sz="1400" b="1" dirty="0"/>
              <a:t>Как подготовить медицинский блок, чтобы не было претензий у </a:t>
            </a:r>
            <a:r>
              <a:rPr lang="ru-RU" sz="1400" b="1" dirty="0" smtClean="0"/>
              <a:t>проверяющих </a:t>
            </a: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Патеева Ю. </a:t>
            </a:r>
            <a:r>
              <a:rPr lang="ru-RU" sz="1400" b="1" dirty="0"/>
              <a:t>Маркируем постельное белье. Гид по требованиям </a:t>
            </a:r>
            <a:r>
              <a:rPr lang="ru-RU" sz="1400" b="1" dirty="0" smtClean="0"/>
              <a:t>законодательства </a:t>
            </a:r>
            <a:r>
              <a:rPr lang="ru-RU" sz="1400" b="1" dirty="0">
                <a:solidFill>
                  <a:srgbClr val="C7360F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Как оказывать медицинскую помощь детям в детском саду по новым правилам с 1 сентября 2025 </a:t>
            </a:r>
            <a:r>
              <a:rPr lang="ru-RU" sz="1400" b="1" dirty="0" smtClean="0"/>
              <a:t>года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9</a:t>
            </a:r>
            <a:endParaRPr lang="ru-RU" sz="1400" b="1" dirty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Ярцева </a:t>
            </a:r>
            <a:r>
              <a:rPr lang="ru-RU" sz="1400" dirty="0"/>
              <a:t>В. </a:t>
            </a:r>
            <a:r>
              <a:rPr lang="ru-RU" sz="1400" b="1" dirty="0"/>
              <a:t>Теперь медкабинета в ДОО не будет, или Как открыть и чем оснастить обязательный </a:t>
            </a:r>
            <a:r>
              <a:rPr lang="ru-RU" sz="1400" b="1" dirty="0" smtClean="0"/>
              <a:t>медпункт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Типичные ошибки, которые совершают медсестры при заполнении журнала учета </a:t>
            </a:r>
            <a:r>
              <a:rPr lang="ru-RU" sz="1400" b="1" dirty="0" smtClean="0"/>
              <a:t>заболеваемости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Айзятова М.</a:t>
            </a:r>
            <a:r>
              <a:rPr lang="ru-RU" sz="1400" b="1" dirty="0" smtClean="0"/>
              <a:t> </a:t>
            </a:r>
            <a:r>
              <a:rPr lang="ru-RU" sz="1400" b="1" dirty="0"/>
              <a:t>Какие моющие средства использовать в ДОО, чтобы не нарушить требования </a:t>
            </a:r>
            <a:r>
              <a:rPr lang="ru-RU" sz="1400" b="1" dirty="0" smtClean="0"/>
              <a:t>СанПиН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11</a:t>
            </a:r>
            <a:endParaRPr lang="ru-RU" sz="1400" b="1" dirty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Ивлева </a:t>
            </a:r>
            <a:r>
              <a:rPr lang="ru-RU" sz="1400" dirty="0"/>
              <a:t>А.</a:t>
            </a:r>
            <a:r>
              <a:rPr lang="ru-RU" sz="1400" b="1" dirty="0"/>
              <a:t> Какую ответственность несет медсестра, если она пропустила ребенка с симптомами и это привело к вспышке заболевания в </a:t>
            </a:r>
            <a:r>
              <a:rPr lang="ru-RU" sz="1400" b="1" dirty="0" smtClean="0"/>
              <a:t>группе </a:t>
            </a:r>
            <a:r>
              <a:rPr lang="ru-RU" sz="1400" b="1" dirty="0">
                <a:solidFill>
                  <a:srgbClr val="C7360F"/>
                </a:solidFill>
              </a:rPr>
              <a:t>- № 11</a:t>
            </a:r>
            <a:endParaRPr lang="ru-RU" sz="1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 marL="0" indent="0">
              <a:buNone/>
            </a:pPr>
            <a:endParaRPr lang="ru-RU" sz="1500" b="1" u="sng" dirty="0" smtClean="0"/>
          </a:p>
          <a:p>
            <a:endParaRPr lang="ru-RU" sz="1600" dirty="0"/>
          </a:p>
          <a:p>
            <a:pPr lvl="0"/>
            <a:endParaRPr lang="ru-RU" sz="1600" dirty="0"/>
          </a:p>
          <a:p>
            <a:endParaRPr lang="ru-RU" sz="1400" dirty="0"/>
          </a:p>
          <a:p>
            <a:endParaRPr lang="ru-RU" sz="1600" b="1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b="1" dirty="0"/>
          </a:p>
          <a:p>
            <a:endParaRPr lang="ru-RU" sz="1400" b="1" dirty="0"/>
          </a:p>
          <a:p>
            <a:endParaRPr lang="ru-RU" sz="1500" b="1" dirty="0" smtClean="0"/>
          </a:p>
          <a:p>
            <a:endParaRPr lang="ru-RU" sz="1500" b="1" dirty="0"/>
          </a:p>
          <a:p>
            <a:endParaRPr lang="ru-RU" dirty="0"/>
          </a:p>
        </p:txBody>
      </p:sp>
      <p:pic>
        <p:nvPicPr>
          <p:cNvPr id="1026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3179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130" y="365125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2025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0075"/>
            <a:ext cx="10515600" cy="402688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C7360F"/>
                </a:solidFill>
              </a:rPr>
              <a:t>Рубрика  – КОНТРОЛЬ КАЧЕСТВА ПИТАНИЯ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Тоболева М. </a:t>
            </a:r>
            <a:r>
              <a:rPr lang="ru-RU" sz="5200" b="1" dirty="0" smtClean="0"/>
              <a:t>Как организовать питание дошкольника с сахарным диабетом </a:t>
            </a:r>
            <a:r>
              <a:rPr lang="ru-RU" sz="5200" b="1" dirty="0" smtClean="0">
                <a:solidFill>
                  <a:srgbClr val="C7360F"/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Тоболева М. </a:t>
            </a:r>
            <a:r>
              <a:rPr lang="ru-RU" sz="5200" b="1" dirty="0" smtClean="0"/>
              <a:t>Примерное трехдневное меню базовой диеты для дошкольников с сахарным диабетом</a:t>
            </a:r>
            <a:r>
              <a:rPr lang="ru-RU" sz="5200" b="1" dirty="0" smtClean="0">
                <a:solidFill>
                  <a:srgbClr val="002060"/>
                </a:solidFill>
              </a:rPr>
              <a:t>  </a:t>
            </a:r>
            <a:r>
              <a:rPr lang="ru-RU" sz="5200" b="1" dirty="0" smtClean="0">
                <a:solidFill>
                  <a:srgbClr val="C7360F"/>
                </a:solidFill>
              </a:rPr>
              <a:t>- № 1,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Плахотник А., Мосов А. </a:t>
            </a:r>
            <a:r>
              <a:rPr lang="ru-RU" sz="5200" b="1" dirty="0" smtClean="0"/>
              <a:t>Двухнедельное меню для детей 3–7 лет с уплотненным полдником </a:t>
            </a:r>
            <a:r>
              <a:rPr lang="ru-RU" sz="5200" b="1" dirty="0" smtClean="0">
                <a:solidFill>
                  <a:srgbClr val="C7360F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Плахотник А</a:t>
            </a:r>
            <a:r>
              <a:rPr lang="ru-RU" sz="5200" dirty="0" smtClean="0"/>
              <a:t>. </a:t>
            </a:r>
            <a:r>
              <a:rPr lang="ru-RU" sz="5200" b="1" dirty="0" smtClean="0"/>
              <a:t>14 вопросов про рацион питания в детском саду и его контроль </a:t>
            </a:r>
            <a:r>
              <a:rPr lang="ru-RU" sz="5200" b="1" dirty="0" smtClean="0">
                <a:solidFill>
                  <a:srgbClr val="C7360F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Волкова Л. </a:t>
            </a:r>
            <a:r>
              <a:rPr lang="ru-RU" sz="5200" b="1" dirty="0" smtClean="0"/>
              <a:t>Какие салаты включить в меню весной </a:t>
            </a:r>
            <a:r>
              <a:rPr lang="ru-RU" sz="5200" b="1" dirty="0" smtClean="0">
                <a:solidFill>
                  <a:srgbClr val="C7360F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Волкова Л.</a:t>
            </a:r>
            <a:r>
              <a:rPr lang="ru-RU" sz="5200" b="1" dirty="0" smtClean="0"/>
              <a:t> Технологические карты для весеннего меню </a:t>
            </a:r>
            <a:r>
              <a:rPr lang="ru-RU" sz="5200" b="1" dirty="0" smtClean="0">
                <a:solidFill>
                  <a:srgbClr val="C7360F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Ярцева В. </a:t>
            </a:r>
            <a:r>
              <a:rPr lang="ru-RU" sz="5200" b="1" dirty="0" smtClean="0"/>
              <a:t>Как поменялась организация питания в ДОО из-за поправок к СанПиН </a:t>
            </a:r>
            <a:r>
              <a:rPr lang="ru-RU" sz="5200" b="1" dirty="0" smtClean="0">
                <a:solidFill>
                  <a:srgbClr val="C7360F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Мосов А.</a:t>
            </a:r>
            <a:r>
              <a:rPr lang="ru-RU" sz="5200" dirty="0" smtClean="0"/>
              <a:t>, </a:t>
            </a:r>
            <a:r>
              <a:rPr lang="ru-RU" sz="5200" dirty="0"/>
              <a:t>Плахотник А</a:t>
            </a:r>
            <a:r>
              <a:rPr lang="ru-RU" sz="5200" dirty="0" smtClean="0"/>
              <a:t>. </a:t>
            </a:r>
            <a:r>
              <a:rPr lang="ru-RU" sz="5200" b="1" dirty="0" smtClean="0"/>
              <a:t>Сколько соли должно быть в детских блюдах. Нормы и запрещенные продукты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rgbClr val="C7360F"/>
                </a:solidFill>
              </a:rPr>
              <a:t>- № 4,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Мосов А</a:t>
            </a:r>
            <a:r>
              <a:rPr lang="ru-RU" sz="5200" dirty="0" smtClean="0"/>
              <a:t>. </a:t>
            </a:r>
            <a:r>
              <a:rPr lang="ru-RU" sz="5200" b="1" dirty="0" smtClean="0"/>
              <a:t>Как заведующему проверять поставщиков продуктов, чтобы снять вину с себя. Образец претензии и формулировки для составления акта</a:t>
            </a: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rgbClr val="C7360F"/>
                </a:solidFill>
              </a:rPr>
              <a:t>- № 4,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Фокина А. </a:t>
            </a:r>
            <a:r>
              <a:rPr lang="ru-RU" sz="5200" b="1" dirty="0" smtClean="0"/>
              <a:t>«Возьмем космические ложки», или Как в игровой форме увлечь ребенка едой </a:t>
            </a:r>
            <a:r>
              <a:rPr lang="ru-RU" sz="5200" b="1" dirty="0" smtClean="0">
                <a:solidFill>
                  <a:srgbClr val="C7360F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Волкова Л. </a:t>
            </a:r>
            <a:r>
              <a:rPr lang="ru-RU" sz="5200" b="1" dirty="0" smtClean="0"/>
              <a:t>Сахар детям тоже нужен. Как доказать родителям, что сладости в меню разрешены СанПиН </a:t>
            </a:r>
            <a:r>
              <a:rPr lang="ru-RU" sz="5200" b="1" dirty="0" smtClean="0">
                <a:solidFill>
                  <a:srgbClr val="C7360F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Романова И. </a:t>
            </a:r>
            <a:r>
              <a:rPr lang="ru-RU" sz="5200" b="1" dirty="0" smtClean="0"/>
              <a:t>Как проверить состояние и маркировку оборудования на пищеблоке. Чек-листы для медсестры </a:t>
            </a:r>
            <a:r>
              <a:rPr lang="ru-RU" sz="5200" b="1" dirty="0" smtClean="0">
                <a:solidFill>
                  <a:srgbClr val="C7360F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Тоболева М. </a:t>
            </a:r>
            <a:r>
              <a:rPr lang="ru-RU" sz="5200" b="1" dirty="0" smtClean="0"/>
              <a:t>«Не давайте моему ребенку мясо, он это не ест», или Как объяснить родителям требования к меню в ДОО </a:t>
            </a:r>
            <a:r>
              <a:rPr lang="ru-RU" sz="5200" b="1" dirty="0" smtClean="0">
                <a:solidFill>
                  <a:srgbClr val="C7360F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Тоболева М</a:t>
            </a:r>
            <a:r>
              <a:rPr lang="ru-RU" sz="5200" dirty="0" smtClean="0"/>
              <a:t>. </a:t>
            </a:r>
            <a:r>
              <a:rPr lang="ru-RU" sz="5200" b="1" dirty="0" smtClean="0"/>
              <a:t>Какие продукты включить в меню сентября: технологические карты осенних блюд </a:t>
            </a:r>
            <a:r>
              <a:rPr lang="ru-RU" sz="5200" b="1" dirty="0" smtClean="0">
                <a:solidFill>
                  <a:srgbClr val="C7360F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 smtClean="0"/>
              <a:t>Продукты, которые запрещены в детском меню: тренажер, чтобы проверить себя </a:t>
            </a:r>
            <a:r>
              <a:rPr lang="ru-RU" sz="5200" b="1" dirty="0" smtClean="0">
                <a:solidFill>
                  <a:srgbClr val="C7360F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Тоболева М.</a:t>
            </a:r>
            <a:r>
              <a:rPr lang="ru-RU" sz="5200" dirty="0" smtClean="0"/>
              <a:t> </a:t>
            </a:r>
            <a:r>
              <a:rPr lang="ru-RU" sz="5200" b="1" dirty="0" smtClean="0"/>
              <a:t>Технологические карты блюд для детей </a:t>
            </a:r>
            <a:r>
              <a:rPr lang="ru-RU" sz="5200" b="1" dirty="0"/>
              <a:t>с муковисцидозом </a:t>
            </a:r>
            <a:r>
              <a:rPr lang="ru-RU" sz="5200" b="1" dirty="0">
                <a:solidFill>
                  <a:srgbClr val="C7360F"/>
                </a:solidFill>
              </a:rPr>
              <a:t>- № </a:t>
            </a:r>
            <a:r>
              <a:rPr lang="ru-RU" sz="5200" b="1" dirty="0" smtClean="0">
                <a:solidFill>
                  <a:srgbClr val="C7360F"/>
                </a:solidFill>
              </a:rPr>
              <a:t>10</a:t>
            </a:r>
            <a:endParaRPr lang="ru-RU" sz="52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Плахотник А.</a:t>
            </a:r>
            <a:r>
              <a:rPr lang="ru-RU" sz="5200" dirty="0" smtClean="0"/>
              <a:t> </a:t>
            </a:r>
            <a:r>
              <a:rPr lang="ru-RU" sz="5200" b="1" dirty="0"/>
              <a:t>Чем заменить продукты, если они испортились. Альтернативы по </a:t>
            </a:r>
            <a:r>
              <a:rPr lang="ru-RU" sz="5200" b="1" dirty="0" smtClean="0"/>
              <a:t>СанПиН </a:t>
            </a:r>
            <a:r>
              <a:rPr lang="ru-RU" sz="5200" b="1" dirty="0">
                <a:solidFill>
                  <a:srgbClr val="C7360F"/>
                </a:solidFill>
              </a:rPr>
              <a:t>- № </a:t>
            </a:r>
            <a:r>
              <a:rPr lang="ru-RU" sz="5200" b="1" dirty="0" smtClean="0">
                <a:solidFill>
                  <a:srgbClr val="C7360F"/>
                </a:solidFill>
              </a:rPr>
              <a:t>10</a:t>
            </a:r>
            <a:endParaRPr lang="ru-RU" sz="52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Тоболева М.</a:t>
            </a:r>
            <a:r>
              <a:rPr lang="ru-RU" sz="5200" dirty="0" smtClean="0"/>
              <a:t> </a:t>
            </a:r>
            <a:r>
              <a:rPr lang="ru-RU" sz="5200" b="1" dirty="0"/>
              <a:t>Технологические карты блюд, которые соответствуют требованиям СанПиН о </a:t>
            </a:r>
            <a:r>
              <a:rPr lang="ru-RU" sz="5200" b="1" dirty="0" smtClean="0"/>
              <a:t>витаминизации </a:t>
            </a:r>
            <a:r>
              <a:rPr lang="ru-RU" sz="5200" b="1" dirty="0" smtClean="0">
                <a:solidFill>
                  <a:srgbClr val="C7360F"/>
                </a:solidFill>
              </a:rPr>
              <a:t>- </a:t>
            </a:r>
            <a:r>
              <a:rPr lang="ru-RU" sz="5200" b="1" dirty="0">
                <a:solidFill>
                  <a:srgbClr val="C7360F"/>
                </a:solidFill>
              </a:rPr>
              <a:t>№ </a:t>
            </a:r>
            <a:r>
              <a:rPr lang="ru-RU" sz="5200" b="1" dirty="0" smtClean="0">
                <a:solidFill>
                  <a:srgbClr val="C7360F"/>
                </a:solidFill>
              </a:rPr>
              <a:t>11</a:t>
            </a:r>
            <a:endParaRPr lang="ru-RU" sz="52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3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000" u="sng" dirty="0" smtClean="0"/>
          </a:p>
          <a:p>
            <a:pPr lvl="0"/>
            <a:endParaRPr lang="ru-RU" sz="3100" dirty="0" smtClean="0"/>
          </a:p>
          <a:p>
            <a:endParaRPr lang="ru-RU" sz="2000" dirty="0" smtClean="0"/>
          </a:p>
          <a:p>
            <a:pPr lvl="0"/>
            <a:endParaRPr lang="ru-RU" sz="3200" dirty="0" smtClean="0"/>
          </a:p>
          <a:p>
            <a:endParaRPr lang="ru-RU" sz="3200" dirty="0" smtClean="0"/>
          </a:p>
          <a:p>
            <a:pPr lvl="0"/>
            <a:endParaRPr lang="ru-RU" sz="3200" dirty="0" smtClean="0"/>
          </a:p>
          <a:p>
            <a:endParaRPr lang="ru-RU" sz="1100" b="1" dirty="0" smtClean="0"/>
          </a:p>
          <a:p>
            <a:endParaRPr lang="ru-RU" sz="1100" b="1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0066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581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u="sng" dirty="0" smtClean="0">
                <a:solidFill>
                  <a:srgbClr val="C7360F"/>
                </a:solidFill>
              </a:rPr>
              <a:t>Рубрика  –  ПРОФИЛАКТИКА ЗАБОЛЕВАНИЙ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Мосеева </a:t>
            </a:r>
            <a:r>
              <a:rPr lang="ru-RU" sz="2900" dirty="0"/>
              <a:t>М. </a:t>
            </a:r>
            <a:r>
              <a:rPr lang="ru-RU" sz="2900" b="1" dirty="0"/>
              <a:t>Как ухаживать за зубами дошкольника: рекомендации к беседе с родителями от детского </a:t>
            </a:r>
            <a:r>
              <a:rPr lang="ru-RU" sz="2900" b="1" dirty="0" smtClean="0"/>
              <a:t>стоматолога </a:t>
            </a:r>
            <a:r>
              <a:rPr lang="ru-RU" sz="2900" b="1" dirty="0" smtClean="0">
                <a:solidFill>
                  <a:srgbClr val="C7360F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/>
              <a:t>Как научить детей правилам безопасности </a:t>
            </a:r>
            <a:r>
              <a:rPr lang="ru-RU" sz="2900" b="1" dirty="0" smtClean="0"/>
              <a:t>зимой </a:t>
            </a:r>
            <a:r>
              <a:rPr lang="ru-RU" sz="2900" b="1" dirty="0" smtClean="0">
                <a:solidFill>
                  <a:srgbClr val="C7360F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Менькова </a:t>
            </a:r>
            <a:r>
              <a:rPr lang="ru-RU" sz="2900" dirty="0"/>
              <a:t>Н., </a:t>
            </a:r>
            <a:r>
              <a:rPr lang="ru-RU" sz="2900" dirty="0" smtClean="0"/>
              <a:t>Гурдаева </a:t>
            </a:r>
            <a:r>
              <a:rPr lang="ru-RU" sz="2900" dirty="0"/>
              <a:t>М., </a:t>
            </a:r>
            <a:r>
              <a:rPr lang="ru-RU" sz="2900" dirty="0" smtClean="0"/>
              <a:t>Глебова А</a:t>
            </a:r>
            <a:r>
              <a:rPr lang="ru-RU" sz="2900" dirty="0"/>
              <a:t>. </a:t>
            </a:r>
            <a:r>
              <a:rPr lang="ru-RU" sz="2900" b="1" dirty="0"/>
              <a:t>Как организовать прогулки </a:t>
            </a:r>
            <a:r>
              <a:rPr lang="ru-RU" sz="2900" b="1" dirty="0" smtClean="0"/>
              <a:t>весной </a:t>
            </a:r>
            <a:r>
              <a:rPr lang="ru-RU" sz="2900" b="1" dirty="0" smtClean="0">
                <a:solidFill>
                  <a:srgbClr val="C7360F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Айзятова </a:t>
            </a:r>
            <a:r>
              <a:rPr lang="ru-RU" sz="2900" dirty="0"/>
              <a:t>М. </a:t>
            </a:r>
            <a:r>
              <a:rPr lang="ru-RU" sz="2900" b="1" dirty="0"/>
              <a:t>Какие требования к безопасности игрушек необходимо </a:t>
            </a:r>
            <a:r>
              <a:rPr lang="ru-RU" sz="2900" b="1" dirty="0" smtClean="0"/>
              <a:t>соблюдать </a:t>
            </a:r>
            <a:r>
              <a:rPr lang="ru-RU" sz="2900" b="1" dirty="0" smtClean="0">
                <a:solidFill>
                  <a:srgbClr val="C7360F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Степанова </a:t>
            </a:r>
            <a:r>
              <a:rPr lang="ru-RU" sz="2900" dirty="0"/>
              <a:t>М. </a:t>
            </a:r>
            <a:r>
              <a:rPr lang="ru-RU" sz="2900" b="1" dirty="0"/>
              <a:t>Школьная зрелость: зачем нужна повторная </a:t>
            </a:r>
            <a:r>
              <a:rPr lang="ru-RU" sz="2900" b="1" dirty="0" smtClean="0"/>
              <a:t>диагностика </a:t>
            </a:r>
            <a:r>
              <a:rPr lang="ru-RU" sz="2900" b="1" dirty="0" smtClean="0">
                <a:solidFill>
                  <a:srgbClr val="C7360F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Фокина А</a:t>
            </a:r>
            <a:r>
              <a:rPr lang="ru-RU" sz="2900" dirty="0"/>
              <a:t>. </a:t>
            </a:r>
            <a:r>
              <a:rPr lang="ru-RU" sz="2900" b="1" dirty="0"/>
              <a:t>Как оказывать психолого-педагогическую помощь по новым </a:t>
            </a:r>
            <a:r>
              <a:rPr lang="ru-RU" sz="2900" b="1" dirty="0" smtClean="0"/>
              <a:t>правилам </a:t>
            </a:r>
            <a:r>
              <a:rPr lang="ru-RU" sz="2900" b="1" dirty="0" smtClean="0">
                <a:solidFill>
                  <a:srgbClr val="C7360F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Конева </a:t>
            </a:r>
            <a:r>
              <a:rPr lang="ru-RU" sz="2900" dirty="0"/>
              <a:t>О. </a:t>
            </a:r>
            <a:r>
              <a:rPr lang="ru-RU" sz="2900" b="1" dirty="0"/>
              <a:t>Анемия у дошкольника. Что делать с дефицитом </a:t>
            </a:r>
            <a:r>
              <a:rPr lang="ru-RU" sz="2900" b="1" dirty="0" smtClean="0"/>
              <a:t>железа </a:t>
            </a:r>
            <a:r>
              <a:rPr lang="ru-RU" sz="2900" b="1" dirty="0" smtClean="0">
                <a:solidFill>
                  <a:srgbClr val="C7360F"/>
                </a:solidFill>
              </a:rPr>
              <a:t>- </a:t>
            </a:r>
            <a:r>
              <a:rPr lang="ru-RU" sz="2900" b="1" dirty="0">
                <a:solidFill>
                  <a:srgbClr val="C7360F"/>
                </a:solidFill>
              </a:rPr>
              <a:t>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Рогова </a:t>
            </a:r>
            <a:r>
              <a:rPr lang="ru-RU" sz="2900" dirty="0"/>
              <a:t>Г. </a:t>
            </a:r>
            <a:r>
              <a:rPr lang="ru-RU" sz="2900" b="1" dirty="0"/>
              <a:t>Бородавки у детей: норма и отклонения, удалять или не </a:t>
            </a:r>
            <a:r>
              <a:rPr lang="ru-RU" sz="2900" b="1" dirty="0" smtClean="0"/>
              <a:t>трогать </a:t>
            </a:r>
            <a:r>
              <a:rPr lang="ru-RU" sz="2900" b="1" dirty="0" smtClean="0">
                <a:solidFill>
                  <a:srgbClr val="C7360F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/>
              <a:t>Гроза на прогулке: что </a:t>
            </a:r>
            <a:r>
              <a:rPr lang="ru-RU" sz="2900" b="1" dirty="0" smtClean="0"/>
              <a:t>делать </a:t>
            </a:r>
            <a:r>
              <a:rPr lang="ru-RU" sz="2900" b="1" dirty="0" smtClean="0">
                <a:solidFill>
                  <a:srgbClr val="C7360F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/>
              <a:t>Рогова Г. </a:t>
            </a:r>
            <a:r>
              <a:rPr lang="ru-RU" sz="2900" b="1" dirty="0"/>
              <a:t>Какую аптечку собрать на море, чтобы не привезти из отпуска ротавирус: беседа с </a:t>
            </a:r>
            <a:r>
              <a:rPr lang="ru-RU" sz="2900" b="1" dirty="0" smtClean="0"/>
              <a:t>родителями </a:t>
            </a:r>
            <a:r>
              <a:rPr lang="ru-RU" sz="2900" b="1" dirty="0" smtClean="0">
                <a:solidFill>
                  <a:srgbClr val="C7360F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/>
              <a:t>Рогова Г</a:t>
            </a:r>
            <a:r>
              <a:rPr lang="ru-RU" sz="2900" dirty="0" smtClean="0"/>
              <a:t>. </a:t>
            </a:r>
            <a:r>
              <a:rPr lang="ru-RU" sz="2900" b="1" dirty="0"/>
              <a:t>У ребенка педикулез. Инструкция с действиями для </a:t>
            </a:r>
            <a:r>
              <a:rPr lang="ru-RU" sz="2900" b="1" dirty="0" smtClean="0"/>
              <a:t>медсестры </a:t>
            </a:r>
            <a:r>
              <a:rPr lang="ru-RU" sz="2900" b="1" dirty="0" smtClean="0">
                <a:solidFill>
                  <a:srgbClr val="C7360F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Руженкова И</a:t>
            </a:r>
            <a:r>
              <a:rPr lang="ru-RU" sz="2900" dirty="0"/>
              <a:t>., </a:t>
            </a:r>
            <a:r>
              <a:rPr lang="ru-RU" sz="2900" dirty="0" smtClean="0"/>
              <a:t>Дергунова </a:t>
            </a:r>
            <a:r>
              <a:rPr lang="ru-RU" sz="2900" dirty="0"/>
              <a:t>И., </a:t>
            </a:r>
            <a:r>
              <a:rPr lang="ru-RU" sz="2900" dirty="0" smtClean="0"/>
              <a:t>Сафончик </a:t>
            </a:r>
            <a:r>
              <a:rPr lang="ru-RU" sz="2900" dirty="0"/>
              <a:t>Е. </a:t>
            </a:r>
            <a:r>
              <a:rPr lang="ru-RU" sz="2900" b="1" dirty="0"/>
              <a:t>Как работать с истерикой у ребенка: совместные решения медицинского работника, психолога и </a:t>
            </a:r>
            <a:r>
              <a:rPr lang="ru-RU" sz="2900" b="1" dirty="0" smtClean="0"/>
              <a:t>воспитателя </a:t>
            </a:r>
            <a:r>
              <a:rPr lang="ru-RU" sz="2900" b="1" dirty="0" smtClean="0">
                <a:solidFill>
                  <a:srgbClr val="C7360F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/>
              <a:t>Как формировать у детей навыки самообслуживания. Три проблемы и их решения, материалы в помощь </a:t>
            </a:r>
            <a:r>
              <a:rPr lang="ru-RU" sz="2900" b="1" dirty="0" smtClean="0"/>
              <a:t>воспитателям</a:t>
            </a:r>
            <a:r>
              <a:rPr lang="ru-RU" sz="2900" b="1" dirty="0" smtClean="0">
                <a:solidFill>
                  <a:srgbClr val="C7360F"/>
                </a:solidFill>
              </a:rPr>
              <a:t> - № 7</a:t>
            </a:r>
            <a:endParaRPr lang="ru-RU" sz="29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/>
              <a:t>Степанова М. </a:t>
            </a:r>
            <a:r>
              <a:rPr lang="ru-RU" sz="2900" b="1" dirty="0" smtClean="0"/>
              <a:t>Какие </a:t>
            </a:r>
            <a:r>
              <a:rPr lang="ru-RU" sz="2900" b="1" dirty="0"/>
              <a:t>мероприятия вписать в план оздоровительной работы в этом году, чтобы сократить число болеющих </a:t>
            </a:r>
            <a:r>
              <a:rPr lang="ru-RU" sz="2900" b="1" dirty="0" smtClean="0"/>
              <a:t>детей </a:t>
            </a:r>
            <a:r>
              <a:rPr lang="ru-RU" sz="2900" b="1" dirty="0" smtClean="0">
                <a:solidFill>
                  <a:srgbClr val="C7360F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/>
              <a:t>Рогова Г. </a:t>
            </a:r>
            <a:r>
              <a:rPr lang="ru-RU" sz="2900" b="1" dirty="0" smtClean="0"/>
              <a:t>Как </a:t>
            </a:r>
            <a:r>
              <a:rPr lang="ru-RU" sz="2900" b="1" dirty="0"/>
              <a:t>показывать мультфильмы в группе, чтобы не навредить детям и избежать скандалов с </a:t>
            </a:r>
            <a:r>
              <a:rPr lang="ru-RU" sz="2900" b="1" dirty="0" smtClean="0"/>
              <a:t>родителями</a:t>
            </a:r>
            <a:r>
              <a:rPr lang="ru-RU" sz="2900" b="1" dirty="0" smtClean="0">
                <a:solidFill>
                  <a:srgbClr val="C7360F"/>
                </a:solidFill>
              </a:rPr>
              <a:t> 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/>
              <a:t>Рогова Г</a:t>
            </a:r>
            <a:r>
              <a:rPr lang="ru-RU" sz="2900" dirty="0" smtClean="0"/>
              <a:t>. </a:t>
            </a:r>
            <a:r>
              <a:rPr lang="ru-RU" sz="2900" b="1" dirty="0"/>
              <a:t>Пять ошибок в профилактике простуд, которые допускают даже опытные </a:t>
            </a:r>
            <a:r>
              <a:rPr lang="ru-RU" sz="2900" b="1" dirty="0" smtClean="0"/>
              <a:t>воспитатели </a:t>
            </a:r>
            <a:r>
              <a:rPr lang="ru-RU" sz="2900" b="1" dirty="0" smtClean="0">
                <a:solidFill>
                  <a:srgbClr val="C7360F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/>
              <a:t>Рогова Г.</a:t>
            </a:r>
            <a:r>
              <a:rPr lang="ru-RU" sz="2900" dirty="0" smtClean="0"/>
              <a:t> </a:t>
            </a:r>
            <a:r>
              <a:rPr lang="ru-RU" sz="2900" b="1" dirty="0"/>
              <a:t>Закаляем или переохлаждаем, или На сколько открыть окно, чтобы проветрить группу в холодное </a:t>
            </a:r>
            <a:r>
              <a:rPr lang="ru-RU" sz="2900" b="1" dirty="0" smtClean="0"/>
              <a:t>время </a:t>
            </a:r>
            <a:r>
              <a:rPr lang="ru-RU" sz="2900" b="1" dirty="0" smtClean="0">
                <a:solidFill>
                  <a:srgbClr val="C7360F"/>
                </a:solidFill>
              </a:rPr>
              <a:t>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Ковалева И</a:t>
            </a:r>
            <a:r>
              <a:rPr lang="ru-RU" sz="2900" dirty="0"/>
              <a:t>. </a:t>
            </a:r>
            <a:r>
              <a:rPr lang="ru-RU" sz="2900" b="1" dirty="0"/>
              <a:t>Ребенок не ходит на горшок в три года. Когда проблема не в психологии и воспитателю пора обращаться к </a:t>
            </a:r>
            <a:r>
              <a:rPr lang="ru-RU" sz="2900" b="1" dirty="0" smtClean="0"/>
              <a:t>медсестре </a:t>
            </a:r>
            <a:r>
              <a:rPr lang="ru-RU" sz="2900" b="1" dirty="0" smtClean="0">
                <a:solidFill>
                  <a:srgbClr val="C7360F"/>
                </a:solidFill>
              </a:rPr>
              <a:t>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dirty="0" smtClean="0"/>
              <a:t>Сафонова </a:t>
            </a:r>
            <a:r>
              <a:rPr lang="ru-RU" sz="2900" dirty="0"/>
              <a:t>Л. </a:t>
            </a:r>
            <a:r>
              <a:rPr lang="ru-RU" sz="2900" b="1" dirty="0"/>
              <a:t>Как отличить обветривание от обострения атопического дерматита и помочь коже ребенка</a:t>
            </a:r>
            <a:r>
              <a:rPr lang="ru-RU" sz="2900" b="1" dirty="0" smtClean="0"/>
              <a:t> </a:t>
            </a:r>
            <a:r>
              <a:rPr lang="ru-RU" sz="2900" b="1" dirty="0" smtClean="0">
                <a:solidFill>
                  <a:srgbClr val="C7360F"/>
                </a:solidFill>
              </a:rPr>
              <a:t>- № 12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Степанова М.</a:t>
            </a:r>
            <a:r>
              <a:rPr lang="ru-RU" sz="2900" b="1" dirty="0" smtClean="0">
                <a:solidFill>
                  <a:srgbClr val="C7360F"/>
                </a:solidFill>
              </a:rPr>
              <a:t> </a:t>
            </a:r>
            <a:r>
              <a:rPr lang="ru-RU" sz="2900" b="1" dirty="0"/>
              <a:t>Пять требований СанПиН к зимним прогулкам: рекомендации для воспитателей, чтобы не переохлаждать </a:t>
            </a:r>
            <a:r>
              <a:rPr lang="ru-RU" sz="2900" b="1" dirty="0" smtClean="0"/>
              <a:t>детей </a:t>
            </a:r>
            <a:r>
              <a:rPr lang="ru-RU" sz="2900" b="1" dirty="0" smtClean="0">
                <a:solidFill>
                  <a:srgbClr val="C7360F"/>
                </a:solidFill>
              </a:rPr>
              <a:t>- № 12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b="1" dirty="0" smtClean="0">
              <a:solidFill>
                <a:srgbClr val="C7360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500" b="1" dirty="0" smtClean="0">
              <a:solidFill>
                <a:srgbClr val="002060"/>
              </a:solidFill>
            </a:endParaRPr>
          </a:p>
          <a:p>
            <a:endParaRPr lang="ru-RU" sz="25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53971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</a:t>
            </a:r>
            <a:r>
              <a:rPr lang="ru-RU" sz="1600" b="1" u="sng" dirty="0">
                <a:solidFill>
                  <a:srgbClr val="C7360F"/>
                </a:solidFill>
              </a:rPr>
              <a:t>– МЕДИЦИНСКАЯ </a:t>
            </a:r>
            <a:r>
              <a:rPr lang="ru-RU" sz="1600" b="1" u="sng" dirty="0" smtClean="0">
                <a:solidFill>
                  <a:srgbClr val="C7360F"/>
                </a:solidFill>
              </a:rPr>
              <a:t>ПОМОЩЬ</a:t>
            </a: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Шакарян </a:t>
            </a:r>
            <a:r>
              <a:rPr lang="ru-RU" sz="1400" dirty="0"/>
              <a:t>К., </a:t>
            </a: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/>
              <a:t>Как организовать диагностику туберкулеза по новым правилам</a:t>
            </a:r>
            <a:r>
              <a:rPr lang="ru-RU" sz="1400" b="1" dirty="0" smtClean="0"/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1</a:t>
            </a: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Рогова Г. </a:t>
            </a:r>
            <a:r>
              <a:rPr lang="ru-RU" sz="1400" b="1" dirty="0"/>
              <a:t>Как организовать медицинское сопровождение воспитанника с сахарным </a:t>
            </a:r>
            <a:r>
              <a:rPr lang="ru-RU" sz="1400" b="1" dirty="0" smtClean="0"/>
              <a:t>диабетом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1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Салова М</a:t>
            </a:r>
            <a:r>
              <a:rPr lang="ru-RU" sz="1400" dirty="0"/>
              <a:t>. </a:t>
            </a:r>
            <a:r>
              <a:rPr lang="ru-RU" sz="1400" b="1" dirty="0"/>
              <a:t>Тихий час, а он не спит: о чем проинструктировать воспитателя и когда нужно вмешаться </a:t>
            </a:r>
            <a:r>
              <a:rPr lang="ru-RU" sz="1400" b="1" dirty="0" smtClean="0"/>
              <a:t>педиатру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2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Рогова Г. </a:t>
            </a:r>
            <a:r>
              <a:rPr lang="ru-RU" sz="1400" b="1" dirty="0"/>
              <a:t>Как собирать анализы у </a:t>
            </a:r>
            <a:r>
              <a:rPr lang="ru-RU" sz="1400" b="1" dirty="0" smtClean="0"/>
              <a:t>дошкольников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2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Рогова Г. </a:t>
            </a:r>
            <a:r>
              <a:rPr lang="ru-RU" sz="1400" b="1" dirty="0"/>
              <a:t>Ожирение у дошкольников: как в ДОО выявить и скорректировать избыток массы </a:t>
            </a:r>
            <a:r>
              <a:rPr lang="ru-RU" sz="1400" b="1" dirty="0" smtClean="0"/>
              <a:t>тела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3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Перебайлов </a:t>
            </a:r>
            <a:r>
              <a:rPr lang="ru-RU" sz="1400" dirty="0"/>
              <a:t>В. </a:t>
            </a:r>
            <a:r>
              <a:rPr lang="ru-RU" sz="1400" b="1" dirty="0"/>
              <a:t>Почему неправильная осанка не равно </a:t>
            </a:r>
            <a:r>
              <a:rPr lang="ru-RU" sz="1400" b="1" dirty="0" smtClean="0"/>
              <a:t>сколиоз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3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Мосеева М</a:t>
            </a:r>
            <a:r>
              <a:rPr lang="ru-RU" sz="1400" dirty="0"/>
              <a:t>. </a:t>
            </a:r>
            <a:r>
              <a:rPr lang="ru-RU" sz="1400" b="1" dirty="0"/>
              <a:t>У дошкольника заболел зуб. Что делать медсестре детского </a:t>
            </a:r>
            <a:r>
              <a:rPr lang="ru-RU" sz="1400" b="1" dirty="0" smtClean="0"/>
              <a:t>сада </a:t>
            </a:r>
            <a:r>
              <a:rPr lang="ru-RU" sz="1400" b="1" dirty="0" smtClean="0">
                <a:solidFill>
                  <a:srgbClr val="C7360F"/>
                </a:solidFill>
              </a:rPr>
              <a:t>- № 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Рогова Г. </a:t>
            </a:r>
            <a:r>
              <a:rPr lang="ru-RU" sz="1400" b="1" dirty="0"/>
              <a:t>Аллергический ринит – новые клинические рекомендации с этого </a:t>
            </a:r>
            <a:r>
              <a:rPr lang="ru-RU" sz="1400" b="1" dirty="0" smtClean="0"/>
              <a:t>года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Ковалева И</a:t>
            </a:r>
            <a:r>
              <a:rPr lang="ru-RU" sz="1400" dirty="0"/>
              <a:t>. </a:t>
            </a:r>
            <a:r>
              <a:rPr lang="ru-RU" sz="1400" b="1" dirty="0"/>
              <a:t>Конспект семинара, как оказать первую помощь при отеке Квинке у ребенка: консультация для </a:t>
            </a:r>
            <a:r>
              <a:rPr lang="ru-RU" sz="1400" b="1" dirty="0" smtClean="0"/>
              <a:t>воспитателей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Комплект </a:t>
            </a:r>
            <a:r>
              <a:rPr lang="ru-RU" sz="1400" b="1" dirty="0"/>
              <a:t>памяток по безопасности летних </a:t>
            </a:r>
            <a:r>
              <a:rPr lang="ru-RU" sz="1400" b="1" dirty="0" smtClean="0"/>
              <a:t>прогулок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  <a:endParaRPr lang="ru-RU" sz="1400" b="1" dirty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Руженкова </a:t>
            </a:r>
            <a:r>
              <a:rPr lang="ru-RU" sz="1400" dirty="0"/>
              <a:t>И. </a:t>
            </a:r>
            <a:r>
              <a:rPr lang="ru-RU" sz="1400" b="1" dirty="0"/>
              <a:t>Нужен ли карантин при скарлатине в детском саду: взгляд </a:t>
            </a:r>
            <a:r>
              <a:rPr lang="ru-RU" sz="1400" b="1" dirty="0" smtClean="0"/>
              <a:t>педиатра </a:t>
            </a:r>
            <a:r>
              <a:rPr lang="ru-RU" sz="1400" b="1" dirty="0" smtClean="0">
                <a:solidFill>
                  <a:srgbClr val="C7360F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Грамотеева А</a:t>
            </a:r>
            <a:r>
              <a:rPr lang="ru-RU" sz="1400" dirty="0"/>
              <a:t>. </a:t>
            </a:r>
            <a:r>
              <a:rPr lang="ru-RU" sz="1400" b="1" dirty="0"/>
              <a:t>Как успеть обнаружить первые признаки отита у  ребенка, чтобы не допустить осложнений и приема </a:t>
            </a:r>
            <a:r>
              <a:rPr lang="ru-RU" sz="1400" b="1" dirty="0" smtClean="0"/>
              <a:t>антибиотиков </a:t>
            </a:r>
            <a:r>
              <a:rPr lang="ru-RU" sz="1400" b="1" dirty="0" smtClean="0">
                <a:solidFill>
                  <a:srgbClr val="C7360F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Шакарян </a:t>
            </a:r>
            <a:r>
              <a:rPr lang="ru-RU" sz="1400" dirty="0"/>
              <a:t>К.</a:t>
            </a:r>
            <a:r>
              <a:rPr lang="ru-RU" sz="1400" b="1" dirty="0"/>
              <a:t> Вопросы о Манту, Диаскин-тесте и других способах иммунодиагностики, которые медсестре обязательно зададут на родительском </a:t>
            </a:r>
            <a:r>
              <a:rPr lang="ru-RU" sz="1400" b="1" dirty="0" smtClean="0"/>
              <a:t>собрании </a:t>
            </a:r>
            <a:r>
              <a:rPr lang="ru-RU" sz="1400" b="1" dirty="0">
                <a:solidFill>
                  <a:srgbClr val="C7360F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Ковалева </a:t>
            </a:r>
            <a:r>
              <a:rPr lang="ru-RU" sz="1400" dirty="0"/>
              <a:t>И. </a:t>
            </a:r>
            <a:r>
              <a:rPr lang="ru-RU" sz="1400" b="1" dirty="0"/>
              <a:t>Консультация для воспитателей: как за 60 секунд помочь ребенку при аффективно-респираторных приступах, чтобы избежать </a:t>
            </a:r>
            <a:r>
              <a:rPr lang="ru-RU" sz="1400" b="1" dirty="0" smtClean="0"/>
              <a:t>обморока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Шакарян </a:t>
            </a:r>
            <a:r>
              <a:rPr lang="ru-RU" sz="1400" dirty="0"/>
              <a:t>К. </a:t>
            </a:r>
            <a:r>
              <a:rPr lang="ru-RU" sz="1400" b="1" dirty="0"/>
              <a:t>Консультация для родителей: как проводить туалетную гигиену малышей, чтобы не допустить инфекций мочевых </a:t>
            </a:r>
            <a:r>
              <a:rPr lang="ru-RU" sz="1400" b="1" dirty="0" smtClean="0"/>
              <a:t>путей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11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Даринская </a:t>
            </a:r>
            <a:r>
              <a:rPr lang="ru-RU" sz="1400" dirty="0"/>
              <a:t>Л. </a:t>
            </a:r>
            <a:r>
              <a:rPr lang="ru-RU" sz="1400" b="1" dirty="0"/>
              <a:t>Консультация травматолога: как отличить ушиб от серьезной травмы после падения на прогулке </a:t>
            </a:r>
            <a:r>
              <a:rPr lang="ru-RU" sz="1400" b="1" dirty="0" smtClean="0"/>
              <a:t>зимой </a:t>
            </a:r>
            <a:r>
              <a:rPr lang="ru-RU" sz="1400" b="1" dirty="0" smtClean="0">
                <a:solidFill>
                  <a:srgbClr val="C7360F"/>
                </a:solidFill>
              </a:rPr>
              <a:t>- № 11</a:t>
            </a:r>
            <a:endParaRPr lang="ru-RU" sz="1400" b="1" dirty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Даринская </a:t>
            </a:r>
            <a:r>
              <a:rPr lang="ru-RU" sz="1400" dirty="0"/>
              <a:t>Л. </a:t>
            </a:r>
            <a:r>
              <a:rPr lang="ru-RU" sz="1400" b="1" dirty="0"/>
              <a:t>Какие правила безопасности соблюдать на зимних прогулках, чтобы не допустить </a:t>
            </a:r>
            <a:r>
              <a:rPr lang="ru-RU" sz="1400" b="1" dirty="0" smtClean="0"/>
              <a:t>травм </a:t>
            </a:r>
            <a:r>
              <a:rPr lang="ru-RU" sz="1400" b="1" dirty="0" smtClean="0">
                <a:solidFill>
                  <a:srgbClr val="C7360F"/>
                </a:solidFill>
              </a:rPr>
              <a:t>- № 12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37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70C0"/>
                </a:solidFill>
              </a:rPr>
              <a:t>Рубрика – РАБОТА С ДОКУМЕНТАМИ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Абросимова </a:t>
            </a:r>
            <a:r>
              <a:rPr lang="ru-RU" sz="1400" dirty="0"/>
              <a:t>О., </a:t>
            </a:r>
            <a:r>
              <a:rPr lang="ru-RU" sz="1400" dirty="0" smtClean="0"/>
              <a:t>Карасева </a:t>
            </a:r>
            <a:r>
              <a:rPr lang="ru-RU" sz="1400" dirty="0"/>
              <a:t>Л., </a:t>
            </a:r>
            <a:r>
              <a:rPr lang="ru-RU" sz="1400" dirty="0" smtClean="0"/>
              <a:t>Бурлова </a:t>
            </a:r>
            <a:r>
              <a:rPr lang="ru-RU" sz="1400" dirty="0"/>
              <a:t>Н.  </a:t>
            </a:r>
            <a:r>
              <a:rPr lang="ru-RU" sz="1400" b="1" dirty="0"/>
              <a:t>Самые востребованные СОПы от представителей Роспотребнадзора и Росздравнадзора. Скачайте и оставляйте заявки на новые </a:t>
            </a:r>
            <a:r>
              <a:rPr lang="ru-RU" sz="1400" dirty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</a:t>
            </a:r>
            <a:endParaRPr lang="ru-RU" sz="14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Стандарты сестринского сопровождения пациента: хранение личных вещей и идентификация по требованиям Росздравнадзора по </a:t>
            </a:r>
            <a:r>
              <a:rPr lang="ru-RU" sz="1400" b="1" dirty="0" smtClean="0"/>
              <a:t>пациентоцентричности </a:t>
            </a:r>
            <a:r>
              <a:rPr lang="ru-RU" sz="1400" dirty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</a:t>
            </a:r>
            <a:endParaRPr lang="ru-RU" sz="14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Губина </a:t>
            </a:r>
            <a:r>
              <a:rPr lang="ru-RU" sz="1400" dirty="0"/>
              <a:t>А., </a:t>
            </a:r>
            <a:r>
              <a:rPr lang="ru-RU" sz="1400" dirty="0" smtClean="0"/>
              <a:t>Головнина </a:t>
            </a:r>
            <a:r>
              <a:rPr lang="ru-RU" sz="1400" dirty="0"/>
              <a:t>Е. </a:t>
            </a:r>
            <a:r>
              <a:rPr lang="ru-RU" sz="1400" b="1" dirty="0"/>
              <a:t>«СОПов все больше, а искать их все дольше»: решение для сестринского документооборота от многопрофильной областной </a:t>
            </a:r>
            <a:r>
              <a:rPr lang="ru-RU" sz="1400" b="1" dirty="0" smtClean="0"/>
              <a:t>больницы </a:t>
            </a:r>
            <a:r>
              <a:rPr lang="ru-RU" sz="1400" dirty="0">
                <a:solidFill>
                  <a:srgbClr val="0070C0"/>
                </a:solidFill>
              </a:rPr>
              <a:t>– </a:t>
            </a:r>
            <a:r>
              <a:rPr lang="ru-RU" sz="1400" b="1" dirty="0">
                <a:solidFill>
                  <a:srgbClr val="0070C0"/>
                </a:solidFill>
              </a:rPr>
              <a:t>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Кочеткова </a:t>
            </a:r>
            <a:r>
              <a:rPr lang="ru-RU" sz="1400" dirty="0"/>
              <a:t>Р. </a:t>
            </a:r>
            <a:r>
              <a:rPr lang="ru-RU" sz="1400" b="1" dirty="0"/>
              <a:t>Меняют штатные нормативы среднего медперсонала в поликлиниках. Как заранее спланировать кадровые перестановки. </a:t>
            </a:r>
            <a:r>
              <a:rPr lang="ru-RU" sz="1400" dirty="0">
                <a:solidFill>
                  <a:srgbClr val="0070C0"/>
                </a:solidFill>
              </a:rPr>
              <a:t>– </a:t>
            </a:r>
            <a:r>
              <a:rPr lang="ru-RU" sz="1400" b="1" dirty="0">
                <a:solidFill>
                  <a:srgbClr val="0070C0"/>
                </a:solidFill>
              </a:rPr>
              <a:t>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70C0"/>
                </a:solidFill>
              </a:rPr>
              <a:t>Рубрика –</a:t>
            </a:r>
            <a:r>
              <a:rPr lang="ru-RU" sz="1600" b="1" u="sng" dirty="0" smtClean="0">
                <a:solidFill>
                  <a:srgbClr val="0070C0"/>
                </a:solidFill>
              </a:rPr>
              <a:t>ГЛАВНАЯ МЕДИЦИНСКАЯ СЕСТРА</a:t>
            </a:r>
            <a:endParaRPr lang="ru-RU" sz="1600" b="1" u="sng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Изменения в СанПин по медотходам с марта: инструкция, чтобы адаптировать работу к новым требованиям. Полезные шаблоны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Центр компетенций по ВКК и СМК: лучшие решения по практическим рекомендациям </a:t>
            </a:r>
            <a:r>
              <a:rPr lang="ru-RU" sz="1400" b="1" dirty="0" smtClean="0"/>
              <a:t>Росздравнадзора </a:t>
            </a:r>
            <a:r>
              <a:rPr lang="ru-RU" sz="1400" b="1" dirty="0" smtClean="0">
                <a:solidFill>
                  <a:srgbClr val="0070C0"/>
                </a:solidFill>
              </a:rPr>
              <a:t>- № 9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ВКК лекарств по новым требованиям: рекомендации Росздравнадзора и комплект СОПов. Полезные шаблоны </a:t>
            </a:r>
            <a:r>
              <a:rPr lang="ru-RU" sz="1400" b="1" dirty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 Неочевидные ошибки в журналах по стерилизаторам. Разъяснения, примеры недочетов, образцы заполнения. Полезные </a:t>
            </a:r>
            <a:r>
              <a:rPr lang="ru-RU" sz="1400" b="1" dirty="0" smtClean="0"/>
              <a:t>шаблоны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b="1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01411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2025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</a:t>
            </a:r>
            <a:r>
              <a:rPr lang="ru-RU" sz="1600" b="1" u="sng" dirty="0">
                <a:solidFill>
                  <a:srgbClr val="C7360F"/>
                </a:solidFill>
              </a:rPr>
              <a:t>– МЕДИЦИНСКАЯ ПОМОЩЬ</a:t>
            </a:r>
            <a:endParaRPr lang="ru-RU" sz="1600" b="1" dirty="0">
              <a:solidFill>
                <a:srgbClr val="00206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Конева </a:t>
            </a:r>
            <a:r>
              <a:rPr lang="ru-RU" sz="1400" dirty="0"/>
              <a:t>О. </a:t>
            </a:r>
            <a:r>
              <a:rPr lang="ru-RU" sz="1400" b="1" dirty="0"/>
              <a:t>Консультация для родителей: о дополнительных прививках перед отпуском в другую </a:t>
            </a:r>
            <a:r>
              <a:rPr lang="ru-RU" sz="1400" b="1" dirty="0" smtClean="0"/>
              <a:t>страну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6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Дежурный Л</a:t>
            </a:r>
            <a:r>
              <a:rPr lang="ru-RU" sz="1400" dirty="0"/>
              <a:t>., </a:t>
            </a:r>
            <a:r>
              <a:rPr lang="ru-RU" sz="1400" dirty="0" smtClean="0"/>
              <a:t>Закурдаева А</a:t>
            </a:r>
            <a:r>
              <a:rPr lang="ru-RU" sz="1400" dirty="0"/>
              <a:t>., </a:t>
            </a:r>
            <a:r>
              <a:rPr lang="ru-RU" sz="1400" dirty="0" smtClean="0"/>
              <a:t>Неудахин Г</a:t>
            </a:r>
            <a:r>
              <a:rPr lang="ru-RU" sz="1400" dirty="0"/>
              <a:t>. </a:t>
            </a:r>
            <a:r>
              <a:rPr lang="ru-RU" sz="1400" b="1" dirty="0"/>
              <a:t>Первая помощь воспитанникам: что должны знать заведующий, воспитатель и </a:t>
            </a:r>
            <a:r>
              <a:rPr lang="ru-RU" sz="1400" b="1" dirty="0" smtClean="0"/>
              <a:t>медсестра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7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Конева </a:t>
            </a:r>
            <a:r>
              <a:rPr lang="ru-RU" sz="1400" dirty="0"/>
              <a:t>О. </a:t>
            </a:r>
            <a:r>
              <a:rPr lang="ru-RU" sz="1400" b="1" dirty="0"/>
              <a:t>У воспитанника детского сада кашель – что предпринять медсестре и о чем сообщить его </a:t>
            </a:r>
            <a:r>
              <a:rPr lang="ru-RU" sz="1400" b="1" dirty="0" smtClean="0"/>
              <a:t>родителям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7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Даринская Л</a:t>
            </a:r>
            <a:r>
              <a:rPr lang="ru-RU" sz="1400" dirty="0"/>
              <a:t>. </a:t>
            </a:r>
            <a:r>
              <a:rPr lang="ru-RU" sz="1400" b="1" dirty="0"/>
              <a:t>Какие правила безопасности соблюдать на зимних прогулках, чтобы не допустить </a:t>
            </a:r>
            <a:r>
              <a:rPr lang="ru-RU" sz="1400" b="1" dirty="0" smtClean="0"/>
              <a:t>травм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12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>
              <a:solidFill>
                <a:srgbClr val="C7360F"/>
              </a:solidFill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4411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Информация для слушателей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/>
              <a:t>Ознакомиться с </a:t>
            </a:r>
            <a:r>
              <a:rPr lang="ru-RU" sz="1800" dirty="0" smtClean="0"/>
              <a:t>полным обзором каждого из выпусков журналов </a:t>
            </a:r>
            <a:r>
              <a:rPr lang="ru-RU" sz="1800" dirty="0"/>
              <a:t>можно на сайте ГООАУ ДПО «МОЦПК СЗ</a:t>
            </a:r>
            <a:r>
              <a:rPr lang="ru-RU" sz="1800" dirty="0" smtClean="0"/>
              <a:t>»</a:t>
            </a:r>
            <a:r>
              <a:rPr lang="en-US" sz="1800" dirty="0" smtClean="0"/>
              <a:t> </a:t>
            </a:r>
            <a:r>
              <a:rPr lang="en-US" sz="1800" b="1" u="sng" dirty="0" smtClean="0">
                <a:solidFill>
                  <a:srgbClr val="002060"/>
                </a:solidFill>
              </a:rPr>
              <a:t>cpk51</a:t>
            </a:r>
            <a:r>
              <a:rPr lang="ru-RU" sz="1800" b="1" u="sng" dirty="0" smtClean="0">
                <a:solidFill>
                  <a:srgbClr val="002060"/>
                </a:solidFill>
              </a:rPr>
              <a:t>.</a:t>
            </a:r>
            <a:r>
              <a:rPr lang="en-US" sz="1800" b="1" u="sng" dirty="0" err="1" smtClean="0">
                <a:solidFill>
                  <a:srgbClr val="002060"/>
                </a:solidFill>
              </a:rPr>
              <a:t>ru</a:t>
            </a:r>
            <a:r>
              <a:rPr lang="ru-RU" sz="1800" b="1" u="sng" dirty="0" smtClean="0">
                <a:solidFill>
                  <a:srgbClr val="002060"/>
                </a:solidFill>
              </a:rPr>
              <a:t>,</a:t>
            </a:r>
            <a:r>
              <a:rPr lang="ru-RU" sz="1800" b="1" dirty="0" smtClean="0">
                <a:solidFill>
                  <a:srgbClr val="002060"/>
                </a:solidFill>
              </a:rPr>
              <a:t>   </a:t>
            </a:r>
            <a:r>
              <a:rPr lang="ru-RU" sz="1800" dirty="0" smtClean="0"/>
              <a:t>раздел «Библиотека», вкладка «Обзор периодических изданий. Выставки </a:t>
            </a:r>
            <a:r>
              <a:rPr lang="ru-RU" sz="1800" smtClean="0"/>
              <a:t>-презентации»</a:t>
            </a:r>
            <a:endParaRPr lang="ru-RU" sz="18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/>
              <a:t>Для получения текста заинтересовавшей </a:t>
            </a:r>
            <a:r>
              <a:rPr lang="ru-RU" sz="1800" dirty="0" smtClean="0"/>
              <a:t>статьи, а также образцов  рабочих инструментариев, таких как СОПы по новым СанПиН, Чек-листы по эпидбезопасности для контроля, Документы для прохождения аккредитации и др.,  </a:t>
            </a:r>
            <a:r>
              <a:rPr lang="ru-RU" sz="1800" dirty="0"/>
              <a:t>слушатели могут обратиться в библиотеку ГООАУ «МОЦПК СЗ», направив запрос-заявку на электронную почту  </a:t>
            </a:r>
            <a:r>
              <a:rPr lang="en-US" sz="1800" u="sng" dirty="0" err="1">
                <a:solidFill>
                  <a:srgbClr val="002060"/>
                </a:solidFill>
                <a:hlinkClick r:id="rId2"/>
              </a:rPr>
              <a:t>mocpk</a:t>
            </a:r>
            <a:r>
              <a:rPr lang="ru-RU" sz="1800" u="sng" dirty="0">
                <a:solidFill>
                  <a:srgbClr val="002060"/>
                </a:solidFill>
                <a:hlinkClick r:id="rId2"/>
              </a:rPr>
              <a:t>_</a:t>
            </a:r>
            <a:r>
              <a:rPr lang="en-US" sz="1800" u="sng" dirty="0">
                <a:solidFill>
                  <a:srgbClr val="002060"/>
                </a:solidFill>
                <a:hlinkClick r:id="rId2"/>
              </a:rPr>
              <a:t>lib</a:t>
            </a:r>
            <a:r>
              <a:rPr lang="ru-RU" sz="1800" u="sng" dirty="0">
                <a:solidFill>
                  <a:srgbClr val="002060"/>
                </a:solidFill>
                <a:hlinkClick r:id="rId2"/>
              </a:rPr>
              <a:t>@</a:t>
            </a:r>
            <a:r>
              <a:rPr lang="en-US" sz="1800" u="sng" dirty="0">
                <a:solidFill>
                  <a:srgbClr val="002060"/>
                </a:solidFill>
                <a:hlinkClick r:id="rId2"/>
              </a:rPr>
              <a:t>mail</a:t>
            </a:r>
            <a:r>
              <a:rPr lang="ru-RU" sz="1800" u="sng" dirty="0">
                <a:solidFill>
                  <a:srgbClr val="002060"/>
                </a:solidFill>
                <a:hlinkClick r:id="rId2"/>
              </a:rPr>
              <a:t>.</a:t>
            </a:r>
            <a:r>
              <a:rPr lang="en-US" sz="1800" u="sng" dirty="0" err="1">
                <a:solidFill>
                  <a:srgbClr val="002060"/>
                </a:solidFill>
                <a:hlinkClick r:id="rId2"/>
              </a:rPr>
              <a:t>ru</a:t>
            </a:r>
            <a:r>
              <a:rPr lang="ru-RU" sz="1800" dirty="0">
                <a:solidFill>
                  <a:srgbClr val="002060"/>
                </a:solidFill>
              </a:rPr>
              <a:t>. </a:t>
            </a:r>
            <a:r>
              <a:rPr lang="ru-RU" sz="1800" dirty="0"/>
              <a:t>Заявка составляется в произвольной форме, с обязательным указанием ФИО слушателя и номера цикла, на котором проходит обучение. </a:t>
            </a:r>
            <a:endParaRPr lang="ru-RU" sz="18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/>
              <a:t>Телефон библиотеки: </a:t>
            </a:r>
            <a:r>
              <a:rPr lang="ru-RU" sz="1800" b="1" dirty="0">
                <a:solidFill>
                  <a:srgbClr val="002060"/>
                </a:solidFill>
              </a:rPr>
              <a:t>+7 900 936 16 </a:t>
            </a:r>
            <a:r>
              <a:rPr lang="ru-RU" sz="1800" b="1" dirty="0" smtClean="0">
                <a:solidFill>
                  <a:srgbClr val="002060"/>
                </a:solidFill>
              </a:rPr>
              <a:t>03.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</a:rPr>
              <a:t>График </a:t>
            </a:r>
            <a:r>
              <a:rPr lang="ru-RU" sz="1800" b="1" dirty="0">
                <a:solidFill>
                  <a:srgbClr val="002060"/>
                </a:solidFill>
              </a:rPr>
              <a:t>работы библиотеки: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    Понедельник </a:t>
            </a:r>
            <a:r>
              <a:rPr lang="ru-RU" sz="1800" dirty="0"/>
              <a:t>- пятница: с 9.00 до 12.30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    Суббота</a:t>
            </a:r>
            <a:r>
              <a:rPr lang="ru-RU" sz="1800" dirty="0"/>
              <a:t>, воскресенье:  выходные</a:t>
            </a:r>
          </a:p>
        </p:txBody>
      </p:sp>
    </p:spTree>
    <p:extLst>
      <p:ext uri="{BB962C8B-B14F-4D97-AF65-F5344CB8AC3E}">
        <p14:creationId xmlns:p14="http://schemas.microsoft.com/office/powerpoint/2010/main" val="314148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528" y="2104925"/>
            <a:ext cx="11122268" cy="408439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КОНТРОЛЬ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5600" b="1" u="sng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Федорова </a:t>
            </a:r>
            <a:r>
              <a:rPr lang="ru-RU" sz="5600" dirty="0"/>
              <a:t>В., </a:t>
            </a:r>
            <a:r>
              <a:rPr lang="ru-RU" sz="5600" dirty="0" smtClean="0"/>
              <a:t>Орлова </a:t>
            </a:r>
            <a:r>
              <a:rPr lang="ru-RU" sz="5600" dirty="0"/>
              <a:t>О. </a:t>
            </a:r>
            <a:r>
              <a:rPr lang="ru-RU" sz="5600" b="1" dirty="0"/>
              <a:t>Новые требования к аптечкам, санэпидрежиму и работе с маркировкой: проверьте, что внедрили изменения </a:t>
            </a:r>
            <a:r>
              <a:rPr lang="ru-RU" sz="5600" b="1" dirty="0" smtClean="0"/>
              <a:t>марта </a:t>
            </a:r>
            <a:r>
              <a:rPr lang="ru-RU" sz="5600" b="1" dirty="0" smtClean="0">
                <a:solidFill>
                  <a:srgbClr val="0070C0"/>
                </a:solidFill>
              </a:rPr>
              <a:t>–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Производственный контроль в пищеблоке. Инструкция для главных медсестер</a:t>
            </a:r>
            <a:r>
              <a:rPr lang="ru-RU" sz="5600" b="1" dirty="0" smtClean="0"/>
              <a:t> </a:t>
            </a:r>
            <a:r>
              <a:rPr lang="ru-RU" sz="5600" b="1" dirty="0" smtClean="0">
                <a:solidFill>
                  <a:srgbClr val="0070C0"/>
                </a:solidFill>
              </a:rPr>
              <a:t>–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Авзалов </a:t>
            </a:r>
            <a:r>
              <a:rPr lang="ru-RU" sz="5600" dirty="0"/>
              <a:t>М., </a:t>
            </a:r>
            <a:r>
              <a:rPr lang="ru-RU" sz="5600" dirty="0" smtClean="0"/>
              <a:t>Кулова Д</a:t>
            </a:r>
            <a:r>
              <a:rPr lang="ru-RU" sz="5600" dirty="0"/>
              <a:t>., </a:t>
            </a:r>
            <a:r>
              <a:rPr lang="ru-RU" sz="5600" dirty="0" smtClean="0"/>
              <a:t>Закирова  </a:t>
            </a:r>
            <a:r>
              <a:rPr lang="ru-RU" sz="5600" dirty="0"/>
              <a:t>Ю. </a:t>
            </a:r>
            <a:r>
              <a:rPr lang="ru-RU" sz="5600" b="1" dirty="0"/>
              <a:t>Как снизить нагрузку на медперсонал при работе с ИСМП в стационаре в 4 раза: опыт, который поручил тиражировать </a:t>
            </a:r>
            <a:r>
              <a:rPr lang="ru-RU" sz="5600" b="1" dirty="0" smtClean="0"/>
              <a:t>Росздравнадзор </a:t>
            </a:r>
            <a:r>
              <a:rPr lang="ru-RU" sz="5600" dirty="0" smtClean="0">
                <a:solidFill>
                  <a:srgbClr val="0070C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Как устранить сестринские ошибки при введении и выдаче лекарств: инструкция с чек-листами от центра </a:t>
            </a:r>
            <a:r>
              <a:rPr lang="ru-RU" sz="5600" b="1" dirty="0" smtClean="0"/>
              <a:t>компетенций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Кондратова </a:t>
            </a:r>
            <a:r>
              <a:rPr lang="ru-RU" sz="5600" dirty="0"/>
              <a:t>Н. </a:t>
            </a:r>
            <a:r>
              <a:rPr lang="ru-RU" sz="5600" b="1" dirty="0"/>
              <a:t>Как разработать корректирующие мероприятия для нарушений по лекарствам: разъяснения от центра </a:t>
            </a:r>
            <a:r>
              <a:rPr lang="ru-RU" sz="5600" b="1" dirty="0" smtClean="0"/>
              <a:t>компетенций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Федорова </a:t>
            </a:r>
            <a:r>
              <a:rPr lang="ru-RU" sz="5600" dirty="0"/>
              <a:t>В., </a:t>
            </a:r>
            <a:r>
              <a:rPr lang="ru-RU" sz="5600" dirty="0" smtClean="0"/>
              <a:t>Батырова </a:t>
            </a:r>
            <a:r>
              <a:rPr lang="ru-RU" sz="5600" dirty="0"/>
              <a:t>М., </a:t>
            </a:r>
            <a:r>
              <a:rPr lang="ru-RU" sz="5600" dirty="0" smtClean="0"/>
              <a:t>Коробенкова </a:t>
            </a:r>
            <a:r>
              <a:rPr lang="ru-RU" sz="5600" dirty="0"/>
              <a:t>М., </a:t>
            </a:r>
            <a:r>
              <a:rPr lang="ru-RU" sz="5600" dirty="0" smtClean="0"/>
              <a:t>Рыжова </a:t>
            </a:r>
            <a:r>
              <a:rPr lang="ru-RU" sz="5600" dirty="0"/>
              <a:t>О. </a:t>
            </a:r>
            <a:r>
              <a:rPr lang="ru-RU" sz="5600" b="1" dirty="0"/>
              <a:t>Чиновники уточнили, как внедрить изменения сентября. Разъяснения и </a:t>
            </a:r>
            <a:r>
              <a:rPr lang="ru-RU" sz="5600" b="1" dirty="0" smtClean="0"/>
              <a:t>таблица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00206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Точки контроля в отделении физиотерапии. Убедитесь, что работаете по последним </a:t>
            </a:r>
            <a:r>
              <a:rPr lang="ru-RU" sz="5600" b="1" dirty="0" smtClean="0"/>
              <a:t>требованиям</a:t>
            </a:r>
            <a:r>
              <a:rPr lang="ru-RU" sz="5600" dirty="0" smtClean="0"/>
              <a:t> </a:t>
            </a:r>
            <a:r>
              <a:rPr lang="ru-RU" sz="5600" b="1" dirty="0" smtClean="0"/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Гроздова </a:t>
            </a:r>
            <a:r>
              <a:rPr lang="ru-RU" sz="5600" dirty="0"/>
              <a:t>Т. </a:t>
            </a:r>
            <a:r>
              <a:rPr lang="ru-RU" sz="5600" b="1" dirty="0"/>
              <a:t>Новое в паллиативной помощи – убедитесь, что соблюдаете </a:t>
            </a:r>
            <a:r>
              <a:rPr lang="ru-RU" sz="5600" b="1" dirty="0" smtClean="0"/>
              <a:t>правила </a:t>
            </a:r>
            <a:r>
              <a:rPr lang="ru-RU" sz="5600" b="1" dirty="0" smtClean="0">
                <a:solidFill>
                  <a:srgbClr val="0070C0"/>
                </a:solidFill>
              </a:rPr>
              <a:t>- № 11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 smtClean="0"/>
          </a:p>
          <a:p>
            <a:endParaRPr lang="ru-RU" sz="4000" dirty="0" smtClean="0"/>
          </a:p>
          <a:p>
            <a:pPr algn="just"/>
            <a:endParaRPr lang="ru-RU" sz="1600" dirty="0" smtClean="0"/>
          </a:p>
          <a:p>
            <a:pPr algn="just"/>
            <a:endParaRPr lang="ru-RU" sz="1600" b="1" dirty="0" smtClean="0"/>
          </a:p>
          <a:p>
            <a:pPr algn="just"/>
            <a:endParaRPr lang="ru-RU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КАДРОВАЯ РАБОТА</a:t>
            </a:r>
          </a:p>
          <a:p>
            <a:pPr algn="just"/>
            <a:r>
              <a:rPr lang="ru-RU" sz="5600" b="1" dirty="0" smtClean="0"/>
              <a:t>Медсестер обяжут осваивать две специальности сразу. Как изменится работа сестринской службы </a:t>
            </a:r>
            <a:r>
              <a:rPr lang="ru-RU" sz="5600" dirty="0" smtClean="0">
                <a:solidFill>
                  <a:srgbClr val="0070C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2</a:t>
            </a:r>
            <a:endParaRPr lang="ru-RU" sz="5600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Мельникова Л., Логвинов Ю. </a:t>
            </a:r>
            <a:r>
              <a:rPr lang="ru-RU" sz="5600" b="1" dirty="0" smtClean="0"/>
              <a:t>Отмена дистанционного обучения и аккредитация автоматом: какие поправки перевернут правила допуска к работе </a:t>
            </a:r>
            <a:r>
              <a:rPr lang="ru-RU" sz="5600" b="1" dirty="0" smtClean="0">
                <a:solidFill>
                  <a:srgbClr val="0070C0"/>
                </a:solidFill>
              </a:rPr>
              <a:t>-</a:t>
            </a:r>
            <a:r>
              <a:rPr lang="ru-RU" sz="5600" dirty="0" smtClean="0">
                <a:solidFill>
                  <a:srgbClr val="0070C0"/>
                </a:solidFill>
              </a:rPr>
              <a:t> </a:t>
            </a:r>
            <a:r>
              <a:rPr lang="ru-RU" sz="5600" b="1" dirty="0" smtClean="0">
                <a:solidFill>
                  <a:srgbClr val="0070C0"/>
                </a:solidFill>
              </a:rPr>
              <a:t>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Дворникова С., Севостьянова А. </a:t>
            </a:r>
            <a:r>
              <a:rPr lang="ru-RU" sz="5600" b="1" dirty="0" smtClean="0"/>
              <a:t>Священнослужителей обязали допускать в клиники. Как организовать посещение. </a:t>
            </a:r>
            <a:r>
              <a:rPr lang="ru-RU" sz="5600" b="1" dirty="0" smtClean="0">
                <a:solidFill>
                  <a:srgbClr val="0070C0"/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Коробенкова М., Самойленко В. </a:t>
            </a:r>
            <a:r>
              <a:rPr lang="ru-RU" sz="5600" b="1" dirty="0" smtClean="0"/>
              <a:t>Минтруд обновляет профстандарты младшего медперсонала: к чему подготовить сотрудников. </a:t>
            </a:r>
            <a:r>
              <a:rPr lang="ru-RU" sz="5600" b="1" dirty="0" smtClean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Дежурный Л. </a:t>
            </a:r>
            <a:r>
              <a:rPr lang="ru-RU" sz="5600" b="1" dirty="0" smtClean="0"/>
              <a:t>Новые памятки по оказанию первой помощи от разработчика учебного пособия Минздрава </a:t>
            </a:r>
            <a:r>
              <a:rPr lang="ru-RU" sz="5600" b="1" dirty="0" smtClean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Андгуладзе О. </a:t>
            </a:r>
            <a:r>
              <a:rPr lang="ru-RU" sz="5600" b="1" dirty="0" smtClean="0"/>
              <a:t>Новые требования к организации наставничества. Как перестроить работу. </a:t>
            </a:r>
            <a:r>
              <a:rPr lang="ru-RU" sz="5600" b="1" dirty="0" smtClean="0">
                <a:solidFill>
                  <a:srgbClr val="0070C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Севостьянов А., Вагайцева М., Мачурина Т., Тараненко И. и др. </a:t>
            </a:r>
            <a:r>
              <a:rPr lang="ru-RU" sz="5600" b="1" dirty="0" smtClean="0"/>
              <a:t>Как выстроить коммуникации персонала с пациентами из групп особого риска по требованиям Росздравнадзора. </a:t>
            </a:r>
            <a:r>
              <a:rPr lang="ru-RU" sz="5600" b="1" dirty="0" smtClean="0">
                <a:solidFill>
                  <a:srgbClr val="0070C0"/>
                </a:solidFill>
              </a:rPr>
              <a:t>–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Свешников К. </a:t>
            </a:r>
            <a:r>
              <a:rPr lang="ru-RU" sz="5600" b="1" dirty="0" smtClean="0"/>
              <a:t>Как обучить младших медработников по новому профстандарту. </a:t>
            </a:r>
            <a:r>
              <a:rPr lang="ru-RU" sz="5600" b="1" dirty="0" smtClean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Калмыкова М., Голышева О., АндгуладзеЕ О., Никитенко Е. </a:t>
            </a:r>
            <a:r>
              <a:rPr lang="ru-RU" sz="5600" b="1" dirty="0" smtClean="0"/>
              <a:t>Не по графику. Оперативные решения для непредвиденных ситуаций с отпусками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Эргономика труда медсестер: как повысить эффективность и снизить нагрузку на сотрудников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Что поменять в кадровых документах из-за новых правил предоставления и оплаты отгулов за работу в выходной день. Алгоритм.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Неочевидные причины, по которым медсестрам отказывают в аккредитации. Рекомендации, как избежать отказа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Тимканова Н. </a:t>
            </a:r>
            <a:r>
              <a:rPr lang="ru-RU" sz="5600" b="1" dirty="0" smtClean="0"/>
              <a:t>Как выполнять план по диспансеризации без переработок и перегрузки медсестер. Опыт призера премии Оргздрава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300" b="1" dirty="0" smtClean="0"/>
          </a:p>
          <a:p>
            <a:endParaRPr lang="ru-RU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828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u="sng" dirty="0" smtClean="0">
                <a:solidFill>
                  <a:srgbClr val="0070C0"/>
                </a:solidFill>
              </a:rPr>
              <a:t>Рубрика </a:t>
            </a:r>
            <a:r>
              <a:rPr lang="ru-RU" sz="1600" b="1" u="sng" dirty="0">
                <a:solidFill>
                  <a:srgbClr val="0070C0"/>
                </a:solidFill>
              </a:rPr>
              <a:t>– КАДРОВАЯ РАБОТА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Кочеткова Р. </a:t>
            </a:r>
            <a:r>
              <a:rPr lang="ru-RU" sz="1400" b="1" dirty="0"/>
              <a:t>Убедитесь: сотрудники прошли все инструктажи для допуска к работе. Точки контроля </a:t>
            </a:r>
            <a:r>
              <a:rPr lang="ru-RU" sz="1400" b="1" dirty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/>
              <a:t>Как сократить ошибки медсестер в эпидсезон: материал для инструктажей  презентациями и видеоалгоритмами </a:t>
            </a:r>
            <a:r>
              <a:rPr lang="ru-RU" sz="1400" b="1" dirty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/>
              <a:t>Навигатор по всем компенсационным выплатам медсестрам с учетом изменений с 1 сентября </a:t>
            </a:r>
            <a:r>
              <a:rPr lang="ru-RU" sz="1400" b="1" dirty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Кочеткова </a:t>
            </a:r>
            <a:r>
              <a:rPr lang="ru-RU" sz="1400" dirty="0"/>
              <a:t>Р. </a:t>
            </a:r>
            <a:r>
              <a:rPr lang="ru-RU" sz="1400" b="1" dirty="0"/>
              <a:t>Медсестры не смогут решить эти проблемы при аккредитации. Как помочь </a:t>
            </a:r>
            <a:r>
              <a:rPr lang="ru-RU" sz="1400" b="1" dirty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Игнатович Ю. </a:t>
            </a:r>
            <a:r>
              <a:rPr lang="ru-RU" sz="1400" b="1" dirty="0"/>
              <a:t>Как выстроить систему обучения и мотивации медсестер. Новаторская методика Боткинской больницы </a:t>
            </a:r>
            <a:r>
              <a:rPr lang="ru-RU" sz="1400" b="1" dirty="0">
                <a:solidFill>
                  <a:srgbClr val="0070C0"/>
                </a:solidFill>
              </a:rPr>
              <a:t>-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Кочеткова Р. </a:t>
            </a:r>
            <a:r>
              <a:rPr lang="ru-RU" sz="1400" b="1" dirty="0"/>
              <a:t>Законный способ мотивировать сотрудников дополнительным отпуском и выплатами: посмотрите, кому можно оформить </a:t>
            </a:r>
            <a:r>
              <a:rPr lang="ru-RU" sz="1400" b="1" dirty="0">
                <a:solidFill>
                  <a:srgbClr val="0070C0"/>
                </a:solidFill>
              </a:rPr>
              <a:t>-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Шмелева О. </a:t>
            </a:r>
            <a:r>
              <a:rPr lang="ru-RU" sz="1400" b="1" dirty="0"/>
              <a:t>Сестринская профилактика катетер-ассоциированных инфекций: материалы для инструктажа </a:t>
            </a:r>
            <a:r>
              <a:rPr lang="ru-RU" sz="1400" b="1" dirty="0">
                <a:solidFill>
                  <a:srgbClr val="0070C0"/>
                </a:solidFill>
              </a:rPr>
              <a:t>- № 12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b="1" dirty="0"/>
              <a:t>Уход за пациентом после операции: материалы для обучения медсестер</a:t>
            </a:r>
            <a:r>
              <a:rPr lang="ru-RU" sz="1400" b="1" dirty="0">
                <a:solidFill>
                  <a:srgbClr val="0070C0"/>
                </a:solidFill>
              </a:rPr>
              <a:t>- № 12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Белобородова А., Пономарева Т. </a:t>
            </a:r>
            <a:r>
              <a:rPr lang="ru-RU" sz="1400" b="1" dirty="0"/>
              <a:t>Эту методику наставничества рекомендует внедрять Минздрав. Инструкция с разъяснениями разработчиков </a:t>
            </a:r>
            <a:r>
              <a:rPr lang="ru-RU" sz="1400" b="1" dirty="0">
                <a:solidFill>
                  <a:srgbClr val="0070C0"/>
                </a:solidFill>
              </a:rPr>
              <a:t>- № 12 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022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Актуальные статьи из журнала «Главная медицинская сестра»    за </a:t>
            </a:r>
            <a:r>
              <a:rPr lang="ru-RU" b="1" dirty="0" smtClean="0">
                <a:solidFill>
                  <a:srgbClr val="C00000"/>
                </a:solidFill>
              </a:rPr>
              <a:t>2025 </a:t>
            </a:r>
            <a:r>
              <a:rPr lang="ru-RU" b="1" dirty="0">
                <a:solidFill>
                  <a:srgbClr val="C00000"/>
                </a:solidFill>
              </a:rPr>
              <a:t>год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900" b="1" u="sng" dirty="0">
                <a:solidFill>
                  <a:srgbClr val="0070C0"/>
                </a:solidFill>
              </a:rPr>
              <a:t>Рубрика – СПЕЦПРОЕКТ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b="1" dirty="0"/>
              <a:t>Одобрено Росздравнадзором: обязательные памятки по профилактике падений по последним требованиям </a:t>
            </a:r>
            <a:r>
              <a:rPr lang="ru-RU" sz="2500" b="1" dirty="0">
                <a:solidFill>
                  <a:srgbClr val="0070C0"/>
                </a:solidFill>
              </a:rPr>
              <a:t>- № 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Кондратова Н.</a:t>
            </a:r>
            <a:r>
              <a:rPr lang="ru-RU" sz="2500" b="1" dirty="0"/>
              <a:t> «Не берите, проблемная»: красные флаги при подборе медсестер </a:t>
            </a:r>
            <a:r>
              <a:rPr lang="ru-RU" sz="2500" b="1" dirty="0">
                <a:solidFill>
                  <a:srgbClr val="0070C0"/>
                </a:solidFill>
              </a:rPr>
              <a:t>- № 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Авзалов М., Кулова Д., Азнагулова Е., Ганиева З. </a:t>
            </a:r>
            <a:r>
              <a:rPr lang="ru-RU" sz="2500" b="1" dirty="0"/>
              <a:t>СОП по гигиене рук не работает. Как решить проблему: методика от клиники – лидера в области качества.  </a:t>
            </a:r>
            <a:r>
              <a:rPr lang="ru-RU" sz="2500" b="1" dirty="0">
                <a:solidFill>
                  <a:srgbClr val="0070C0"/>
                </a:solidFill>
              </a:rPr>
              <a:t>- № 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b="1" dirty="0"/>
              <a:t>Как разместить термометры и гигрометры по последним требованиям: СОПы и памятки прилагаются</a:t>
            </a:r>
            <a:r>
              <a:rPr lang="ru-RU" sz="2500" b="1" dirty="0">
                <a:solidFill>
                  <a:srgbClr val="0070C0"/>
                </a:solidFill>
              </a:rPr>
              <a:t>. - № 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Федорова В. </a:t>
            </a:r>
            <a:r>
              <a:rPr lang="ru-RU" sz="2500" b="1" dirty="0"/>
              <a:t>Обязательные документы по лекарствам: полный перечень с примерами от эксперта Росздравнадзора- </a:t>
            </a:r>
            <a:r>
              <a:rPr lang="ru-RU" sz="2500" b="1" dirty="0">
                <a:solidFill>
                  <a:srgbClr val="0070C0"/>
                </a:solidFill>
              </a:rPr>
              <a:t>№ 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Данилина С. </a:t>
            </a:r>
            <a:r>
              <a:rPr lang="ru-RU" sz="2500" b="1" dirty="0"/>
              <a:t>Конфликтные подчиненные. Как главной медсестре успокоить сотрудника и справиться со стрессом. </a:t>
            </a:r>
            <a:r>
              <a:rPr lang="ru-RU" sz="2500" b="1" dirty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Мыльникова И. </a:t>
            </a:r>
            <a:r>
              <a:rPr lang="ru-RU" sz="2500" b="1" dirty="0"/>
              <a:t>Сотрудник нарушает кодекс деловой этики и дисциплину труда. Как действовать главной медсестре </a:t>
            </a:r>
            <a:r>
              <a:rPr lang="ru-RU" sz="2500" b="1" dirty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Ривкина Е.</a:t>
            </a:r>
            <a:r>
              <a:rPr lang="ru-RU" sz="2500" b="1" dirty="0"/>
              <a:t> Три отпускные претензии медсестер и как на них отвечать руководителю. Решения от кадровика. </a:t>
            </a:r>
            <a:r>
              <a:rPr lang="ru-RU" sz="2500" b="1" dirty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b="1" dirty="0"/>
              <a:t>Минздрав поручил обучить навыкам взаимодействия с пациентами всех сотрудников. Видеотренинг для инструктажа. </a:t>
            </a:r>
            <a:r>
              <a:rPr lang="ru-RU" sz="2500" b="1" dirty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Никитенко Е. </a:t>
            </a:r>
            <a:r>
              <a:rPr lang="ru-RU" sz="2500" b="1" dirty="0"/>
              <a:t>Как внедрить в работу медсестры пациентоориентированные технологии. Опыт клиники </a:t>
            </a:r>
            <a:r>
              <a:rPr lang="ru-RU" sz="2500" b="1" dirty="0">
                <a:solidFill>
                  <a:srgbClr val="0070C0"/>
                </a:solidFill>
              </a:rPr>
              <a:t>- № 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b="1" dirty="0"/>
              <a:t>В четыре раза сократили количество пролежней и уменьшили расход дезсредств: лучшие СОПы, одобренные контролерами. </a:t>
            </a:r>
            <a:r>
              <a:rPr lang="ru-RU" sz="2500" b="1" dirty="0">
                <a:solidFill>
                  <a:srgbClr val="0070C0"/>
                </a:solidFill>
              </a:rPr>
              <a:t>- № 9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b="1" dirty="0"/>
              <a:t>Проверка качества дезинфекции глазами контролера: точки контроля от инспектора для самопроверки. </a:t>
            </a:r>
            <a:r>
              <a:rPr lang="ru-RU" sz="2500" b="1" dirty="0">
                <a:solidFill>
                  <a:srgbClr val="0070C0"/>
                </a:solidFill>
              </a:rPr>
              <a:t>- № 9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b="1" dirty="0"/>
              <a:t>Одобрено Росздравнадзором: чек-листы для контроля состояния и санэпидрежима в помещениях клиники. </a:t>
            </a:r>
            <a:r>
              <a:rPr lang="ru-RU" sz="2500" b="1" dirty="0">
                <a:solidFill>
                  <a:srgbClr val="0070C0"/>
                </a:solidFill>
              </a:rPr>
              <a:t>- № 9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Хасанов Р., Мухамадеев М. </a:t>
            </a:r>
            <a:r>
              <a:rPr lang="ru-RU" sz="2500" b="1" dirty="0"/>
              <a:t>Капсульные палаты: новый способ снизить риск ИСМП. Решения от больницы с сертификатом JCI </a:t>
            </a:r>
            <a:r>
              <a:rPr lang="ru-RU" sz="2500" b="1" dirty="0">
                <a:solidFill>
                  <a:srgbClr val="0070C0"/>
                </a:solidFill>
              </a:rPr>
              <a:t>- 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500" dirty="0"/>
              <a:t>Федорова В., Батырова М., Коробенкова М., Рыжова О. </a:t>
            </a:r>
            <a:r>
              <a:rPr lang="ru-RU" sz="2500" b="1" dirty="0"/>
              <a:t>Чиновники уточнили, как внедрить изменения сентября. Разъяснения и таблица</a:t>
            </a:r>
            <a:r>
              <a:rPr lang="ru-RU" sz="2500" b="1" dirty="0">
                <a:solidFill>
                  <a:srgbClr val="0070C0"/>
                </a:solidFill>
              </a:rPr>
              <a:t>- № 10</a:t>
            </a:r>
          </a:p>
          <a:p>
            <a:endParaRPr lang="ru-RU" sz="2500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810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2025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6720"/>
            <a:ext cx="10515600" cy="456184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600" b="1" u="sng" dirty="0">
                <a:solidFill>
                  <a:srgbClr val="0070C0"/>
                </a:solidFill>
              </a:rPr>
              <a:t>Рубрика – СПЕЦПРОЕКТ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Шобохонова </a:t>
            </a:r>
            <a:r>
              <a:rPr lang="ru-RU" sz="1400" dirty="0"/>
              <a:t>М. </a:t>
            </a:r>
            <a:r>
              <a:rPr lang="ru-RU" sz="1400" b="1" dirty="0"/>
              <a:t>Новые требования к работе с источниками ионизирующего излучения. Переоборудуйте рентген-кабинеты и проинструктируйте персонал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Федорова </a:t>
            </a:r>
            <a:r>
              <a:rPr lang="ru-RU" sz="1400" dirty="0"/>
              <a:t>В. </a:t>
            </a:r>
            <a:r>
              <a:rPr lang="ru-RU" sz="1400" b="1" dirty="0"/>
              <a:t>Актуальный СОП по хранению лекарств с учетом всех изменений с 1 сентября: образец от </a:t>
            </a:r>
            <a:r>
              <a:rPr lang="ru-RU" sz="1400" b="1" dirty="0" smtClean="0"/>
              <a:t>Росздравнадзора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Свешников </a:t>
            </a:r>
            <a:r>
              <a:rPr lang="ru-RU" sz="1400" dirty="0"/>
              <a:t>К. </a:t>
            </a:r>
            <a:r>
              <a:rPr lang="ru-RU" sz="1400" b="1" dirty="0"/>
              <a:t>Антишок и антиВИЧ: что поменять в алгоритмах и укладках после изменений </a:t>
            </a:r>
            <a:r>
              <a:rPr lang="ru-RU" sz="1400" b="1" dirty="0" smtClean="0"/>
              <a:t>Минздрава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Орлова </a:t>
            </a:r>
            <a:r>
              <a:rPr lang="ru-RU" sz="1400" dirty="0"/>
              <a:t>О. </a:t>
            </a:r>
            <a:r>
              <a:rPr lang="ru-RU" sz="1400" b="1" dirty="0"/>
              <a:t>Как проводить обязательный мониторинг эффективности дезсредств по новым правилам: разъяснения лаборатории ИСМП </a:t>
            </a:r>
            <a:r>
              <a:rPr lang="ru-RU" sz="1400" b="1" dirty="0" smtClean="0"/>
              <a:t>Роспотребнадзора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Мельникова </a:t>
            </a:r>
            <a:r>
              <a:rPr lang="ru-RU" sz="1400" dirty="0"/>
              <a:t>О. </a:t>
            </a:r>
            <a:r>
              <a:rPr lang="ru-RU" sz="1400" b="1" dirty="0"/>
              <a:t>Новое по лекарствам: приемка, хранение и учет. Как организовать </a:t>
            </a:r>
            <a:r>
              <a:rPr lang="ru-RU" sz="1400" b="1" dirty="0" smtClean="0"/>
              <a:t>работу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Уборка в медорганизации: как оптимизировать процесс и сэкономить 1,5 млн рублей в </a:t>
            </a:r>
            <a:r>
              <a:rPr lang="ru-RU" sz="1400" b="1" dirty="0" smtClean="0"/>
              <a:t>год </a:t>
            </a:r>
            <a:r>
              <a:rPr lang="ru-RU" sz="1400" b="1" dirty="0" smtClean="0">
                <a:solidFill>
                  <a:srgbClr val="0070C0"/>
                </a:solidFill>
              </a:rPr>
              <a:t>- № 11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Ошибки в укладках, на которых попались ваши коллеги. Предостережения плюс полный комплект памяток для </a:t>
            </a:r>
            <a:r>
              <a:rPr lang="ru-RU" sz="1400" b="1" dirty="0" smtClean="0"/>
              <a:t>самоконтроля </a:t>
            </a:r>
            <a:r>
              <a:rPr lang="ru-RU" sz="1400" b="1" dirty="0" smtClean="0">
                <a:solidFill>
                  <a:srgbClr val="0070C0"/>
                </a:solidFill>
              </a:rPr>
              <a:t>- № 11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Чего не хватает в сестринских документах по версии инспектора Роспотребнадзора. Меры профилактики от </a:t>
            </a:r>
            <a:r>
              <a:rPr lang="ru-RU" sz="1400" b="1" dirty="0" smtClean="0"/>
              <a:t>коллег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Инструмент декабря: калькулятор запаса </a:t>
            </a:r>
            <a:r>
              <a:rPr lang="ru-RU" sz="1400" b="1" dirty="0" smtClean="0"/>
              <a:t>дезсредств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Маркировка лекарств: памятки и чек-листы, чтобы устранить нарушения и оптимизировать </a:t>
            </a:r>
            <a:r>
              <a:rPr lang="ru-RU" sz="1400" b="1" dirty="0" smtClean="0"/>
              <a:t>процесс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21" y="98927"/>
            <a:ext cx="1188720" cy="1777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8206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6213</TotalTime>
  <Words>9966</Words>
  <Application>Microsoft Office PowerPoint</Application>
  <PresentationFormat>Произвольный</PresentationFormat>
  <Paragraphs>825</Paragraphs>
  <Slides>41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АКТУАЛЬНЫЕ СТАТЬИ ПЕРИОДИЧЕСКИХ ИЗДАНИЙ,  ОПУБЛИКОВАННЫЕ  В 2025 ГОДУ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Актуальные статьи из журнала «Главная медицинская сестра»    за 2025 год</vt:lpstr>
      <vt:lpstr>Темы  выпусков журнала «В помощь  практикующей медицинской сестре»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«Медицинская сестра»    за 2025 год</vt:lpstr>
      <vt:lpstr>Актуальные статьи из журнала  «Сестринское дело» за 2025 год</vt:lpstr>
      <vt:lpstr>Актуальные статьи из журнала  «Сестринское дело» за 2025 год</vt:lpstr>
      <vt:lpstr>Актуальные статьи из журнала  «Сестринское дело» за 2025 год</vt:lpstr>
      <vt:lpstr>Актуальные статьи из журнала  «Сестринское дело» за 2025 год</vt:lpstr>
      <vt:lpstr>Актуальные статьи из журнала  «Сестринское дело» за 2025 год</vt:lpstr>
      <vt:lpstr>Актуальные статьи из журнала «Управление качеством  в здравоохранении» за 2025год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«Управление качеством  в здравоохранении» за 2025 год</vt:lpstr>
      <vt:lpstr>Актуальные статьи из журнала «Медицинское обслуживание и организация питания в ДОУ»  за 2025 год</vt:lpstr>
      <vt:lpstr>Актуальные статьи из журнала «Медицинское обслуживание и организация питания в ДОУ»  за 2025 год</vt:lpstr>
      <vt:lpstr>Актуальные статьи из журнала «Медицинское обслуживание и организация питания в ДОУ»  за 2025 год</vt:lpstr>
      <vt:lpstr>Актуальные статьи из журнала «Медицинское обслуживание и организация питания в ДОУ»  за 2025 год</vt:lpstr>
      <vt:lpstr>Актуальные статьи из журнала «Медицинское обслуживание и организация питания в ДОУ»  за 2025 год</vt:lpstr>
      <vt:lpstr>Информация для слушателей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520</cp:revision>
  <cp:lastPrinted>2026-01-19T07:09:25Z</cp:lastPrinted>
  <dcterms:created xsi:type="dcterms:W3CDTF">2019-04-11T10:45:24Z</dcterms:created>
  <dcterms:modified xsi:type="dcterms:W3CDTF">2026-01-19T07:33:14Z</dcterms:modified>
</cp:coreProperties>
</file>