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3"/>
  </p:notesMasterIdLst>
  <p:sldIdLst>
    <p:sldId id="280" r:id="rId2"/>
    <p:sldId id="257" r:id="rId3"/>
    <p:sldId id="281" r:id="rId4"/>
    <p:sldId id="266" r:id="rId5"/>
    <p:sldId id="282" r:id="rId6"/>
    <p:sldId id="270" r:id="rId7"/>
    <p:sldId id="285" r:id="rId8"/>
    <p:sldId id="283" r:id="rId9"/>
    <p:sldId id="276" r:id="rId10"/>
    <p:sldId id="284" r:id="rId11"/>
    <p:sldId id="272"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a:srgbClr val="990099"/>
    <a:srgbClr val="800080"/>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67" autoAdjust="0"/>
    <p:restoredTop sz="94660"/>
  </p:normalViewPr>
  <p:slideViewPr>
    <p:cSldViewPr snapToGrid="0">
      <p:cViewPr>
        <p:scale>
          <a:sx n="94" d="100"/>
          <a:sy n="94" d="100"/>
        </p:scale>
        <p:origin x="-252" y="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6C6B6C-82DB-4B4D-85E3-357DF0B4F9FD}" type="datetimeFigureOut">
              <a:rPr lang="ru-RU" smtClean="0"/>
              <a:t>30.01.2026</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67152-DF57-48A2-907D-88E9B6A8E28E}" type="slidenum">
              <a:rPr lang="ru-RU" smtClean="0"/>
              <a:t>‹#›</a:t>
            </a:fld>
            <a:endParaRPr lang="ru-RU"/>
          </a:p>
        </p:txBody>
      </p:sp>
    </p:spTree>
    <p:extLst>
      <p:ext uri="{BB962C8B-B14F-4D97-AF65-F5344CB8AC3E}">
        <p14:creationId xmlns:p14="http://schemas.microsoft.com/office/powerpoint/2010/main" val="3793998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425029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73007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781174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4FF3379-8E33-47BC-8917-4B57987C146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492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4FF3379-8E33-47BC-8917-4B57987C1465}" type="datetimeFigureOut">
              <a:rPr lang="ru-RU" smtClean="0"/>
              <a:t>30.01.2026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68827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4FF3379-8E33-47BC-8917-4B57987C1465}" type="datetimeFigureOut">
              <a:rPr lang="ru-RU" smtClean="0"/>
              <a:t>30.01.2026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93798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4FF3379-8E33-47BC-8917-4B57987C1465}" type="datetimeFigureOut">
              <a:rPr lang="ru-RU" smtClean="0"/>
              <a:t>30.01.2026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1817459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4FF3379-8E33-47BC-8917-4B57987C1465}" type="datetimeFigureOut">
              <a:rPr lang="ru-RU" smtClean="0"/>
              <a:t>30.01.2026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55126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4FF3379-8E33-47BC-8917-4B57987C1465}" type="datetimeFigureOut">
              <a:rPr lang="ru-RU" smtClean="0"/>
              <a:t>30.01.2026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3046822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30.01.2026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70015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4FF3379-8E33-47BC-8917-4B57987C1465}" type="datetimeFigureOut">
              <a:rPr lang="ru-RU" smtClean="0"/>
              <a:t>30.01.2026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9DA6DEB-1124-4C16-AB66-CC4195720F8F}" type="slidenum">
              <a:rPr lang="ru-RU" smtClean="0"/>
              <a:t>‹#›</a:t>
            </a:fld>
            <a:endParaRPr lang="ru-RU"/>
          </a:p>
        </p:txBody>
      </p:sp>
    </p:spTree>
    <p:extLst>
      <p:ext uri="{BB962C8B-B14F-4D97-AF65-F5344CB8AC3E}">
        <p14:creationId xmlns:p14="http://schemas.microsoft.com/office/powerpoint/2010/main" val="263672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FF3379-8E33-47BC-8917-4B57987C1465}" type="datetimeFigureOut">
              <a:rPr lang="ru-RU" smtClean="0"/>
              <a:t>30.01.2026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DA6DEB-1124-4C16-AB66-CC4195720F8F}" type="slidenum">
              <a:rPr lang="ru-RU" smtClean="0"/>
              <a:t>‹#›</a:t>
            </a:fld>
            <a:endParaRPr lang="ru-RU"/>
          </a:p>
        </p:txBody>
      </p:sp>
    </p:spTree>
    <p:extLst>
      <p:ext uri="{BB962C8B-B14F-4D97-AF65-F5344CB8AC3E}">
        <p14:creationId xmlns:p14="http://schemas.microsoft.com/office/powerpoint/2010/main" val="17638410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6118" y="426720"/>
            <a:ext cx="10794522" cy="5905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85233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a:solidFill>
                  <a:srgbClr val="990099"/>
                </a:solidFill>
                <a:latin typeface="+mn-lt"/>
              </a:rPr>
              <a:t>Традиции</a:t>
            </a:r>
            <a:endParaRPr lang="ru-RU" sz="4000" dirty="0">
              <a:latin typeface="+mn-lt"/>
            </a:endParaRPr>
          </a:p>
        </p:txBody>
      </p:sp>
      <p:sp>
        <p:nvSpPr>
          <p:cNvPr id="3" name="Объект 2"/>
          <p:cNvSpPr>
            <a:spLocks noGrp="1"/>
          </p:cNvSpPr>
          <p:nvPr>
            <p:ph idx="1"/>
          </p:nvPr>
        </p:nvSpPr>
        <p:spPr/>
        <p:txBody>
          <a:bodyPr>
            <a:normAutofit fontScale="62500" lnSpcReduction="20000"/>
          </a:bodyPr>
          <a:lstStyle/>
          <a:p>
            <a:pPr algn="just">
              <a:buFont typeface="Wingdings" panose="05000000000000000000" pitchFamily="2" charset="2"/>
              <a:buChar char="Ø"/>
            </a:pPr>
            <a:r>
              <a:rPr lang="ru-RU" sz="2400" b="1" dirty="0" smtClean="0">
                <a:solidFill>
                  <a:srgbClr val="6600CC"/>
                </a:solidFill>
              </a:rPr>
              <a:t>Всемирный день </a:t>
            </a:r>
            <a:r>
              <a:rPr lang="ru-RU" sz="2400" b="1" dirty="0">
                <a:solidFill>
                  <a:srgbClr val="6600CC"/>
                </a:solidFill>
              </a:rPr>
              <a:t>борьбы </a:t>
            </a:r>
            <a:r>
              <a:rPr lang="ru-RU" sz="2400" b="1" dirty="0" smtClean="0">
                <a:solidFill>
                  <a:srgbClr val="6600CC"/>
                </a:solidFill>
              </a:rPr>
              <a:t>против рака </a:t>
            </a:r>
            <a:r>
              <a:rPr lang="ru-RU" sz="2400" dirty="0" smtClean="0"/>
              <a:t>— </a:t>
            </a:r>
            <a:r>
              <a:rPr lang="ru-RU" sz="2400" dirty="0"/>
              <a:t>это возможность еще раз привлечь внимание к раннему диагностированию и лечению онкозаболеваний. К этому дню традиционно приурочены мероприятия, позволяющие повысить грамотность населения в отношении онкологических </a:t>
            </a:r>
            <a:r>
              <a:rPr lang="ru-RU" sz="2400" dirty="0" smtClean="0"/>
              <a:t>заболеваний. </a:t>
            </a:r>
          </a:p>
          <a:p>
            <a:pPr algn="just">
              <a:buFont typeface="Wingdings" panose="05000000000000000000" pitchFamily="2" charset="2"/>
              <a:buChar char="Ø"/>
            </a:pPr>
            <a:r>
              <a:rPr lang="ru-RU" sz="2400" b="1" dirty="0" smtClean="0">
                <a:solidFill>
                  <a:srgbClr val="6600CC"/>
                </a:solidFill>
              </a:rPr>
              <a:t>В </a:t>
            </a:r>
            <a:r>
              <a:rPr lang="ru-RU" sz="2400" b="1" dirty="0">
                <a:solidFill>
                  <a:srgbClr val="6600CC"/>
                </a:solidFill>
              </a:rPr>
              <a:t>этот день </a:t>
            </a:r>
            <a:r>
              <a:rPr lang="ru-RU" sz="2400" dirty="0"/>
              <a:t>проходят научные и медицинские конференции и семинары на многих мировых и российских площадках, на которых заслушиваются тематические доклады о причинах болезни и современных методах ее лечения. </a:t>
            </a:r>
          </a:p>
          <a:p>
            <a:pPr algn="just">
              <a:buFont typeface="Wingdings" panose="05000000000000000000" pitchFamily="2" charset="2"/>
              <a:buChar char="Ø"/>
            </a:pPr>
            <a:r>
              <a:rPr lang="ru-RU" sz="2400" b="1" dirty="0">
                <a:solidFill>
                  <a:srgbClr val="6600CC"/>
                </a:solidFill>
              </a:rPr>
              <a:t>Проводятся массовые мероприятия </a:t>
            </a:r>
            <a:r>
              <a:rPr lang="ru-RU" sz="2400" dirty="0"/>
              <a:t>по пропаганде здорового образа жизни, в общественных местах проходят массовые акции, на которых раздаются памятки, буклеты с важной информацией о профилактике и лечении рака.</a:t>
            </a:r>
          </a:p>
          <a:p>
            <a:pPr algn="just">
              <a:buFont typeface="Wingdings" panose="05000000000000000000" pitchFamily="2" charset="2"/>
              <a:buChar char="Ø"/>
            </a:pPr>
            <a:r>
              <a:rPr lang="ru-RU" sz="2400" b="1" dirty="0">
                <a:solidFill>
                  <a:srgbClr val="6600CC"/>
                </a:solidFill>
              </a:rPr>
              <a:t>Общественные организации </a:t>
            </a:r>
            <a:r>
              <a:rPr lang="ru-RU" sz="2400" dirty="0"/>
              <a:t>устраивают благотворительные концерты, спортивные соревнования, интеллектуальные викторины, флешмобы, благодаря которым собираются средства для поддержки и лечения онкобольных. </a:t>
            </a:r>
            <a:r>
              <a:rPr lang="ru-RU" sz="2400" dirty="0" smtClean="0"/>
              <a:t>Разрабатывают </a:t>
            </a:r>
            <a:r>
              <a:rPr lang="ru-RU" sz="2400" dirty="0"/>
              <a:t>новые благотворительные проекты, совместно с обычными людьми участвуют в добровольческих акциях, учредителями которых являются известные лица. </a:t>
            </a:r>
          </a:p>
          <a:p>
            <a:pPr algn="just">
              <a:buFont typeface="Wingdings" panose="05000000000000000000" pitchFamily="2" charset="2"/>
              <a:buChar char="Ø"/>
            </a:pPr>
            <a:r>
              <a:rPr lang="ru-RU" sz="2400" b="1" dirty="0" smtClean="0">
                <a:solidFill>
                  <a:srgbClr val="6600CC"/>
                </a:solidFill>
              </a:rPr>
              <a:t>В </a:t>
            </a:r>
            <a:r>
              <a:rPr lang="ru-RU" sz="2400" b="1" dirty="0">
                <a:solidFill>
                  <a:srgbClr val="6600CC"/>
                </a:solidFill>
              </a:rPr>
              <a:t>медицинских учреждениях </a:t>
            </a:r>
            <a:r>
              <a:rPr lang="ru-RU" sz="2400" dirty="0"/>
              <a:t>проводится сбор донорской крови для нуждающихся в химиотерапии.</a:t>
            </a:r>
          </a:p>
          <a:p>
            <a:pPr algn="just">
              <a:buFont typeface="Wingdings" panose="05000000000000000000" pitchFamily="2" charset="2"/>
              <a:buChar char="Ø"/>
            </a:pPr>
            <a:r>
              <a:rPr lang="ru-RU" sz="2400" b="1" dirty="0" smtClean="0">
                <a:solidFill>
                  <a:srgbClr val="6600CC"/>
                </a:solidFill>
              </a:rPr>
              <a:t>Онкодиспансеры</a:t>
            </a:r>
            <a:r>
              <a:rPr lang="ru-RU" sz="2400" dirty="0" smtClean="0"/>
              <a:t> </a:t>
            </a:r>
            <a:r>
              <a:rPr lang="ru-RU" sz="2400" dirty="0"/>
              <a:t>е</a:t>
            </a:r>
            <a:r>
              <a:rPr lang="ru-RU" sz="2400" dirty="0" smtClean="0"/>
              <a:t>жегодно проводят </a:t>
            </a:r>
            <a:r>
              <a:rPr lang="ru-RU" sz="2400" dirty="0"/>
              <a:t>дни открытых дверей, в рамках которых любой желающий может пройти скрининговое и профилактическое обследование, получить бесплатную консультацию врача.</a:t>
            </a:r>
          </a:p>
          <a:p>
            <a:pPr algn="just">
              <a:buFont typeface="Wingdings" panose="05000000000000000000" pitchFamily="2" charset="2"/>
              <a:buChar char="Ø"/>
            </a:pPr>
            <a:r>
              <a:rPr lang="ru-RU" sz="2400" b="1" dirty="0" smtClean="0">
                <a:solidFill>
                  <a:srgbClr val="6600CC"/>
                </a:solidFill>
              </a:rPr>
              <a:t>Главная </a:t>
            </a:r>
            <a:r>
              <a:rPr lang="ru-RU" sz="2400" b="1" dirty="0">
                <a:solidFill>
                  <a:srgbClr val="6600CC"/>
                </a:solidFill>
              </a:rPr>
              <a:t>помощь – положительные эмоции. </a:t>
            </a:r>
            <a:r>
              <a:rPr lang="ru-RU" sz="2400" dirty="0"/>
              <a:t>Но очень важны и сборы денежных средств, которые идут на закупку дорогостоящих лекарств и препаратов, на уникальные операции, осуществляемые в клиниках за рубежом. Сделать добро очень просто – перечислить взнос на счет фондов, которые помогают сохранить жизнь многим </a:t>
            </a:r>
            <a:r>
              <a:rPr lang="ru-RU" sz="2400" dirty="0" smtClean="0"/>
              <a:t>заболевшим.</a:t>
            </a:r>
            <a:endParaRPr lang="ru-RU" sz="2400" dirty="0"/>
          </a:p>
          <a:p>
            <a:endParaRPr lang="ru-RU" sz="2400" dirty="0"/>
          </a:p>
          <a:p>
            <a:pPr marL="0" indent="0" algn="ctr">
              <a:buNone/>
            </a:pPr>
            <a:r>
              <a:rPr lang="ru-RU" b="1" i="1" dirty="0" smtClean="0">
                <a:solidFill>
                  <a:srgbClr val="C00000"/>
                </a:solidFill>
              </a:rPr>
              <a:t>Берегите себя и свою семью!</a:t>
            </a:r>
            <a:endParaRPr lang="ru-RU" b="1" dirty="0" smtClean="0">
              <a:solidFill>
                <a:srgbClr val="C00000"/>
              </a:solidFill>
            </a:endParaRPr>
          </a:p>
          <a:p>
            <a:endParaRPr lang="ru-RU" dirty="0"/>
          </a:p>
        </p:txBody>
      </p:sp>
      <p:pic>
        <p:nvPicPr>
          <p:cNvPr id="4" name="Рисунок 15"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93488" y="435610"/>
            <a:ext cx="166866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28612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600" b="1" dirty="0">
                <a:solidFill>
                  <a:srgbClr val="990099"/>
                </a:solidFill>
                <a:latin typeface="+mn-lt"/>
              </a:rPr>
              <a:t>Список литературы по </a:t>
            </a:r>
            <a:r>
              <a:rPr lang="ru-RU" sz="3600" b="1" dirty="0" smtClean="0">
                <a:solidFill>
                  <a:srgbClr val="990099"/>
                </a:solidFill>
                <a:latin typeface="+mn-lt"/>
              </a:rPr>
              <a:t>онкологии, </a:t>
            </a:r>
            <a:br>
              <a:rPr lang="ru-RU" sz="3600" b="1" dirty="0" smtClean="0">
                <a:solidFill>
                  <a:srgbClr val="990099"/>
                </a:solidFill>
                <a:latin typeface="+mn-lt"/>
              </a:rPr>
            </a:br>
            <a:r>
              <a:rPr lang="ru-RU" sz="3600" b="1" dirty="0" smtClean="0">
                <a:solidFill>
                  <a:srgbClr val="990099"/>
                </a:solidFill>
                <a:latin typeface="+mn-lt"/>
              </a:rPr>
              <a:t>находящейся в фонде </a:t>
            </a:r>
            <a:r>
              <a:rPr lang="ru-RU" sz="3600" b="1" dirty="0">
                <a:solidFill>
                  <a:srgbClr val="990099"/>
                </a:solidFill>
                <a:latin typeface="+mn-lt"/>
              </a:rPr>
              <a:t>библиотеки </a:t>
            </a:r>
            <a:r>
              <a:rPr lang="ru-RU" sz="3600" b="1" dirty="0" smtClean="0">
                <a:solidFill>
                  <a:srgbClr val="990099"/>
                </a:solidFill>
                <a:latin typeface="+mn-lt"/>
              </a:rPr>
              <a:t/>
            </a:r>
            <a:br>
              <a:rPr lang="ru-RU" sz="3600" b="1" dirty="0" smtClean="0">
                <a:solidFill>
                  <a:srgbClr val="990099"/>
                </a:solidFill>
                <a:latin typeface="+mn-lt"/>
              </a:rPr>
            </a:br>
            <a:r>
              <a:rPr lang="ru-RU" sz="3600" b="1" dirty="0" smtClean="0">
                <a:solidFill>
                  <a:srgbClr val="990099"/>
                </a:solidFill>
                <a:latin typeface="+mn-lt"/>
              </a:rPr>
              <a:t>ГООАУ </a:t>
            </a:r>
            <a:r>
              <a:rPr lang="ru-RU" sz="3600" b="1" dirty="0">
                <a:solidFill>
                  <a:srgbClr val="990099"/>
                </a:solidFill>
                <a:latin typeface="+mn-lt"/>
              </a:rPr>
              <a:t>ДПО </a:t>
            </a:r>
            <a:r>
              <a:rPr lang="ru-RU" sz="3600" b="1" dirty="0" smtClean="0">
                <a:solidFill>
                  <a:srgbClr val="990099"/>
                </a:solidFill>
                <a:latin typeface="+mn-lt"/>
              </a:rPr>
              <a:t>«МОЦПК </a:t>
            </a:r>
            <a:r>
              <a:rPr lang="ru-RU" sz="3600" b="1" dirty="0">
                <a:solidFill>
                  <a:srgbClr val="990099"/>
                </a:solidFill>
                <a:latin typeface="+mn-lt"/>
              </a:rPr>
              <a:t>СЗ»</a:t>
            </a:r>
            <a:endParaRPr lang="ru-RU" sz="3600" dirty="0">
              <a:solidFill>
                <a:srgbClr val="990099"/>
              </a:solidFill>
              <a:latin typeface="+mn-lt"/>
            </a:endParaRPr>
          </a:p>
        </p:txBody>
      </p:sp>
      <p:sp>
        <p:nvSpPr>
          <p:cNvPr id="3" name="Объект 2"/>
          <p:cNvSpPr>
            <a:spLocks noGrp="1"/>
          </p:cNvSpPr>
          <p:nvPr>
            <p:ph idx="1"/>
          </p:nvPr>
        </p:nvSpPr>
        <p:spPr>
          <a:xfrm>
            <a:off x="924698" y="1960685"/>
            <a:ext cx="10515600" cy="4525196"/>
          </a:xfrm>
        </p:spPr>
        <p:txBody>
          <a:bodyPr>
            <a:normAutofit fontScale="92500" lnSpcReduction="20000"/>
          </a:bodyPr>
          <a:lstStyle/>
          <a:p>
            <a:pPr algn="just">
              <a:lnSpc>
                <a:spcPct val="120000"/>
              </a:lnSpc>
              <a:spcBef>
                <a:spcPts val="0"/>
              </a:spcBef>
            </a:pPr>
            <a:r>
              <a:rPr lang="ru-RU" sz="1400" dirty="0"/>
              <a:t>Сестринский уход в онкологии : учебник для вузов / ответственный редактор Н. Г. Петрова. — 3-е изд., перераб. и доп. </a:t>
            </a:r>
            <a:r>
              <a:rPr lang="ru-RU" sz="1400" dirty="0" smtClean="0"/>
              <a:t>– </a:t>
            </a:r>
            <a:r>
              <a:rPr lang="ru-RU" sz="1400" dirty="0"/>
              <a:t>М.: Юрайт, </a:t>
            </a:r>
            <a:r>
              <a:rPr lang="ru-RU" sz="1400" dirty="0" smtClean="0"/>
              <a:t>2026. </a:t>
            </a:r>
            <a:r>
              <a:rPr lang="ru-RU" sz="1400" dirty="0"/>
              <a:t>– электронная </a:t>
            </a:r>
            <a:r>
              <a:rPr lang="ru-RU" sz="1400" dirty="0" smtClean="0"/>
              <a:t>версия.</a:t>
            </a:r>
          </a:p>
          <a:p>
            <a:pPr algn="just">
              <a:lnSpc>
                <a:spcPct val="120000"/>
              </a:lnSpc>
              <a:spcBef>
                <a:spcPts val="0"/>
              </a:spcBef>
            </a:pPr>
            <a:r>
              <a:rPr lang="ru-RU" sz="1400" dirty="0" smtClean="0"/>
              <a:t>под ред. В. Н. Петрова Сестринское </a:t>
            </a:r>
            <a:r>
              <a:rPr lang="ru-RU" sz="1400" dirty="0"/>
              <a:t>дело в терапии : учебник для среднего профессионального образования </a:t>
            </a:r>
            <a:r>
              <a:rPr lang="ru-RU" sz="1400" dirty="0" smtClean="0"/>
              <a:t>— </a:t>
            </a:r>
            <a:r>
              <a:rPr lang="ru-RU" sz="1400" dirty="0"/>
              <a:t>2-е изд., испр. и доп. —– М.: Юрайт, </a:t>
            </a:r>
            <a:r>
              <a:rPr lang="ru-RU" sz="1400" dirty="0" smtClean="0"/>
              <a:t>2026. </a:t>
            </a:r>
            <a:r>
              <a:rPr lang="ru-RU" sz="1400" dirty="0"/>
              <a:t>– электронная версия.</a:t>
            </a:r>
          </a:p>
          <a:p>
            <a:pPr algn="just">
              <a:lnSpc>
                <a:spcPct val="120000"/>
              </a:lnSpc>
              <a:spcBef>
                <a:spcPts val="0"/>
              </a:spcBef>
            </a:pPr>
            <a:r>
              <a:rPr lang="ru-RU" sz="1400" dirty="0" smtClean="0"/>
              <a:t>Общий </a:t>
            </a:r>
            <a:r>
              <a:rPr lang="ru-RU" sz="1400" dirty="0"/>
              <a:t>уход за больными : учебное пособие для среднего профессионального образования / под редакцией Г. И. Чувакова. — 3-е изд., перераб. и доп. </a:t>
            </a:r>
            <a:r>
              <a:rPr lang="ru-RU" sz="1400" dirty="0" smtClean="0"/>
              <a:t>—</a:t>
            </a:r>
            <a:r>
              <a:rPr lang="ru-RU" sz="1400" dirty="0"/>
              <a:t>– М.: Юрайт, </a:t>
            </a:r>
            <a:r>
              <a:rPr lang="ru-RU" sz="1400" dirty="0" smtClean="0"/>
              <a:t>2026. </a:t>
            </a:r>
            <a:r>
              <a:rPr lang="ru-RU" sz="1400" dirty="0"/>
              <a:t>– электронная версия</a:t>
            </a:r>
            <a:r>
              <a:rPr lang="ru-RU" sz="1400" dirty="0" smtClean="0"/>
              <a:t>. </a:t>
            </a:r>
          </a:p>
          <a:p>
            <a:pPr algn="just">
              <a:lnSpc>
                <a:spcPct val="120000"/>
              </a:lnSpc>
              <a:spcBef>
                <a:spcPts val="0"/>
              </a:spcBef>
            </a:pPr>
            <a:r>
              <a:rPr lang="ru-RU" sz="1400" dirty="0"/>
              <a:t>Окинчиц Л. Л.  Гинекологическая клиника: опухоли матки. – М.: Юрайт, 2025. – электронная версия.</a:t>
            </a:r>
          </a:p>
          <a:p>
            <a:pPr algn="just">
              <a:lnSpc>
                <a:spcPct val="120000"/>
              </a:lnSpc>
              <a:spcBef>
                <a:spcPts val="0"/>
              </a:spcBef>
            </a:pPr>
            <a:r>
              <a:rPr lang="ru-RU" sz="1400" dirty="0" smtClean="0"/>
              <a:t>Безвуляк Е</a:t>
            </a:r>
            <a:r>
              <a:rPr lang="ru-RU" sz="1400" dirty="0"/>
              <a:t>., </a:t>
            </a:r>
            <a:r>
              <a:rPr lang="ru-RU" sz="1400" dirty="0" smtClean="0"/>
              <a:t>Лустина </a:t>
            </a:r>
            <a:r>
              <a:rPr lang="ru-RU" sz="1400" dirty="0"/>
              <a:t>О., </a:t>
            </a:r>
            <a:r>
              <a:rPr lang="ru-RU" sz="1400" dirty="0" smtClean="0"/>
              <a:t>Пусина </a:t>
            </a:r>
            <a:r>
              <a:rPr lang="ru-RU" sz="1400" dirty="0"/>
              <a:t>В. Профилактика рака – краеугольный метод контроля распространения онкологических заболеваний. // Медицинская сестра – 2025. - № </a:t>
            </a:r>
            <a:r>
              <a:rPr lang="ru-RU" sz="1400" dirty="0" smtClean="0"/>
              <a:t>7. </a:t>
            </a:r>
          </a:p>
          <a:p>
            <a:pPr algn="just">
              <a:lnSpc>
                <a:spcPct val="120000"/>
              </a:lnSpc>
              <a:spcBef>
                <a:spcPts val="0"/>
              </a:spcBef>
            </a:pPr>
            <a:r>
              <a:rPr lang="ru-RU" sz="1400" dirty="0" smtClean="0"/>
              <a:t>Купова </a:t>
            </a:r>
            <a:r>
              <a:rPr lang="ru-RU" sz="1400" dirty="0"/>
              <a:t>Н., </a:t>
            </a:r>
            <a:r>
              <a:rPr lang="ru-RU" sz="1400" dirty="0" smtClean="0"/>
              <a:t>Воронова  </a:t>
            </a:r>
            <a:r>
              <a:rPr lang="ru-RU" sz="1400" dirty="0"/>
              <a:t>М. Роль медицинской сестры в современной паллиативной онкологии: от контроля симптомов к интегративному </a:t>
            </a:r>
            <a:r>
              <a:rPr lang="ru-RU" sz="1400" dirty="0" smtClean="0"/>
              <a:t>уходу.  </a:t>
            </a:r>
            <a:r>
              <a:rPr lang="ru-RU" sz="1400" dirty="0"/>
              <a:t>// Медицинская сестра – </a:t>
            </a:r>
            <a:r>
              <a:rPr lang="ru-RU" sz="1400" dirty="0" smtClean="0"/>
              <a:t>2025. </a:t>
            </a:r>
            <a:r>
              <a:rPr lang="ru-RU" sz="1400" dirty="0"/>
              <a:t>- № 4. </a:t>
            </a:r>
          </a:p>
          <a:p>
            <a:pPr algn="just">
              <a:lnSpc>
                <a:spcPct val="120000"/>
              </a:lnSpc>
              <a:spcBef>
                <a:spcPts val="0"/>
              </a:spcBef>
            </a:pPr>
            <a:r>
              <a:rPr lang="ru-RU" sz="1400" dirty="0" smtClean="0"/>
              <a:t>Красовская  </a:t>
            </a:r>
            <a:r>
              <a:rPr lang="ru-RU" sz="1400" dirty="0"/>
              <a:t>М. Сестринский уход в хирургии, онкологии, </a:t>
            </a:r>
            <a:r>
              <a:rPr lang="ru-RU" sz="1400" dirty="0" smtClean="0"/>
              <a:t>гериатрии. // В помощь практикующей медицинской сестре </a:t>
            </a:r>
            <a:r>
              <a:rPr lang="ru-RU" sz="1400" dirty="0"/>
              <a:t>– </a:t>
            </a:r>
            <a:r>
              <a:rPr lang="ru-RU" sz="1400" dirty="0" smtClean="0"/>
              <a:t>2024.- </a:t>
            </a:r>
            <a:r>
              <a:rPr lang="ru-RU" sz="1400" dirty="0"/>
              <a:t>№ </a:t>
            </a:r>
            <a:r>
              <a:rPr lang="ru-RU" sz="1400" dirty="0" smtClean="0"/>
              <a:t>5.</a:t>
            </a:r>
          </a:p>
          <a:p>
            <a:pPr algn="just">
              <a:lnSpc>
                <a:spcPct val="120000"/>
              </a:lnSpc>
              <a:spcBef>
                <a:spcPts val="0"/>
              </a:spcBef>
            </a:pPr>
            <a:r>
              <a:rPr lang="ru-RU" sz="1400" dirty="0" smtClean="0"/>
              <a:t>Скворцов В</a:t>
            </a:r>
            <a:r>
              <a:rPr lang="ru-RU" sz="1400" dirty="0"/>
              <a:t>., </a:t>
            </a:r>
            <a:r>
              <a:rPr lang="ru-RU" sz="1400" dirty="0" smtClean="0"/>
              <a:t>Тагиев </a:t>
            </a:r>
            <a:r>
              <a:rPr lang="ru-RU" sz="1400" dirty="0"/>
              <a:t>Ф., </a:t>
            </a:r>
            <a:r>
              <a:rPr lang="ru-RU" sz="1400" dirty="0" smtClean="0"/>
              <a:t>Дурноглазова </a:t>
            </a:r>
            <a:r>
              <a:rPr lang="ru-RU" sz="1400" dirty="0"/>
              <a:t>К. Профилактика онкологических заболеваний в работе медицинского </a:t>
            </a:r>
            <a:r>
              <a:rPr lang="ru-RU" sz="1400" dirty="0" smtClean="0"/>
              <a:t>персонала.  </a:t>
            </a:r>
            <a:r>
              <a:rPr lang="ru-RU" sz="1400" dirty="0"/>
              <a:t>// Медицинская сестра – 2023. - № </a:t>
            </a:r>
            <a:r>
              <a:rPr lang="ru-RU" sz="1400" dirty="0" smtClean="0"/>
              <a:t>8. </a:t>
            </a:r>
            <a:endParaRPr lang="ru-RU" sz="1400" dirty="0"/>
          </a:p>
          <a:p>
            <a:pPr algn="just">
              <a:lnSpc>
                <a:spcPct val="120000"/>
              </a:lnSpc>
              <a:spcBef>
                <a:spcPts val="0"/>
              </a:spcBef>
            </a:pPr>
            <a:r>
              <a:rPr lang="ru-RU" sz="1400" dirty="0" smtClean="0"/>
              <a:t>Коченова </a:t>
            </a:r>
            <a:r>
              <a:rPr lang="ru-RU" sz="1400" dirty="0"/>
              <a:t>Л. Раннее выявление онкологических заболеваний органов пищеварения. Онконастороженность в практике специалиста первичного звена </a:t>
            </a:r>
            <a:r>
              <a:rPr lang="ru-RU" sz="1400" dirty="0" smtClean="0"/>
              <a:t>здравоохранения. // Медицинская сестра </a:t>
            </a:r>
            <a:r>
              <a:rPr lang="ru-RU" sz="1400" dirty="0"/>
              <a:t>– 2023</a:t>
            </a:r>
            <a:r>
              <a:rPr lang="ru-RU" sz="1400" dirty="0" smtClean="0"/>
              <a:t>. - </a:t>
            </a:r>
            <a:r>
              <a:rPr lang="ru-RU" sz="1400" dirty="0"/>
              <a:t>№ </a:t>
            </a:r>
            <a:r>
              <a:rPr lang="ru-RU" sz="1400" dirty="0" smtClean="0"/>
              <a:t>4. </a:t>
            </a:r>
          </a:p>
          <a:p>
            <a:pPr algn="just">
              <a:lnSpc>
                <a:spcPct val="120000"/>
              </a:lnSpc>
              <a:spcBef>
                <a:spcPts val="0"/>
              </a:spcBef>
            </a:pPr>
            <a:r>
              <a:rPr lang="ru-RU" sz="1400" dirty="0" smtClean="0"/>
              <a:t>Тищенко </a:t>
            </a:r>
            <a:r>
              <a:rPr lang="ru-RU" sz="1400" dirty="0"/>
              <a:t>Н., </a:t>
            </a:r>
            <a:r>
              <a:rPr lang="ru-RU" sz="1400" dirty="0" smtClean="0"/>
              <a:t>Пятикоп </a:t>
            </a:r>
            <a:r>
              <a:rPr lang="ru-RU" sz="1400" dirty="0"/>
              <a:t>В. Специализированная паллиативная помощь онкологическому </a:t>
            </a:r>
            <a:r>
              <a:rPr lang="ru-RU" sz="1400" dirty="0" smtClean="0"/>
              <a:t>пациенту. // Сестринское дело</a:t>
            </a:r>
            <a:r>
              <a:rPr lang="ru-RU" sz="1400" dirty="0"/>
              <a:t>– 2023. - № 4. </a:t>
            </a:r>
            <a:endParaRPr lang="ru-RU" sz="1400" dirty="0" smtClean="0"/>
          </a:p>
          <a:p>
            <a:pPr algn="just">
              <a:lnSpc>
                <a:spcPct val="120000"/>
              </a:lnSpc>
              <a:spcBef>
                <a:spcPts val="0"/>
              </a:spcBef>
            </a:pPr>
            <a:r>
              <a:rPr lang="ru-RU" sz="1400" dirty="0"/>
              <a:t>Абдуллаева Ш., Семиглазова Т., Иванюк А. Клинический анализ крови: как заподозрить онкологию у пациента. // Упр-е качеством в здравоохранении  – 2023.- № 3. </a:t>
            </a:r>
          </a:p>
          <a:p>
            <a:pPr algn="just">
              <a:lnSpc>
                <a:spcPct val="120000"/>
              </a:lnSpc>
              <a:spcBef>
                <a:spcPts val="0"/>
              </a:spcBef>
            </a:pPr>
            <a:r>
              <a:rPr lang="ru-RU" sz="1400" dirty="0" smtClean="0"/>
              <a:t>Русина </a:t>
            </a:r>
            <a:r>
              <a:rPr lang="ru-RU" sz="1400" dirty="0"/>
              <a:t>Н., </a:t>
            </a:r>
            <a:r>
              <a:rPr lang="ru-RU" sz="1400" dirty="0" smtClean="0"/>
              <a:t>Чернецов </a:t>
            </a:r>
            <a:r>
              <a:rPr lang="ru-RU" sz="1400" dirty="0"/>
              <a:t>В.   Сравнительное исследование синдрома эмоционального выгорания у медицинского персонала, работающего в онкологической, наркологической и соматической клиниках. // Медицинская сестра – 2023. - № </a:t>
            </a:r>
            <a:r>
              <a:rPr lang="ru-RU" sz="1400" dirty="0" smtClean="0"/>
              <a:t>2. </a:t>
            </a:r>
            <a:endParaRPr lang="ru-RU" sz="1400" dirty="0"/>
          </a:p>
          <a:p>
            <a:endParaRPr lang="ru-RU" sz="1400" dirty="0"/>
          </a:p>
          <a:p>
            <a:endParaRPr lang="ru-RU" sz="1200" dirty="0" smtClean="0"/>
          </a:p>
          <a:p>
            <a:endParaRPr lang="ru-RU" sz="1200" dirty="0"/>
          </a:p>
          <a:p>
            <a:endParaRPr lang="ru-RU" sz="1400" dirty="0"/>
          </a:p>
          <a:p>
            <a:endParaRPr lang="ru-RU" sz="1300" dirty="0"/>
          </a:p>
          <a:p>
            <a:endParaRPr lang="ru-RU" sz="1300" dirty="0"/>
          </a:p>
          <a:p>
            <a:endParaRPr lang="ru-RU" sz="1300" dirty="0" smtClean="0"/>
          </a:p>
          <a:p>
            <a:endParaRPr lang="ru-RU" sz="1700" dirty="0" smtClean="0"/>
          </a:p>
          <a:p>
            <a:endParaRPr lang="ru-RU" dirty="0" smtClean="0"/>
          </a:p>
          <a:p>
            <a:endParaRPr lang="ru-RU" dirty="0"/>
          </a:p>
          <a:p>
            <a:endParaRPr lang="ru-RU" dirty="0"/>
          </a:p>
          <a:p>
            <a:endParaRPr lang="ru-RU" dirty="0" smtClean="0"/>
          </a:p>
          <a:p>
            <a:endParaRPr lang="ru-RU" dirty="0"/>
          </a:p>
          <a:p>
            <a:endParaRPr lang="ru-RU" dirty="0"/>
          </a:p>
        </p:txBody>
      </p:sp>
    </p:spTree>
    <p:extLst>
      <p:ext uri="{BB962C8B-B14F-4D97-AF65-F5344CB8AC3E}">
        <p14:creationId xmlns:p14="http://schemas.microsoft.com/office/powerpoint/2010/main" val="894761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51803"/>
            <a:ext cx="10515600" cy="1628894"/>
          </a:xfrm>
        </p:spPr>
        <p:txBody>
          <a:bodyPr>
            <a:normAutofit/>
          </a:bodyPr>
          <a:lstStyle/>
          <a:p>
            <a:r>
              <a:rPr lang="ru-RU" sz="4000" b="1" dirty="0" smtClean="0">
                <a:solidFill>
                  <a:srgbClr val="990099"/>
                </a:solidFill>
                <a:latin typeface="+mn-lt"/>
              </a:rPr>
              <a:t>Всемирный день борьбы с </a:t>
            </a:r>
            <a:br>
              <a:rPr lang="ru-RU" sz="4000" b="1" dirty="0" smtClean="0">
                <a:solidFill>
                  <a:srgbClr val="990099"/>
                </a:solidFill>
                <a:latin typeface="+mn-lt"/>
              </a:rPr>
            </a:br>
            <a:r>
              <a:rPr lang="ru-RU" sz="4000" b="1" dirty="0" smtClean="0">
                <a:solidFill>
                  <a:srgbClr val="990099"/>
                </a:solidFill>
                <a:latin typeface="+mn-lt"/>
              </a:rPr>
              <a:t>раковыми заболеваниями</a:t>
            </a:r>
            <a:endParaRPr lang="ru-RU" sz="4000" dirty="0">
              <a:solidFill>
                <a:srgbClr val="990099"/>
              </a:solidFill>
              <a:latin typeface="+mn-lt"/>
            </a:endParaRPr>
          </a:p>
        </p:txBody>
      </p:sp>
      <p:sp>
        <p:nvSpPr>
          <p:cNvPr id="3" name="Объект 2"/>
          <p:cNvSpPr>
            <a:spLocks noGrp="1"/>
          </p:cNvSpPr>
          <p:nvPr>
            <p:ph idx="1"/>
          </p:nvPr>
        </p:nvSpPr>
        <p:spPr>
          <a:xfrm>
            <a:off x="838200" y="1825625"/>
            <a:ext cx="10515600" cy="4012467"/>
          </a:xfrm>
        </p:spPr>
        <p:txBody>
          <a:bodyPr>
            <a:normAutofit fontScale="32500" lnSpcReduction="20000"/>
          </a:bodyPr>
          <a:lstStyle/>
          <a:p>
            <a:pPr algn="just">
              <a:lnSpc>
                <a:spcPct val="120000"/>
              </a:lnSpc>
              <a:spcBef>
                <a:spcPts val="0"/>
              </a:spcBef>
              <a:buFont typeface="Wingdings" panose="05000000000000000000" pitchFamily="2" charset="2"/>
              <a:buChar char="Ø"/>
            </a:pPr>
            <a:r>
              <a:rPr lang="ru-RU" sz="4800" b="1" dirty="0" smtClean="0">
                <a:solidFill>
                  <a:srgbClr val="6600CC"/>
                </a:solidFill>
              </a:rPr>
              <a:t>Всемирный </a:t>
            </a:r>
            <a:r>
              <a:rPr lang="ru-RU" sz="4800" b="1" dirty="0">
                <a:solidFill>
                  <a:srgbClr val="6600CC"/>
                </a:solidFill>
              </a:rPr>
              <a:t>день борьбы против рака </a:t>
            </a:r>
            <a:r>
              <a:rPr lang="ru-RU" sz="4800" dirty="0"/>
              <a:t>(Всемирный день борьбы </a:t>
            </a:r>
            <a:r>
              <a:rPr lang="ru-RU" sz="4800" dirty="0" smtClean="0"/>
              <a:t>с раковыми </a:t>
            </a:r>
            <a:r>
              <a:rPr lang="ru-RU" sz="4800" dirty="0"/>
              <a:t>заболеваниями) отмечается ежегодно во всем </a:t>
            </a:r>
            <a:r>
              <a:rPr lang="ru-RU" sz="4800" dirty="0" smtClean="0"/>
              <a:t>мире </a:t>
            </a:r>
            <a:r>
              <a:rPr lang="ru-RU" sz="4800" b="1" dirty="0" smtClean="0">
                <a:solidFill>
                  <a:srgbClr val="6600CC"/>
                </a:solidFill>
              </a:rPr>
              <a:t>4 февраля.</a:t>
            </a:r>
          </a:p>
          <a:p>
            <a:pPr marL="0" indent="0" algn="just">
              <a:lnSpc>
                <a:spcPct val="120000"/>
              </a:lnSpc>
              <a:spcBef>
                <a:spcPts val="0"/>
              </a:spcBef>
              <a:buNone/>
            </a:pPr>
            <a:endParaRPr lang="ru-RU" sz="4800" dirty="0" smtClean="0"/>
          </a:p>
          <a:p>
            <a:pPr algn="just">
              <a:lnSpc>
                <a:spcPct val="120000"/>
              </a:lnSpc>
              <a:spcBef>
                <a:spcPts val="0"/>
              </a:spcBef>
              <a:buFont typeface="Wingdings" panose="05000000000000000000" pitchFamily="2" charset="2"/>
              <a:buChar char="Ø"/>
            </a:pPr>
            <a:r>
              <a:rPr lang="ru-RU" sz="4800" b="1" dirty="0" smtClean="0">
                <a:solidFill>
                  <a:srgbClr val="6600CC"/>
                </a:solidFill>
              </a:rPr>
              <a:t>Цель проведения данного мероприятия:</a:t>
            </a:r>
          </a:p>
          <a:p>
            <a:pPr algn="just">
              <a:lnSpc>
                <a:spcPct val="120000"/>
              </a:lnSpc>
              <a:spcBef>
                <a:spcPts val="0"/>
              </a:spcBef>
              <a:buFont typeface="Wingdings" panose="05000000000000000000" pitchFamily="2" charset="2"/>
              <a:buChar char="§"/>
            </a:pPr>
            <a:r>
              <a:rPr lang="ru-RU" sz="4800" dirty="0" smtClean="0"/>
              <a:t>привлечение внимания </a:t>
            </a:r>
            <a:r>
              <a:rPr lang="ru-RU" sz="4800" dirty="0"/>
              <a:t>общественности к проблеме онкологических </a:t>
            </a:r>
            <a:r>
              <a:rPr lang="ru-RU" sz="4800" dirty="0" smtClean="0"/>
              <a:t>заболеваний</a:t>
            </a:r>
          </a:p>
          <a:p>
            <a:pPr algn="just">
              <a:lnSpc>
                <a:spcPct val="120000"/>
              </a:lnSpc>
              <a:spcBef>
                <a:spcPts val="0"/>
              </a:spcBef>
              <a:buFont typeface="Wingdings" panose="05000000000000000000" pitchFamily="2" charset="2"/>
              <a:buChar char="§"/>
            </a:pPr>
            <a:r>
              <a:rPr lang="ru-RU" sz="4800" dirty="0" smtClean="0"/>
              <a:t>повышение </a:t>
            </a:r>
            <a:r>
              <a:rPr lang="ru-RU" sz="4800" dirty="0"/>
              <a:t>осведомленности населения о подходах к </a:t>
            </a:r>
            <a:r>
              <a:rPr lang="ru-RU" sz="4800" dirty="0" smtClean="0"/>
              <a:t>профилактике</a:t>
            </a:r>
            <a:r>
              <a:rPr lang="ru-RU" sz="4800" dirty="0"/>
              <a:t>, раннему выявлению и </a:t>
            </a:r>
            <a:r>
              <a:rPr lang="ru-RU" sz="4800" dirty="0" smtClean="0"/>
              <a:t>лечению онкологических заболеваний</a:t>
            </a:r>
          </a:p>
          <a:p>
            <a:pPr algn="just">
              <a:lnSpc>
                <a:spcPct val="120000"/>
              </a:lnSpc>
              <a:spcBef>
                <a:spcPts val="0"/>
              </a:spcBef>
              <a:buFont typeface="Wingdings" panose="05000000000000000000" pitchFamily="2" charset="2"/>
              <a:buChar char="§"/>
            </a:pPr>
            <a:r>
              <a:rPr lang="ru-RU" sz="4800" dirty="0" smtClean="0"/>
              <a:t> сбор средств </a:t>
            </a:r>
            <a:r>
              <a:rPr lang="ru-RU" sz="4800" dirty="0"/>
              <a:t>на </a:t>
            </a:r>
            <a:r>
              <a:rPr lang="ru-RU" sz="4800" dirty="0" smtClean="0"/>
              <a:t>финансирование </a:t>
            </a:r>
            <a:r>
              <a:rPr lang="ru-RU" sz="4800" dirty="0"/>
              <a:t>научных исследований </a:t>
            </a:r>
            <a:r>
              <a:rPr lang="ru-RU" sz="4800" dirty="0" smtClean="0"/>
              <a:t>и программ в </a:t>
            </a:r>
            <a:r>
              <a:rPr lang="ru-RU" sz="4800" dirty="0"/>
              <a:t>области лечения и профилактики рака. </a:t>
            </a:r>
          </a:p>
          <a:p>
            <a:pPr algn="just">
              <a:lnSpc>
                <a:spcPct val="120000"/>
              </a:lnSpc>
              <a:spcBef>
                <a:spcPts val="0"/>
              </a:spcBef>
              <a:buFont typeface="Wingdings" panose="05000000000000000000" pitchFamily="2" charset="2"/>
              <a:buChar char="§"/>
            </a:pPr>
            <a:r>
              <a:rPr lang="ru-RU" sz="4800" dirty="0" smtClean="0"/>
              <a:t>поддержка </a:t>
            </a:r>
            <a:r>
              <a:rPr lang="ru-RU" sz="4800" dirty="0"/>
              <a:t>и </a:t>
            </a:r>
            <a:r>
              <a:rPr lang="ru-RU" sz="4800" dirty="0" smtClean="0"/>
              <a:t>помощь </a:t>
            </a:r>
            <a:r>
              <a:rPr lang="ru-RU" sz="4800" dirty="0"/>
              <a:t>тем, кто страдает от этой опасной болезни</a:t>
            </a:r>
            <a:r>
              <a:rPr lang="ru-RU" sz="4800" dirty="0" smtClean="0"/>
              <a:t>.</a:t>
            </a:r>
          </a:p>
          <a:p>
            <a:pPr marL="0" indent="0" algn="just">
              <a:lnSpc>
                <a:spcPct val="120000"/>
              </a:lnSpc>
              <a:spcBef>
                <a:spcPts val="0"/>
              </a:spcBef>
              <a:buNone/>
            </a:pPr>
            <a:endParaRPr lang="ru-RU" sz="4800" dirty="0"/>
          </a:p>
          <a:p>
            <a:pPr algn="just">
              <a:lnSpc>
                <a:spcPct val="120000"/>
              </a:lnSpc>
              <a:spcBef>
                <a:spcPts val="0"/>
              </a:spcBef>
              <a:buFont typeface="Wingdings" panose="05000000000000000000" pitchFamily="2" charset="2"/>
              <a:buChar char="Ø"/>
            </a:pPr>
            <a:r>
              <a:rPr lang="ru-RU" sz="4800" b="1" dirty="0" smtClean="0">
                <a:solidFill>
                  <a:srgbClr val="6600CC"/>
                </a:solidFill>
              </a:rPr>
              <a:t>Главная задача Всемирного </a:t>
            </a:r>
            <a:r>
              <a:rPr lang="ru-RU" sz="4800" b="1" dirty="0">
                <a:solidFill>
                  <a:srgbClr val="6600CC"/>
                </a:solidFill>
              </a:rPr>
              <a:t>дня </a:t>
            </a:r>
            <a:r>
              <a:rPr lang="ru-RU" sz="4800" dirty="0"/>
              <a:t>– сделать доступ к качественной и своевременной диагностике рака, к лечению и уходу одинаковым для всех – независимо от дохода, этнической и половой принадлежности</a:t>
            </a:r>
            <a:r>
              <a:rPr lang="ru-RU" sz="4800" dirty="0" smtClean="0"/>
              <a:t>.</a:t>
            </a:r>
          </a:p>
          <a:p>
            <a:pPr marL="0" indent="0" algn="just" fontAlgn="base">
              <a:buNone/>
            </a:pPr>
            <a:endParaRPr lang="ru-RU" sz="4800" dirty="0"/>
          </a:p>
          <a:p>
            <a:pPr marL="0" indent="0" algn="just">
              <a:buNone/>
            </a:pPr>
            <a:endParaRPr lang="ru-RU" dirty="0">
              <a:solidFill>
                <a:srgbClr val="FF0000"/>
              </a:solidFill>
            </a:endParaRPr>
          </a:p>
          <a:p>
            <a:pPr marL="0" indent="0" algn="just">
              <a:buNone/>
            </a:pPr>
            <a:r>
              <a:rPr lang="ru-RU" dirty="0" smtClean="0">
                <a:solidFill>
                  <a:srgbClr val="FF0000"/>
                </a:solidFill>
              </a:rPr>
              <a:t>  </a:t>
            </a:r>
            <a:endParaRPr lang="ru-RU" dirty="0">
              <a:solidFill>
                <a:srgbClr val="FF0000"/>
              </a:solidFill>
            </a:endParaRPr>
          </a:p>
        </p:txBody>
      </p:sp>
      <p:pic>
        <p:nvPicPr>
          <p:cNvPr id="1026" name="Рисунок 15"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045" y="527050"/>
            <a:ext cx="184785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32850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a:solidFill>
                  <a:srgbClr val="990099"/>
                </a:solidFill>
                <a:latin typeface="+mn-lt"/>
              </a:rPr>
              <a:t>История Всемирного дня борьбы </a:t>
            </a:r>
            <a:br>
              <a:rPr lang="ru-RU" sz="4000" b="1" dirty="0">
                <a:solidFill>
                  <a:srgbClr val="990099"/>
                </a:solidFill>
                <a:latin typeface="+mn-lt"/>
              </a:rPr>
            </a:br>
            <a:r>
              <a:rPr lang="ru-RU" sz="4000" b="1" dirty="0" smtClean="0">
                <a:solidFill>
                  <a:srgbClr val="990099"/>
                </a:solidFill>
                <a:latin typeface="+mn-lt"/>
              </a:rPr>
              <a:t>против рака </a:t>
            </a:r>
            <a:endParaRPr lang="ru-RU" sz="4000" b="1" dirty="0">
              <a:solidFill>
                <a:srgbClr val="990099"/>
              </a:solidFill>
              <a:latin typeface="+mn-lt"/>
            </a:endParaRPr>
          </a:p>
        </p:txBody>
      </p:sp>
      <p:sp>
        <p:nvSpPr>
          <p:cNvPr id="3" name="Объект 2"/>
          <p:cNvSpPr>
            <a:spLocks noGrp="1"/>
          </p:cNvSpPr>
          <p:nvPr>
            <p:ph idx="1"/>
          </p:nvPr>
        </p:nvSpPr>
        <p:spPr/>
        <p:txBody>
          <a:bodyPr>
            <a:normAutofit fontScale="25000" lnSpcReduction="20000"/>
          </a:bodyPr>
          <a:lstStyle/>
          <a:p>
            <a:pPr algn="just">
              <a:buFont typeface="Wingdings" panose="05000000000000000000" pitchFamily="2" charset="2"/>
              <a:buChar char="Ø"/>
            </a:pPr>
            <a:r>
              <a:rPr lang="ru-RU" sz="5200" b="1" dirty="0" smtClean="0">
                <a:solidFill>
                  <a:srgbClr val="6600CC"/>
                </a:solidFill>
              </a:rPr>
              <a:t> 4 февраля отмечается</a:t>
            </a:r>
            <a:r>
              <a:rPr lang="ru-RU" sz="5200" dirty="0" smtClean="0"/>
              <a:t> </a:t>
            </a:r>
            <a:r>
              <a:rPr lang="ru-RU" sz="5200" b="1" dirty="0" smtClean="0">
                <a:solidFill>
                  <a:srgbClr val="6600CC"/>
                </a:solidFill>
              </a:rPr>
              <a:t>Всемирный день борьбы против рака (World Cancer Day)</a:t>
            </a:r>
            <a:r>
              <a:rPr lang="ru-RU" sz="5200" dirty="0" smtClean="0"/>
              <a:t>, или Всемирный день борьбы с </a:t>
            </a:r>
            <a:r>
              <a:rPr lang="ru-RU" sz="5200" dirty="0" smtClean="0"/>
              <a:t>раковыми (</a:t>
            </a:r>
            <a:r>
              <a:rPr lang="ru-RU" sz="5200" dirty="0" smtClean="0"/>
              <a:t>онкологическими) </a:t>
            </a:r>
            <a:r>
              <a:rPr lang="ru-RU" sz="5200" dirty="0" smtClean="0"/>
              <a:t>заболеваниями. Этот день был учрежден Всемирной Организацией Здравоохранения </a:t>
            </a:r>
            <a:r>
              <a:rPr lang="ru-RU" sz="5200" b="1" dirty="0" smtClean="0">
                <a:solidFill>
                  <a:srgbClr val="6600CC"/>
                </a:solidFill>
              </a:rPr>
              <a:t>в 2005 году </a:t>
            </a:r>
            <a:r>
              <a:rPr lang="ru-RU" sz="5200" dirty="0" smtClean="0"/>
              <a:t>и с тех пор проводится ежегодно.</a:t>
            </a:r>
          </a:p>
          <a:p>
            <a:pPr algn="just">
              <a:buFont typeface="Wingdings" panose="05000000000000000000" pitchFamily="2" charset="2"/>
              <a:buChar char="Ø"/>
            </a:pPr>
            <a:r>
              <a:rPr lang="ru-RU" sz="5200" dirty="0" smtClean="0"/>
              <a:t> </a:t>
            </a:r>
            <a:r>
              <a:rPr lang="ru-RU" sz="5200" b="1" dirty="0" smtClean="0">
                <a:solidFill>
                  <a:srgbClr val="6600CC"/>
                </a:solidFill>
              </a:rPr>
              <a:t>Учреждение этого Дня </a:t>
            </a:r>
            <a:r>
              <a:rPr lang="ru-RU" sz="5200" dirty="0" smtClean="0"/>
              <a:t>было инициировано </a:t>
            </a:r>
            <a:r>
              <a:rPr lang="ru-RU" sz="5200" b="1" dirty="0" smtClean="0">
                <a:solidFill>
                  <a:srgbClr val="6600CC"/>
                </a:solidFill>
              </a:rPr>
              <a:t>Международным противораковым союзом (International Union Against Cancer, UICC).</a:t>
            </a:r>
            <a:r>
              <a:rPr lang="ru-RU" sz="5200" dirty="0" smtClean="0"/>
              <a:t> UICC занимается организацией этого ежегодного мероприятия. </a:t>
            </a:r>
          </a:p>
          <a:p>
            <a:pPr algn="just">
              <a:buFont typeface="Wingdings" panose="05000000000000000000" pitchFamily="2" charset="2"/>
              <a:buChar char="Ø"/>
            </a:pPr>
            <a:r>
              <a:rPr lang="ru-RU" sz="5200" b="1" dirty="0" smtClean="0">
                <a:solidFill>
                  <a:srgbClr val="6600CC"/>
                </a:solidFill>
              </a:rPr>
              <a:t>UICC -</a:t>
            </a:r>
            <a:r>
              <a:rPr lang="ru-RU" sz="5200" dirty="0" smtClean="0"/>
              <a:t> крупнейшая </a:t>
            </a:r>
            <a:r>
              <a:rPr lang="ru-RU" sz="5200" dirty="0"/>
              <a:t>и старейшая международная организация, объединяющая онкологическое сообщество для сокращения распространенности рака в мировом масштабе</a:t>
            </a:r>
            <a:r>
              <a:rPr lang="ru-RU" sz="5200" dirty="0" smtClean="0"/>
              <a:t>. Международный союз насчитывает более 1120 организаций-членов, которые расположены в более чем 170 странах и территориях. </a:t>
            </a:r>
          </a:p>
          <a:p>
            <a:pPr algn="just">
              <a:buFont typeface="Wingdings" panose="05000000000000000000" pitchFamily="2" charset="2"/>
              <a:buChar char="Ø"/>
            </a:pPr>
            <a:r>
              <a:rPr lang="ru-RU" sz="5200" b="1" dirty="0" smtClean="0">
                <a:solidFill>
                  <a:srgbClr val="6600CC"/>
                </a:solidFill>
              </a:rPr>
              <a:t>Дата Всемирного Дня борьбы против рака </a:t>
            </a:r>
            <a:r>
              <a:rPr lang="ru-RU" sz="5200" dirty="0" smtClean="0"/>
              <a:t>выбрана неслучайно: </a:t>
            </a:r>
            <a:r>
              <a:rPr lang="ru-RU" sz="5200" b="1" dirty="0" smtClean="0">
                <a:solidFill>
                  <a:srgbClr val="6600CC"/>
                </a:solidFill>
              </a:rPr>
              <a:t>4 февраля 2000 года </a:t>
            </a:r>
            <a:r>
              <a:rPr lang="ru-RU" sz="5200" dirty="0" smtClean="0"/>
              <a:t>была подписана </a:t>
            </a:r>
            <a:r>
              <a:rPr lang="ru-RU" sz="5200" b="1" dirty="0" smtClean="0">
                <a:solidFill>
                  <a:srgbClr val="6600CC"/>
                </a:solidFill>
              </a:rPr>
              <a:t>Парижская Хартия против рака, </a:t>
            </a:r>
            <a:r>
              <a:rPr lang="ru-RU" sz="5200" dirty="0" smtClean="0"/>
              <a:t>провозгласившая необходимость обеспечения равного доступа к качественной медицинской помощи, большего финансирования исследований рака, лучшего понимания и, прежде всего, уважения достоинства всех людей, живущих с этой болезнью.  Хартия была принята международными онкологическими организациями по всему миру. </a:t>
            </a:r>
          </a:p>
          <a:p>
            <a:pPr algn="just">
              <a:buFont typeface="Wingdings" panose="05000000000000000000" pitchFamily="2" charset="2"/>
              <a:buChar char="Ø"/>
            </a:pPr>
            <a:r>
              <a:rPr lang="ru-RU" sz="5200" b="1" dirty="0" smtClean="0">
                <a:solidFill>
                  <a:srgbClr val="6600CC"/>
                </a:solidFill>
              </a:rPr>
              <a:t>С 2008 года сформировалась традиция </a:t>
            </a:r>
            <a:r>
              <a:rPr lang="ru-RU" sz="5200" dirty="0" smtClean="0"/>
              <a:t>посвящать Всемирный день борьбы против рака определенной теме, относящейся к заболеванию. Тогда она прозвучала как «Создание для детей и молодежи окружающей среды без табачного дыма». Темами международного дня в </a:t>
            </a:r>
            <a:r>
              <a:rPr lang="ru-RU" sz="5200" dirty="0"/>
              <a:t>разные годы становились </a:t>
            </a:r>
            <a:r>
              <a:rPr lang="ru-RU" sz="5200" dirty="0" smtClean="0"/>
              <a:t>правильное питание, вакцинация, ультрафиолетовое облучение, борьба с мифами об онкологии и так далее.</a:t>
            </a:r>
          </a:p>
          <a:p>
            <a:pPr algn="just">
              <a:buFont typeface="Wingdings" panose="05000000000000000000" pitchFamily="2" charset="2"/>
              <a:buChar char="Ø"/>
            </a:pPr>
            <a:r>
              <a:rPr lang="ru-RU" sz="5200" b="1" dirty="0" smtClean="0">
                <a:solidFill>
                  <a:srgbClr val="6600CC"/>
                </a:solidFill>
              </a:rPr>
              <a:t>С 2019 по 2021 год </a:t>
            </a:r>
            <a:r>
              <a:rPr lang="ru-RU" sz="5200" dirty="0" smtClean="0"/>
              <a:t>тема Всемирного дня:  </a:t>
            </a:r>
            <a:r>
              <a:rPr lang="ru-RU" sz="5200" b="1" dirty="0" smtClean="0">
                <a:solidFill>
                  <a:srgbClr val="6600CC"/>
                </a:solidFill>
              </a:rPr>
              <a:t>«Я есть и я буду»</a:t>
            </a:r>
            <a:r>
              <a:rPr lang="ru-RU" sz="5200" dirty="0" smtClean="0"/>
              <a:t>. Основной акцент в этот период времени делается на осознание того, что онкологическую патологию возможно предотвратить. Особое внимание уделяется пропаганде раннего обнаружения патологии, здорового образа и </a:t>
            </a:r>
            <a:r>
              <a:rPr lang="ru-RU" sz="5200" dirty="0" smtClean="0"/>
              <a:t>повышения </a:t>
            </a:r>
            <a:r>
              <a:rPr lang="ru-RU" sz="5200" dirty="0" smtClean="0"/>
              <a:t>качества жизни.</a:t>
            </a:r>
          </a:p>
          <a:p>
            <a:pPr algn="just">
              <a:buFont typeface="Wingdings" panose="05000000000000000000" pitchFamily="2" charset="2"/>
              <a:buChar char="Ø"/>
            </a:pPr>
            <a:r>
              <a:rPr lang="ru-RU" sz="5200" b="1" dirty="0" smtClean="0">
                <a:solidFill>
                  <a:srgbClr val="6600CC"/>
                </a:solidFill>
              </a:rPr>
              <a:t>С 2022 по 2024 год </a:t>
            </a:r>
            <a:r>
              <a:rPr lang="ru-RU" sz="5200" dirty="0" smtClean="0"/>
              <a:t>Всемирный день борьбы против рака проходил под лозунгом  </a:t>
            </a:r>
            <a:r>
              <a:rPr lang="ru-RU" sz="5200" b="1" dirty="0" smtClean="0">
                <a:solidFill>
                  <a:srgbClr val="6600CC"/>
                </a:solidFill>
              </a:rPr>
              <a:t>«Заботы достойны все».</a:t>
            </a:r>
          </a:p>
          <a:p>
            <a:pPr algn="just">
              <a:buFont typeface="Wingdings" panose="05000000000000000000" pitchFamily="2" charset="2"/>
              <a:buChar char="Ø"/>
            </a:pPr>
            <a:r>
              <a:rPr lang="ru-RU" sz="5200" b="1" dirty="0" smtClean="0">
                <a:solidFill>
                  <a:srgbClr val="6600CC"/>
                </a:solidFill>
              </a:rPr>
              <a:t>На 2025–2027 годы </a:t>
            </a:r>
            <a:r>
              <a:rPr lang="ru-RU" sz="5200" dirty="0" smtClean="0"/>
              <a:t>тема Всемирного дня борьбы против рака — </a:t>
            </a:r>
            <a:r>
              <a:rPr lang="ru-RU" sz="5200" b="1" dirty="0" smtClean="0">
                <a:solidFill>
                  <a:srgbClr val="6600CC"/>
                </a:solidFill>
              </a:rPr>
              <a:t>«Объединяясь ради уникального». </a:t>
            </a:r>
            <a:r>
              <a:rPr lang="ru-RU" sz="5200" dirty="0" smtClean="0"/>
              <a:t>Она нацелена на оказание медицинской помощи с учетом не только физиологических, но и психологических особенностей пациентов.</a:t>
            </a:r>
            <a:r>
              <a:rPr lang="ru-RU" sz="5200" dirty="0"/>
              <a:t> Лозунг </a:t>
            </a:r>
            <a:r>
              <a:rPr lang="ru-RU" sz="5200" dirty="0" smtClean="0"/>
              <a:t>«Объединяясь ради уникального» подчеркивает </a:t>
            </a:r>
            <a:r>
              <a:rPr lang="ru-RU" sz="5200" dirty="0"/>
              <a:t>тот факт, что у людей есть неповторимые истории, личные потребности, взгляды и ситуации, которые необходимо учитывать при лечении. И в то же время все, кто столкнулся с раком, едины в своем стремлении победить болезнь.</a:t>
            </a:r>
          </a:p>
          <a:p>
            <a:pPr marL="0" indent="0" algn="just">
              <a:buNone/>
            </a:pPr>
            <a:endParaRPr lang="ru-RU" sz="5200" dirty="0" smtClean="0"/>
          </a:p>
          <a:p>
            <a:pPr algn="just">
              <a:buFont typeface="Wingdings" panose="05000000000000000000" pitchFamily="2" charset="2"/>
              <a:buChar char="Ø"/>
            </a:pPr>
            <a:endParaRPr lang="ru-RU" sz="1800" dirty="0" smtClean="0"/>
          </a:p>
          <a:p>
            <a:pPr algn="just">
              <a:buFont typeface="Wingdings" panose="05000000000000000000" pitchFamily="2" charset="2"/>
              <a:buChar char="Ø"/>
            </a:pPr>
            <a:endParaRPr lang="ru-RU" dirty="0" smtClean="0"/>
          </a:p>
          <a:p>
            <a:pPr marL="0" indent="0" algn="just">
              <a:buNone/>
            </a:pPr>
            <a:endParaRPr lang="ru-RU" dirty="0" smtClean="0"/>
          </a:p>
          <a:p>
            <a:endParaRPr lang="ru-RU" dirty="0"/>
          </a:p>
        </p:txBody>
      </p:sp>
      <p:pic>
        <p:nvPicPr>
          <p:cNvPr id="4" name="Рисунок 15"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39045" y="527050"/>
            <a:ext cx="184785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33814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smtClean="0">
                <a:solidFill>
                  <a:srgbClr val="990099"/>
                </a:solidFill>
                <a:latin typeface="+mn-lt"/>
              </a:rPr>
              <a:t>Символика  Всемирного дня борьбы </a:t>
            </a:r>
            <a:br>
              <a:rPr lang="ru-RU" sz="4000" b="1" dirty="0" smtClean="0">
                <a:solidFill>
                  <a:srgbClr val="990099"/>
                </a:solidFill>
                <a:latin typeface="+mn-lt"/>
              </a:rPr>
            </a:br>
            <a:r>
              <a:rPr lang="ru-RU" sz="4000" b="1" dirty="0" smtClean="0">
                <a:solidFill>
                  <a:srgbClr val="990099"/>
                </a:solidFill>
                <a:latin typeface="+mn-lt"/>
              </a:rPr>
              <a:t>против рака</a:t>
            </a:r>
            <a:endParaRPr lang="ru-RU" sz="4000" dirty="0">
              <a:solidFill>
                <a:srgbClr val="990099"/>
              </a:solidFill>
              <a:latin typeface="+mn-lt"/>
            </a:endParaRPr>
          </a:p>
        </p:txBody>
      </p:sp>
      <p:sp>
        <p:nvSpPr>
          <p:cNvPr id="3" name="Объект 2"/>
          <p:cNvSpPr>
            <a:spLocks noGrp="1"/>
          </p:cNvSpPr>
          <p:nvPr>
            <p:ph idx="1"/>
          </p:nvPr>
        </p:nvSpPr>
        <p:spPr>
          <a:xfrm>
            <a:off x="838200" y="1987061"/>
            <a:ext cx="10515600" cy="4189901"/>
          </a:xfrm>
        </p:spPr>
        <p:txBody>
          <a:bodyPr>
            <a:normAutofit fontScale="62500" lnSpcReduction="20000"/>
          </a:bodyPr>
          <a:lstStyle/>
          <a:p>
            <a:pPr algn="just">
              <a:lnSpc>
                <a:spcPct val="120000"/>
              </a:lnSpc>
              <a:spcBef>
                <a:spcPts val="0"/>
              </a:spcBef>
              <a:buFont typeface="Wingdings" panose="05000000000000000000" pitchFamily="2" charset="2"/>
              <a:buChar char="Ø"/>
            </a:pPr>
            <a:r>
              <a:rPr lang="ru-RU" sz="2200" b="1" dirty="0" smtClean="0">
                <a:solidFill>
                  <a:srgbClr val="6600CC"/>
                </a:solidFill>
              </a:rPr>
              <a:t>Основным </a:t>
            </a:r>
            <a:r>
              <a:rPr lang="ru-RU" sz="2200" b="1" dirty="0">
                <a:solidFill>
                  <a:srgbClr val="6600CC"/>
                </a:solidFill>
              </a:rPr>
              <a:t>символом борьбы против рака </a:t>
            </a:r>
            <a:r>
              <a:rPr lang="ru-RU" sz="2200" dirty="0"/>
              <a:t>является </a:t>
            </a:r>
            <a:r>
              <a:rPr lang="ru-RU" sz="2200" b="1" dirty="0">
                <a:solidFill>
                  <a:srgbClr val="6600CC"/>
                </a:solidFill>
              </a:rPr>
              <a:t>ленточка разных цветов. </a:t>
            </a:r>
            <a:r>
              <a:rPr lang="ru-RU" sz="2200" dirty="0"/>
              <a:t>Она напоминает о важности заботы о своем здоровье и своевременном обследовании. </a:t>
            </a:r>
            <a:endParaRPr lang="ru-RU" sz="2200" dirty="0" smtClean="0"/>
          </a:p>
          <a:p>
            <a:pPr marL="0" indent="0" algn="just">
              <a:lnSpc>
                <a:spcPct val="120000"/>
              </a:lnSpc>
              <a:spcBef>
                <a:spcPts val="0"/>
              </a:spcBef>
              <a:buNone/>
            </a:pPr>
            <a:endParaRPr lang="ru-RU" sz="2200" dirty="0"/>
          </a:p>
          <a:p>
            <a:pPr algn="just">
              <a:lnSpc>
                <a:spcPct val="120000"/>
              </a:lnSpc>
              <a:spcBef>
                <a:spcPts val="0"/>
              </a:spcBef>
              <a:buFont typeface="Wingdings" panose="05000000000000000000" pitchFamily="2" charset="2"/>
              <a:buChar char="Ø"/>
            </a:pPr>
            <a:r>
              <a:rPr lang="ru-RU" sz="2200" b="1" dirty="0" smtClean="0">
                <a:solidFill>
                  <a:srgbClr val="6600CC"/>
                </a:solidFill>
              </a:rPr>
              <a:t>Изначально символику борьбы против рака </a:t>
            </a:r>
            <a:r>
              <a:rPr lang="ru-RU" sz="2200" dirty="0" smtClean="0"/>
              <a:t>в </a:t>
            </a:r>
            <a:r>
              <a:rPr lang="ru-RU" sz="2200" dirty="0"/>
              <a:t>виде </a:t>
            </a:r>
            <a:r>
              <a:rPr lang="ru-RU" sz="2200" b="1" dirty="0">
                <a:solidFill>
                  <a:srgbClr val="C00000"/>
                </a:solidFill>
              </a:rPr>
              <a:t>ленточки персикового цвета</a:t>
            </a:r>
            <a:r>
              <a:rPr lang="ru-RU" sz="2200" dirty="0">
                <a:solidFill>
                  <a:srgbClr val="C00000"/>
                </a:solidFill>
              </a:rPr>
              <a:t> </a:t>
            </a:r>
            <a:r>
              <a:rPr lang="ru-RU" sz="2200" dirty="0"/>
              <a:t>пыталась распространить в массы 68-летняя </a:t>
            </a:r>
            <a:r>
              <a:rPr lang="ru-RU" sz="2200" b="1" dirty="0">
                <a:solidFill>
                  <a:srgbClr val="6600CC"/>
                </a:solidFill>
              </a:rPr>
              <a:t>Шарлотта Хайлей. </a:t>
            </a:r>
            <a:r>
              <a:rPr lang="ru-RU" sz="2200" dirty="0"/>
              <a:t>По ее замыслу, лента символизировала борьбу против рака молочной железы, который пережила сама Шарлотта. </a:t>
            </a:r>
            <a:endParaRPr lang="ru-RU" sz="2200" dirty="0" smtClean="0"/>
          </a:p>
          <a:p>
            <a:pPr marL="0" indent="0" algn="just">
              <a:lnSpc>
                <a:spcPct val="120000"/>
              </a:lnSpc>
              <a:spcBef>
                <a:spcPts val="0"/>
              </a:spcBef>
              <a:buNone/>
            </a:pPr>
            <a:endParaRPr lang="ru-RU" sz="2200" dirty="0"/>
          </a:p>
          <a:p>
            <a:pPr algn="just">
              <a:lnSpc>
                <a:spcPct val="120000"/>
              </a:lnSpc>
              <a:spcBef>
                <a:spcPts val="0"/>
              </a:spcBef>
              <a:buFont typeface="Wingdings" panose="05000000000000000000" pitchFamily="2" charset="2"/>
              <a:buChar char="Ø"/>
            </a:pPr>
            <a:r>
              <a:rPr lang="ru-RU" sz="2200" b="1" dirty="0" smtClean="0">
                <a:solidFill>
                  <a:srgbClr val="6600CC"/>
                </a:solidFill>
              </a:rPr>
              <a:t>В </a:t>
            </a:r>
            <a:r>
              <a:rPr lang="ru-RU" sz="2200" b="1" dirty="0">
                <a:solidFill>
                  <a:srgbClr val="6600CC"/>
                </a:solidFill>
              </a:rPr>
              <a:t>1992 году </a:t>
            </a:r>
            <a:r>
              <a:rPr lang="ru-RU" sz="2200" dirty="0"/>
              <a:t>редактор женского журнала Александра Пенни и вице-президент корпорации Estee Lauder заинтересовались идеей Шарлотты. Они предложили ей совместную работу, однако </a:t>
            </a:r>
            <a:r>
              <a:rPr lang="ru-RU" sz="2200" dirty="0" smtClean="0"/>
              <a:t>стороны не сумели договориться и </a:t>
            </a:r>
            <a:r>
              <a:rPr lang="ru-RU" sz="2200" dirty="0"/>
              <a:t>Estee Lauder выпустила свою </a:t>
            </a:r>
            <a:r>
              <a:rPr lang="ru-RU" sz="2200" b="1" dirty="0">
                <a:solidFill>
                  <a:srgbClr val="C00000"/>
                </a:solidFill>
              </a:rPr>
              <a:t>ленту розового цвета</a:t>
            </a:r>
            <a:r>
              <a:rPr lang="ru-RU" sz="2200" dirty="0">
                <a:solidFill>
                  <a:srgbClr val="C00000"/>
                </a:solidFill>
              </a:rPr>
              <a:t>, </a:t>
            </a:r>
            <a:r>
              <a:rPr lang="ru-RU" sz="2200" dirty="0"/>
              <a:t>которую раздавали всем посетительницам своих бутиков. </a:t>
            </a:r>
            <a:r>
              <a:rPr lang="ru-RU" sz="2200" dirty="0" smtClean="0"/>
              <a:t>Целью </a:t>
            </a:r>
            <a:r>
              <a:rPr lang="ru-RU" sz="2200" dirty="0"/>
              <a:t>данной акции было привлечение внимания большого числа людей к данной проблеме и сбор средств на исследования</a:t>
            </a:r>
            <a:r>
              <a:rPr lang="ru-RU" sz="2200" dirty="0" smtClean="0"/>
              <a:t>.</a:t>
            </a:r>
          </a:p>
          <a:p>
            <a:pPr marL="0" indent="0" algn="just">
              <a:lnSpc>
                <a:spcPct val="120000"/>
              </a:lnSpc>
              <a:spcBef>
                <a:spcPts val="0"/>
              </a:spcBef>
              <a:buNone/>
            </a:pPr>
            <a:endParaRPr lang="ru-RU" sz="2200" dirty="0" smtClean="0"/>
          </a:p>
          <a:p>
            <a:pPr algn="just">
              <a:lnSpc>
                <a:spcPct val="120000"/>
              </a:lnSpc>
              <a:spcBef>
                <a:spcPts val="0"/>
              </a:spcBef>
              <a:buFont typeface="Wingdings" panose="05000000000000000000" pitchFamily="2" charset="2"/>
              <a:buChar char="Ø"/>
            </a:pPr>
            <a:r>
              <a:rPr lang="ru-RU" sz="2200" b="1" dirty="0">
                <a:solidFill>
                  <a:srgbClr val="6600CC"/>
                </a:solidFill>
              </a:rPr>
              <a:t>Существует несколько вариантов ленточек</a:t>
            </a:r>
            <a:r>
              <a:rPr lang="ru-RU" sz="2200" b="1" dirty="0" smtClean="0">
                <a:solidFill>
                  <a:srgbClr val="6600CC"/>
                </a:solidFill>
              </a:rPr>
              <a:t>, </a:t>
            </a:r>
            <a:r>
              <a:rPr lang="ru-RU" sz="2200" dirty="0"/>
              <a:t>в зависимости от конкретной проблемы:</a:t>
            </a:r>
          </a:p>
          <a:p>
            <a:pPr algn="just">
              <a:lnSpc>
                <a:spcPct val="120000"/>
              </a:lnSpc>
              <a:spcBef>
                <a:spcPts val="0"/>
              </a:spcBef>
              <a:buFont typeface="Wingdings" panose="05000000000000000000" pitchFamily="2" charset="2"/>
              <a:buChar char="§"/>
            </a:pPr>
            <a:r>
              <a:rPr lang="ru-RU" sz="2200" b="1" dirty="0">
                <a:solidFill>
                  <a:srgbClr val="C00000"/>
                </a:solidFill>
              </a:rPr>
              <a:t>серая</a:t>
            </a:r>
            <a:r>
              <a:rPr lang="ru-RU" sz="2200" dirty="0">
                <a:solidFill>
                  <a:srgbClr val="0000CC"/>
                </a:solidFill>
              </a:rPr>
              <a:t> </a:t>
            </a:r>
            <a:r>
              <a:rPr lang="ru-RU" sz="2200" dirty="0"/>
              <a:t>обозначает борьбу с опухолью мозга;</a:t>
            </a:r>
          </a:p>
          <a:p>
            <a:pPr algn="just">
              <a:lnSpc>
                <a:spcPct val="120000"/>
              </a:lnSpc>
              <a:spcBef>
                <a:spcPts val="0"/>
              </a:spcBef>
              <a:buFont typeface="Wingdings" panose="05000000000000000000" pitchFamily="2" charset="2"/>
              <a:buChar char="§"/>
            </a:pPr>
            <a:r>
              <a:rPr lang="ru-RU" sz="2200" b="1" dirty="0">
                <a:solidFill>
                  <a:srgbClr val="C00000"/>
                </a:solidFill>
              </a:rPr>
              <a:t>розовая </a:t>
            </a:r>
            <a:r>
              <a:rPr lang="ru-RU" sz="2200" dirty="0"/>
              <a:t>– молочной железы;</a:t>
            </a:r>
          </a:p>
          <a:p>
            <a:pPr algn="just">
              <a:lnSpc>
                <a:spcPct val="120000"/>
              </a:lnSpc>
              <a:spcBef>
                <a:spcPts val="0"/>
              </a:spcBef>
              <a:buFont typeface="Wingdings" panose="05000000000000000000" pitchFamily="2" charset="2"/>
              <a:buChar char="§"/>
            </a:pPr>
            <a:r>
              <a:rPr lang="ru-RU" sz="2200" b="1" dirty="0">
                <a:solidFill>
                  <a:srgbClr val="C00000"/>
                </a:solidFill>
              </a:rPr>
              <a:t>сине-зеленая</a:t>
            </a:r>
            <a:r>
              <a:rPr lang="ru-RU" sz="2200" dirty="0">
                <a:solidFill>
                  <a:srgbClr val="C00000"/>
                </a:solidFill>
              </a:rPr>
              <a:t> </a:t>
            </a:r>
            <a:r>
              <a:rPr lang="ru-RU" sz="2200" dirty="0"/>
              <a:t>– почек;</a:t>
            </a:r>
          </a:p>
          <a:p>
            <a:pPr algn="just">
              <a:lnSpc>
                <a:spcPct val="120000"/>
              </a:lnSpc>
              <a:spcBef>
                <a:spcPts val="0"/>
              </a:spcBef>
              <a:buFont typeface="Wingdings" panose="05000000000000000000" pitchFamily="2" charset="2"/>
              <a:buChar char="§"/>
            </a:pPr>
            <a:r>
              <a:rPr lang="ru-RU" sz="2200" b="1" dirty="0">
                <a:solidFill>
                  <a:srgbClr val="C00000"/>
                </a:solidFill>
              </a:rPr>
              <a:t>желтая </a:t>
            </a:r>
            <a:r>
              <a:rPr lang="ru-RU" sz="2200" dirty="0"/>
              <a:t>– костных тканей;</a:t>
            </a:r>
          </a:p>
          <a:p>
            <a:pPr algn="just">
              <a:lnSpc>
                <a:spcPct val="120000"/>
              </a:lnSpc>
              <a:spcBef>
                <a:spcPts val="0"/>
              </a:spcBef>
              <a:buFont typeface="Wingdings" panose="05000000000000000000" pitchFamily="2" charset="2"/>
              <a:buChar char="§"/>
            </a:pPr>
            <a:r>
              <a:rPr lang="ru-RU" sz="2200" b="1" dirty="0">
                <a:solidFill>
                  <a:srgbClr val="C00000"/>
                </a:solidFill>
              </a:rPr>
              <a:t>золотистая</a:t>
            </a:r>
            <a:r>
              <a:rPr lang="ru-RU" sz="2200" b="1" dirty="0">
                <a:solidFill>
                  <a:srgbClr val="0000CC"/>
                </a:solidFill>
              </a:rPr>
              <a:t> </a:t>
            </a:r>
            <a:r>
              <a:rPr lang="ru-RU" sz="2200" dirty="0"/>
              <a:t>– посвящена </a:t>
            </a:r>
            <a:r>
              <a:rPr lang="ru-RU" sz="2200" dirty="0" smtClean="0"/>
              <a:t>борьбе с онкозаболеваниям </a:t>
            </a:r>
            <a:r>
              <a:rPr lang="ru-RU" sz="2200" dirty="0"/>
              <a:t>у детей.</a:t>
            </a:r>
          </a:p>
          <a:p>
            <a:pPr algn="just">
              <a:lnSpc>
                <a:spcPct val="120000"/>
              </a:lnSpc>
              <a:spcBef>
                <a:spcPts val="0"/>
              </a:spcBef>
              <a:buFont typeface="Wingdings" panose="05000000000000000000" pitchFamily="2" charset="2"/>
              <a:buChar char="Ø"/>
            </a:pPr>
            <a:endParaRPr lang="ru-RU" sz="2200" dirty="0" smtClean="0"/>
          </a:p>
          <a:p>
            <a:pPr marL="0" indent="0" algn="just">
              <a:lnSpc>
                <a:spcPct val="120000"/>
              </a:lnSpc>
              <a:spcBef>
                <a:spcPts val="0"/>
              </a:spcBef>
              <a:buNone/>
            </a:pPr>
            <a:endParaRPr lang="ru-RU" sz="2200" dirty="0"/>
          </a:p>
          <a:p>
            <a:pPr marL="0" indent="0" algn="just">
              <a:buNone/>
            </a:pPr>
            <a:endParaRPr lang="ru-RU" sz="2200" dirty="0"/>
          </a:p>
          <a:p>
            <a:endParaRPr lang="ru-RU" dirty="0"/>
          </a:p>
        </p:txBody>
      </p:sp>
      <p:pic>
        <p:nvPicPr>
          <p:cNvPr id="4" name="Рисунок 15"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93489" y="334010"/>
            <a:ext cx="166866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6064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a:solidFill>
                  <a:srgbClr val="990099"/>
                </a:solidFill>
                <a:latin typeface="+mn-lt"/>
              </a:rPr>
              <a:t>Актуальность проблемы</a:t>
            </a:r>
            <a:endParaRPr lang="ru-RU" sz="4000" dirty="0">
              <a:solidFill>
                <a:srgbClr val="990099"/>
              </a:solidFill>
              <a:latin typeface="+mn-lt"/>
            </a:endParaRPr>
          </a:p>
        </p:txBody>
      </p:sp>
      <p:sp>
        <p:nvSpPr>
          <p:cNvPr id="3" name="Объект 2"/>
          <p:cNvSpPr>
            <a:spLocks noGrp="1"/>
          </p:cNvSpPr>
          <p:nvPr>
            <p:ph idx="1"/>
          </p:nvPr>
        </p:nvSpPr>
        <p:spPr/>
        <p:txBody>
          <a:bodyPr>
            <a:noAutofit/>
          </a:bodyPr>
          <a:lstStyle/>
          <a:p>
            <a:pPr algn="just">
              <a:lnSpc>
                <a:spcPct val="100000"/>
              </a:lnSpc>
              <a:spcBef>
                <a:spcPts val="0"/>
              </a:spcBef>
              <a:buFont typeface="Wingdings" panose="05000000000000000000" pitchFamily="2" charset="2"/>
              <a:buChar char="Ø"/>
            </a:pPr>
            <a:r>
              <a:rPr lang="ru-RU" sz="1300" b="1" dirty="0">
                <a:solidFill>
                  <a:srgbClr val="6600CC"/>
                </a:solidFill>
              </a:rPr>
              <a:t>Актуальность проблемы обусловлена </a:t>
            </a:r>
            <a:r>
              <a:rPr lang="ru-RU" sz="1300" dirty="0"/>
              <a:t>масштабностью распространения </a:t>
            </a:r>
            <a:r>
              <a:rPr lang="ru-RU" sz="1300" dirty="0" smtClean="0"/>
              <a:t>онкологических заболеваний</a:t>
            </a:r>
            <a:r>
              <a:rPr lang="ru-RU" sz="1300" dirty="0"/>
              <a:t>. В последние несколько десятилетий ученые онкологи говорят о всемирной эпидемии рака. </a:t>
            </a:r>
            <a:r>
              <a:rPr lang="ru-RU" sz="1300" b="1" dirty="0">
                <a:solidFill>
                  <a:srgbClr val="6600CC"/>
                </a:solidFill>
              </a:rPr>
              <a:t>По данным Всемирной организации </a:t>
            </a:r>
            <a:r>
              <a:rPr lang="ru-RU" sz="1300" b="1" dirty="0" smtClean="0">
                <a:solidFill>
                  <a:srgbClr val="6600CC"/>
                </a:solidFill>
              </a:rPr>
              <a:t>здравоохранения:</a:t>
            </a:r>
          </a:p>
          <a:p>
            <a:pPr algn="just">
              <a:lnSpc>
                <a:spcPct val="100000"/>
              </a:lnSpc>
              <a:spcBef>
                <a:spcPts val="0"/>
              </a:spcBef>
              <a:buFont typeface="Wingdings" panose="05000000000000000000" pitchFamily="2" charset="2"/>
              <a:buChar char="§"/>
            </a:pPr>
            <a:r>
              <a:rPr lang="ru-RU" sz="1300" b="1" dirty="0">
                <a:solidFill>
                  <a:srgbClr val="6600CC"/>
                </a:solidFill>
              </a:rPr>
              <a:t>Рак – вторая по значимости причина смерти </a:t>
            </a:r>
            <a:r>
              <a:rPr lang="ru-RU" sz="1300" dirty="0"/>
              <a:t>во всем </a:t>
            </a:r>
            <a:r>
              <a:rPr lang="ru-RU" sz="1300" dirty="0" smtClean="0"/>
              <a:t>мире после </a:t>
            </a:r>
            <a:r>
              <a:rPr lang="ru-RU" sz="1300" dirty="0"/>
              <a:t>заболеваний сердечно-сосудистой системы. Каждый год от рака умирают около 10 миллионов человек. Данная цифра превышает общий показатель летальных исходов от СПИДА, малярии и туберкулеза. Прогнозы </a:t>
            </a:r>
            <a:r>
              <a:rPr lang="ru-RU" sz="1300" dirty="0" smtClean="0"/>
              <a:t>не утешительны </a:t>
            </a:r>
            <a:r>
              <a:rPr lang="ru-RU" sz="1300" dirty="0"/>
              <a:t>— эксперты полагают, что к 2030 году от онкопатологий будет погибать до 13 миллионов больных ежегодно.</a:t>
            </a:r>
          </a:p>
          <a:p>
            <a:pPr algn="just">
              <a:lnSpc>
                <a:spcPct val="100000"/>
              </a:lnSpc>
              <a:spcBef>
                <a:spcPts val="0"/>
              </a:spcBef>
              <a:buFont typeface="Wingdings" panose="05000000000000000000" pitchFamily="2" charset="2"/>
              <a:buChar char="§"/>
            </a:pPr>
            <a:r>
              <a:rPr lang="ru-RU" sz="1300" b="1" dirty="0" smtClean="0">
                <a:solidFill>
                  <a:srgbClr val="6600CC"/>
                </a:solidFill>
              </a:rPr>
              <a:t>В </a:t>
            </a:r>
            <a:r>
              <a:rPr lang="ru-RU" sz="1300" b="1" dirty="0">
                <a:solidFill>
                  <a:srgbClr val="6600CC"/>
                </a:solidFill>
              </a:rPr>
              <a:t>2022 году</a:t>
            </a:r>
            <a:r>
              <a:rPr lang="ru-RU" sz="1300" dirty="0"/>
              <a:t> было зарегистрировано примерно 20 миллионов новых случаев заболевания раком и 9,7 миллиона вызванных им смертей. </a:t>
            </a:r>
            <a:endParaRPr lang="ru-RU" sz="1300" dirty="0" smtClean="0"/>
          </a:p>
          <a:p>
            <a:pPr algn="just">
              <a:lnSpc>
                <a:spcPct val="100000"/>
              </a:lnSpc>
              <a:spcBef>
                <a:spcPts val="0"/>
              </a:spcBef>
              <a:buFont typeface="Wingdings" panose="05000000000000000000" pitchFamily="2" charset="2"/>
              <a:buChar char="§"/>
            </a:pPr>
            <a:r>
              <a:rPr lang="ru-RU" sz="1300" b="1" dirty="0">
                <a:solidFill>
                  <a:srgbClr val="6600CC"/>
                </a:solidFill>
              </a:rPr>
              <a:t>Раком в течение своей жизни </a:t>
            </a:r>
            <a:r>
              <a:rPr lang="ru-RU" sz="1300" dirty="0"/>
              <a:t>заболевает примерно каждый пятый человек; примерно каждый девятый мужчина и каждая двенадцатая женщина умирают от этого заболевания.</a:t>
            </a:r>
          </a:p>
          <a:p>
            <a:pPr algn="just">
              <a:lnSpc>
                <a:spcPct val="100000"/>
              </a:lnSpc>
              <a:spcBef>
                <a:spcPts val="0"/>
              </a:spcBef>
              <a:buFont typeface="Wingdings" panose="05000000000000000000" pitchFamily="2" charset="2"/>
              <a:buChar char="§"/>
            </a:pPr>
            <a:r>
              <a:rPr lang="ru-RU" sz="1300" b="1" dirty="0" smtClean="0">
                <a:solidFill>
                  <a:srgbClr val="6600CC"/>
                </a:solidFill>
              </a:rPr>
              <a:t>Число </a:t>
            </a:r>
            <a:r>
              <a:rPr lang="ru-RU" sz="1300" b="1" dirty="0">
                <a:solidFill>
                  <a:srgbClr val="6600CC"/>
                </a:solidFill>
              </a:rPr>
              <a:t>людей</a:t>
            </a:r>
            <a:r>
              <a:rPr lang="ru-RU" sz="1300" dirty="0"/>
              <a:t>, оставшихся в живых в течение пяти лет после постановки онкологического диагноза, оценивается в 53,5 миллиона человек. </a:t>
            </a:r>
            <a:endParaRPr lang="ru-RU" sz="1300" dirty="0" smtClean="0"/>
          </a:p>
          <a:p>
            <a:pPr algn="just">
              <a:lnSpc>
                <a:spcPct val="100000"/>
              </a:lnSpc>
              <a:spcBef>
                <a:spcPts val="0"/>
              </a:spcBef>
              <a:buFont typeface="Wingdings" panose="05000000000000000000" pitchFamily="2" charset="2"/>
              <a:buChar char="§"/>
            </a:pPr>
            <a:r>
              <a:rPr lang="ru-RU" sz="1300" b="1" dirty="0" smtClean="0">
                <a:solidFill>
                  <a:srgbClr val="6600CC"/>
                </a:solidFill>
              </a:rPr>
              <a:t>К </a:t>
            </a:r>
            <a:r>
              <a:rPr lang="ru-RU" sz="1300" b="1" dirty="0">
                <a:solidFill>
                  <a:srgbClr val="6600CC"/>
                </a:solidFill>
              </a:rPr>
              <a:t>2050 году </a:t>
            </a:r>
            <a:r>
              <a:rPr lang="ru-RU" sz="1300" dirty="0"/>
              <a:t>количество новых случаев рака в мире вырастет на 61% — примерно до 30,5 млн в год. Количество же смертей вырастет еще сильнее — на 75%, примерно до 18,6 млн в год</a:t>
            </a:r>
            <a:r>
              <a:rPr lang="ru-RU" sz="1300" dirty="0" smtClean="0"/>
              <a:t>.</a:t>
            </a:r>
          </a:p>
          <a:p>
            <a:pPr marL="0" indent="0" algn="just">
              <a:lnSpc>
                <a:spcPct val="100000"/>
              </a:lnSpc>
              <a:spcBef>
                <a:spcPts val="0"/>
              </a:spcBef>
              <a:buNone/>
            </a:pPr>
            <a:endParaRPr lang="ru-RU" sz="1300" dirty="0" smtClean="0"/>
          </a:p>
          <a:p>
            <a:pPr algn="just">
              <a:lnSpc>
                <a:spcPct val="100000"/>
              </a:lnSpc>
              <a:spcBef>
                <a:spcPts val="0"/>
              </a:spcBef>
              <a:buFont typeface="Wingdings" panose="05000000000000000000" pitchFamily="2" charset="2"/>
              <a:buChar char="Ø"/>
            </a:pPr>
            <a:r>
              <a:rPr lang="ru-RU" sz="1400" b="1" dirty="0" smtClean="0">
                <a:solidFill>
                  <a:srgbClr val="6600CC"/>
                </a:solidFill>
              </a:rPr>
              <a:t>В России:</a:t>
            </a:r>
          </a:p>
          <a:p>
            <a:pPr algn="just">
              <a:lnSpc>
                <a:spcPct val="100000"/>
              </a:lnSpc>
              <a:spcBef>
                <a:spcPts val="0"/>
              </a:spcBef>
              <a:buFont typeface="Wingdings" panose="05000000000000000000" pitchFamily="2" charset="2"/>
              <a:buChar char="§"/>
            </a:pPr>
            <a:r>
              <a:rPr lang="ru-RU" sz="1300" b="1" dirty="0">
                <a:solidFill>
                  <a:srgbClr val="6600CC"/>
                </a:solidFill>
              </a:rPr>
              <a:t>С каждым годом количество россиян с онкологическими заболеваниями увеличивается: </a:t>
            </a:r>
            <a:r>
              <a:rPr lang="ru-RU" sz="1300" dirty="0"/>
              <a:t>в 2021 году под наблюдением врачей находилось 3,94 млн таких людей, а в конце 2024 — уже 4,31 млн. Это почти 3% жителей страны. В это число входят и пациенты в состоянии ремиссии, которые продолжают наблюдаться у докторов</a:t>
            </a:r>
            <a:r>
              <a:rPr lang="ru-RU" sz="1300" dirty="0" smtClean="0"/>
              <a:t>.</a:t>
            </a:r>
          </a:p>
          <a:p>
            <a:pPr algn="just">
              <a:lnSpc>
                <a:spcPct val="100000"/>
              </a:lnSpc>
              <a:spcBef>
                <a:spcPts val="0"/>
              </a:spcBef>
              <a:buFont typeface="Wingdings" panose="05000000000000000000" pitchFamily="2" charset="2"/>
              <a:buChar char="§"/>
            </a:pPr>
            <a:r>
              <a:rPr lang="ru-RU" sz="1300" b="1" dirty="0" smtClean="0">
                <a:solidFill>
                  <a:srgbClr val="6600CC"/>
                </a:solidFill>
              </a:rPr>
              <a:t>Число </a:t>
            </a:r>
            <a:r>
              <a:rPr lang="ru-RU" sz="1300" b="1" dirty="0">
                <a:solidFill>
                  <a:srgbClr val="6600CC"/>
                </a:solidFill>
              </a:rPr>
              <a:t>впервые диагностированных случаев </a:t>
            </a:r>
            <a:r>
              <a:rPr lang="ru-RU" sz="1300" dirty="0"/>
              <a:t>злокачественных новообразований </a:t>
            </a:r>
            <a:r>
              <a:rPr lang="ru-RU" sz="1300" dirty="0" smtClean="0"/>
              <a:t> в 2023 году составляет </a:t>
            </a:r>
            <a:r>
              <a:rPr lang="ru-RU" sz="1300" dirty="0"/>
              <a:t>674 </a:t>
            </a:r>
            <a:r>
              <a:rPr lang="ru-RU" sz="1300" dirty="0" smtClean="0"/>
              <a:t>тысячи, в  2024 году </a:t>
            </a:r>
            <a:r>
              <a:rPr lang="ru-RU" sz="1300" dirty="0"/>
              <a:t>— </a:t>
            </a:r>
            <a:r>
              <a:rPr lang="ru-RU" sz="1300" dirty="0" smtClean="0"/>
              <a:t>698 тысяч. </a:t>
            </a:r>
            <a:r>
              <a:rPr lang="ru-RU" sz="1300" dirty="0"/>
              <a:t>Из них 322 тысяч — мужчинам, 376 тысяч — женщинам. </a:t>
            </a:r>
            <a:r>
              <a:rPr lang="ru-RU" sz="1300" dirty="0" smtClean="0"/>
              <a:t>Больше </a:t>
            </a:r>
            <a:r>
              <a:rPr lang="ru-RU" sz="1300" dirty="0"/>
              <a:t>всего новых случаев рака выявили в 2024 году в Москве (60 338), Санкт-Петербурге (29 865) и Московской области (32 953</a:t>
            </a:r>
            <a:r>
              <a:rPr lang="ru-RU" sz="1300" dirty="0" smtClean="0"/>
              <a:t>).</a:t>
            </a:r>
          </a:p>
          <a:p>
            <a:pPr algn="just">
              <a:lnSpc>
                <a:spcPct val="100000"/>
              </a:lnSpc>
              <a:spcBef>
                <a:spcPts val="0"/>
              </a:spcBef>
              <a:buFont typeface="Wingdings" panose="05000000000000000000" pitchFamily="2" charset="2"/>
              <a:buChar char="§"/>
            </a:pPr>
            <a:r>
              <a:rPr lang="ru-RU" sz="1300" b="1" dirty="0" smtClean="0">
                <a:solidFill>
                  <a:srgbClr val="6600CC"/>
                </a:solidFill>
              </a:rPr>
              <a:t>Количество </a:t>
            </a:r>
            <a:r>
              <a:rPr lang="ru-RU" sz="1300" b="1" dirty="0">
                <a:solidFill>
                  <a:srgbClr val="6600CC"/>
                </a:solidFill>
              </a:rPr>
              <a:t>выявляемых больных </a:t>
            </a:r>
            <a:r>
              <a:rPr lang="ru-RU" sz="1300" dirty="0"/>
              <a:t>увеличивается благодаря ранней диагностике, из-за этого удается лечить опухоли на ранних стадиях. </a:t>
            </a:r>
            <a:r>
              <a:rPr lang="ru-RU" sz="1300" dirty="0" smtClean="0"/>
              <a:t>По </a:t>
            </a:r>
            <a:r>
              <a:rPr lang="ru-RU" sz="1300" dirty="0"/>
              <a:t>данным министра здравоохранения </a:t>
            </a:r>
            <a:r>
              <a:rPr lang="ru-RU" sz="1300" dirty="0" smtClean="0"/>
              <a:t>М. </a:t>
            </a:r>
            <a:r>
              <a:rPr lang="ru-RU" sz="1300" dirty="0"/>
              <a:t>Мурашко, </a:t>
            </a:r>
            <a:r>
              <a:rPr lang="ru-RU" sz="1300" b="1" dirty="0">
                <a:solidFill>
                  <a:srgbClr val="6600CC"/>
                </a:solidFill>
              </a:rPr>
              <a:t>в 2024 году выявляемость рака на начальных стадиях достигла рекордных 61,5</a:t>
            </a:r>
            <a:r>
              <a:rPr lang="ru-RU" sz="1300" b="1" dirty="0" smtClean="0">
                <a:solidFill>
                  <a:srgbClr val="6600CC"/>
                </a:solidFill>
              </a:rPr>
              <a:t>%.</a:t>
            </a:r>
          </a:p>
          <a:p>
            <a:pPr algn="just">
              <a:lnSpc>
                <a:spcPct val="100000"/>
              </a:lnSpc>
              <a:spcBef>
                <a:spcPts val="0"/>
              </a:spcBef>
            </a:pPr>
            <a:endParaRPr lang="ru-RU" sz="1300" dirty="0"/>
          </a:p>
        </p:txBody>
      </p:sp>
      <p:pic>
        <p:nvPicPr>
          <p:cNvPr id="4" name="Рисунок 15"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93489" y="334010"/>
            <a:ext cx="166866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7104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510405"/>
            <a:ext cx="10515600" cy="1142550"/>
          </a:xfrm>
        </p:spPr>
        <p:txBody>
          <a:bodyPr>
            <a:normAutofit/>
          </a:bodyPr>
          <a:lstStyle/>
          <a:p>
            <a:r>
              <a:rPr lang="ru-RU" sz="4000" b="1" dirty="0" smtClean="0">
                <a:solidFill>
                  <a:srgbClr val="990099"/>
                </a:solidFill>
                <a:latin typeface="+mn-lt"/>
              </a:rPr>
              <a:t>Факторы риска</a:t>
            </a:r>
            <a:endParaRPr lang="ru-RU" sz="4000" dirty="0">
              <a:solidFill>
                <a:srgbClr val="990099"/>
              </a:solidFill>
              <a:latin typeface="+mn-lt"/>
            </a:endParaRPr>
          </a:p>
        </p:txBody>
      </p:sp>
      <p:sp>
        <p:nvSpPr>
          <p:cNvPr id="3" name="Объект 2"/>
          <p:cNvSpPr>
            <a:spLocks noGrp="1"/>
          </p:cNvSpPr>
          <p:nvPr>
            <p:ph idx="1"/>
          </p:nvPr>
        </p:nvSpPr>
        <p:spPr>
          <a:xfrm>
            <a:off x="838200" y="1747520"/>
            <a:ext cx="10515600" cy="4612640"/>
          </a:xfrm>
        </p:spPr>
        <p:txBody>
          <a:bodyPr>
            <a:noAutofit/>
          </a:bodyPr>
          <a:lstStyle/>
          <a:p>
            <a:pPr algn="just">
              <a:lnSpc>
                <a:spcPct val="100000"/>
              </a:lnSpc>
              <a:spcBef>
                <a:spcPts val="0"/>
              </a:spcBef>
              <a:buFont typeface="Wingdings" panose="05000000000000000000" pitchFamily="2" charset="2"/>
              <a:buChar char="Ø"/>
            </a:pPr>
            <a:r>
              <a:rPr lang="ru-RU" sz="1300" b="1" dirty="0">
                <a:solidFill>
                  <a:srgbClr val="6600CC"/>
                </a:solidFill>
              </a:rPr>
              <a:t>Рак — это общее название для более чем сотни заболеваний</a:t>
            </a:r>
            <a:r>
              <a:rPr lang="ru-RU" sz="1300" dirty="0"/>
              <a:t>, которые характеризуются неконтролируемым ростом атипичных клеток. Эти клетки формируют злокачественные опухоли, могут проникать в близлежащие ткани, нарушать их функционирование, а также распространяться по организму с помощью метастаз. Заболевание может развиться в любой части организма под влиянием факторов, которые провоцируют процесс их перерождения</a:t>
            </a:r>
            <a:r>
              <a:rPr lang="ru-RU" sz="1300" dirty="0" smtClean="0"/>
              <a:t>.</a:t>
            </a:r>
          </a:p>
          <a:p>
            <a:pPr marL="0" indent="0" algn="just">
              <a:lnSpc>
                <a:spcPct val="100000"/>
              </a:lnSpc>
              <a:spcBef>
                <a:spcPts val="0"/>
              </a:spcBef>
              <a:buNone/>
            </a:pPr>
            <a:endParaRPr lang="ru-RU" sz="1300" dirty="0"/>
          </a:p>
          <a:p>
            <a:pPr algn="just">
              <a:lnSpc>
                <a:spcPct val="100000"/>
              </a:lnSpc>
              <a:spcBef>
                <a:spcPts val="0"/>
              </a:spcBef>
              <a:buFont typeface="Wingdings" panose="05000000000000000000" pitchFamily="2" charset="2"/>
              <a:buChar char="Ø"/>
            </a:pPr>
            <a:r>
              <a:rPr lang="ru-RU" sz="1300" b="1" dirty="0" smtClean="0">
                <a:solidFill>
                  <a:srgbClr val="6600CC"/>
                </a:solidFill>
              </a:rPr>
              <a:t>Основные причины, способствующие </a:t>
            </a:r>
            <a:r>
              <a:rPr lang="ru-RU" sz="1300" b="1" dirty="0">
                <a:solidFill>
                  <a:srgbClr val="6600CC"/>
                </a:solidFill>
              </a:rPr>
              <a:t>развитию онкологических </a:t>
            </a:r>
            <a:r>
              <a:rPr lang="ru-RU" sz="1300" b="1" dirty="0" smtClean="0">
                <a:solidFill>
                  <a:srgbClr val="6600CC"/>
                </a:solidFill>
              </a:rPr>
              <a:t>заболеваний:</a:t>
            </a:r>
            <a:endParaRPr lang="ru-RU" sz="1300" b="1" dirty="0">
              <a:solidFill>
                <a:srgbClr val="6600CC"/>
              </a:solidFill>
            </a:endParaRPr>
          </a:p>
          <a:p>
            <a:pPr algn="just">
              <a:lnSpc>
                <a:spcPct val="100000"/>
              </a:lnSpc>
              <a:spcBef>
                <a:spcPts val="0"/>
              </a:spcBef>
              <a:buFont typeface="Wingdings" panose="05000000000000000000" pitchFamily="2" charset="2"/>
              <a:buChar char="§"/>
            </a:pPr>
            <a:r>
              <a:rPr lang="ru-RU" sz="1300" dirty="0" smtClean="0"/>
              <a:t>генетическая </a:t>
            </a:r>
            <a:r>
              <a:rPr lang="ru-RU" sz="1300" dirty="0"/>
              <a:t>предрасположенность;</a:t>
            </a:r>
          </a:p>
          <a:p>
            <a:pPr algn="just">
              <a:lnSpc>
                <a:spcPct val="100000"/>
              </a:lnSpc>
              <a:spcBef>
                <a:spcPts val="0"/>
              </a:spcBef>
              <a:buFont typeface="Wingdings" panose="05000000000000000000" pitchFamily="2" charset="2"/>
              <a:buChar char="§"/>
            </a:pPr>
            <a:r>
              <a:rPr lang="ru-RU" sz="1300" dirty="0"/>
              <a:t>воздействие канцерогенных веществ;</a:t>
            </a:r>
          </a:p>
          <a:p>
            <a:pPr algn="just">
              <a:lnSpc>
                <a:spcPct val="100000"/>
              </a:lnSpc>
              <a:spcBef>
                <a:spcPts val="0"/>
              </a:spcBef>
              <a:buFont typeface="Wingdings" panose="05000000000000000000" pitchFamily="2" charset="2"/>
              <a:buChar char="§"/>
            </a:pPr>
            <a:r>
              <a:rPr lang="ru-RU" sz="1300" dirty="0"/>
              <a:t>курение;</a:t>
            </a:r>
          </a:p>
          <a:p>
            <a:pPr algn="just">
              <a:lnSpc>
                <a:spcPct val="100000"/>
              </a:lnSpc>
              <a:spcBef>
                <a:spcPts val="0"/>
              </a:spcBef>
              <a:buFont typeface="Wingdings" panose="05000000000000000000" pitchFamily="2" charset="2"/>
              <a:buChar char="§"/>
            </a:pPr>
            <a:r>
              <a:rPr lang="ru-RU" sz="1300" dirty="0" smtClean="0"/>
              <a:t>неправильное </a:t>
            </a:r>
            <a:r>
              <a:rPr lang="ru-RU" sz="1300" dirty="0"/>
              <a:t>питание;</a:t>
            </a:r>
          </a:p>
          <a:p>
            <a:pPr algn="just">
              <a:lnSpc>
                <a:spcPct val="100000"/>
              </a:lnSpc>
              <a:spcBef>
                <a:spcPts val="0"/>
              </a:spcBef>
              <a:buFont typeface="Wingdings" panose="05000000000000000000" pitchFamily="2" charset="2"/>
              <a:buChar char="§"/>
            </a:pPr>
            <a:r>
              <a:rPr lang="ru-RU" sz="1300" dirty="0"/>
              <a:t>влияние ультрафиолетового или ионизирующего излучения;</a:t>
            </a:r>
          </a:p>
          <a:p>
            <a:pPr algn="just">
              <a:lnSpc>
                <a:spcPct val="100000"/>
              </a:lnSpc>
              <a:spcBef>
                <a:spcPts val="0"/>
              </a:spcBef>
              <a:buFont typeface="Wingdings" panose="05000000000000000000" pitchFamily="2" charset="2"/>
              <a:buChar char="§"/>
            </a:pPr>
            <a:r>
              <a:rPr lang="ru-RU" sz="1300" dirty="0"/>
              <a:t>вирусные, инфекционные, </a:t>
            </a:r>
            <a:r>
              <a:rPr lang="ru-RU" sz="1300" dirty="0" smtClean="0"/>
              <a:t>паразитарные </a:t>
            </a:r>
            <a:r>
              <a:rPr lang="ru-RU" sz="1300" dirty="0"/>
              <a:t>заболевания;</a:t>
            </a:r>
          </a:p>
          <a:p>
            <a:pPr algn="just">
              <a:lnSpc>
                <a:spcPct val="100000"/>
              </a:lnSpc>
              <a:spcBef>
                <a:spcPts val="0"/>
              </a:spcBef>
              <a:buFont typeface="Wingdings" panose="05000000000000000000" pitchFamily="2" charset="2"/>
              <a:buChar char="§"/>
            </a:pPr>
            <a:r>
              <a:rPr lang="ru-RU" sz="1300" dirty="0" smtClean="0"/>
              <a:t>низкая физическая </a:t>
            </a:r>
            <a:r>
              <a:rPr lang="ru-RU" sz="1300" dirty="0"/>
              <a:t>активность</a:t>
            </a:r>
            <a:r>
              <a:rPr lang="ru-RU" sz="1300" dirty="0" smtClean="0"/>
              <a:t>.</a:t>
            </a:r>
          </a:p>
          <a:p>
            <a:pPr algn="just">
              <a:lnSpc>
                <a:spcPct val="100000"/>
              </a:lnSpc>
              <a:spcBef>
                <a:spcPts val="0"/>
              </a:spcBef>
              <a:buFont typeface="Courier New" panose="02070309020205020404" pitchFamily="49" charset="0"/>
              <a:buChar char="o"/>
            </a:pPr>
            <a:endParaRPr lang="ru-RU" sz="1300" dirty="0"/>
          </a:p>
          <a:p>
            <a:pPr algn="just">
              <a:lnSpc>
                <a:spcPct val="100000"/>
              </a:lnSpc>
              <a:spcBef>
                <a:spcPts val="0"/>
              </a:spcBef>
              <a:buFont typeface="Wingdings" panose="05000000000000000000" pitchFamily="2" charset="2"/>
              <a:buChar char="Ø"/>
            </a:pPr>
            <a:r>
              <a:rPr lang="ru-RU" sz="1300" b="1" dirty="0" smtClean="0">
                <a:solidFill>
                  <a:srgbClr val="6600CC"/>
                </a:solidFill>
              </a:rPr>
              <a:t>По </a:t>
            </a:r>
            <a:r>
              <a:rPr lang="ru-RU" sz="1300" b="1" dirty="0">
                <a:solidFill>
                  <a:srgbClr val="6600CC"/>
                </a:solidFill>
              </a:rPr>
              <a:t>мере старения организма вероятность развития заболевания увеличивается</a:t>
            </a:r>
            <a:r>
              <a:rPr lang="ru-RU" sz="1300" dirty="0"/>
              <a:t>, поскольку организм накапливает вещества-провокаторы,</a:t>
            </a:r>
            <a:r>
              <a:rPr lang="ru-RU" sz="1300" dirty="0" smtClean="0"/>
              <a:t>, </a:t>
            </a:r>
            <a:r>
              <a:rPr lang="ru-RU" sz="1300" dirty="0"/>
              <a:t>появляются хронические заболевания, </a:t>
            </a:r>
            <a:r>
              <a:rPr lang="ru-RU" sz="1300" dirty="0" smtClean="0"/>
              <a:t>снижается </a:t>
            </a:r>
            <a:r>
              <a:rPr lang="ru-RU" sz="1300" dirty="0"/>
              <a:t>эффективность работы иммунной системы. Ситуацию </a:t>
            </a:r>
            <a:r>
              <a:rPr lang="ru-RU" sz="1300" dirty="0" smtClean="0"/>
              <a:t>ухудшают  </a:t>
            </a:r>
            <a:r>
              <a:rPr lang="ru-RU" sz="1300" b="1" dirty="0">
                <a:solidFill>
                  <a:srgbClr val="6600CC"/>
                </a:solidFill>
              </a:rPr>
              <a:t>экологические проблемы и воздействие негативных факторов окружающей среды</a:t>
            </a:r>
            <a:r>
              <a:rPr lang="ru-RU" sz="1300" dirty="0" smtClean="0"/>
              <a:t>.</a:t>
            </a:r>
          </a:p>
          <a:p>
            <a:pPr marL="0" indent="0" algn="just">
              <a:lnSpc>
                <a:spcPct val="100000"/>
              </a:lnSpc>
              <a:spcBef>
                <a:spcPts val="0"/>
              </a:spcBef>
              <a:buNone/>
            </a:pPr>
            <a:endParaRPr lang="ru-RU" sz="1300" dirty="0" smtClean="0"/>
          </a:p>
          <a:p>
            <a:pPr algn="just">
              <a:lnSpc>
                <a:spcPct val="100000"/>
              </a:lnSpc>
              <a:spcBef>
                <a:spcPts val="0"/>
              </a:spcBef>
              <a:buFont typeface="Wingdings" panose="05000000000000000000" pitchFamily="2" charset="2"/>
              <a:buChar char="Ø"/>
            </a:pPr>
            <a:r>
              <a:rPr lang="ru-RU" sz="1300" b="1" dirty="0" smtClean="0">
                <a:solidFill>
                  <a:srgbClr val="6600CC"/>
                </a:solidFill>
              </a:rPr>
              <a:t>Причины </a:t>
            </a:r>
            <a:r>
              <a:rPr lang="ru-RU" sz="1300" b="1" dirty="0">
                <a:solidFill>
                  <a:srgbClr val="6600CC"/>
                </a:solidFill>
              </a:rPr>
              <a:t>появления злокачественных заболеваний у </a:t>
            </a:r>
            <a:r>
              <a:rPr lang="ru-RU" sz="1300" b="1" dirty="0" smtClean="0">
                <a:solidFill>
                  <a:srgbClr val="6600CC"/>
                </a:solidFill>
              </a:rPr>
              <a:t>детей </a:t>
            </a:r>
            <a:r>
              <a:rPr lang="ru-RU" sz="1300" dirty="0" smtClean="0"/>
              <a:t>современная </a:t>
            </a:r>
            <a:r>
              <a:rPr lang="ru-RU" sz="1300" dirty="0"/>
              <a:t>медицина, несмотря на активные исследования в области онкологии, </a:t>
            </a:r>
            <a:r>
              <a:rPr lang="ru-RU" sz="1300" dirty="0" smtClean="0"/>
              <a:t>точно </a:t>
            </a:r>
            <a:r>
              <a:rPr lang="ru-RU" sz="1300" dirty="0"/>
              <a:t>назвать не </a:t>
            </a:r>
            <a:r>
              <a:rPr lang="ru-RU" sz="1300" dirty="0" smtClean="0"/>
              <a:t>может. Установлены </a:t>
            </a:r>
            <a:r>
              <a:rPr lang="ru-RU" sz="1300" dirty="0"/>
              <a:t>только предпосылки возникновения раковых опухолей, к которым относят:</a:t>
            </a:r>
          </a:p>
          <a:p>
            <a:pPr algn="just">
              <a:lnSpc>
                <a:spcPct val="100000"/>
              </a:lnSpc>
              <a:spcBef>
                <a:spcPts val="0"/>
              </a:spcBef>
              <a:buFont typeface="Wingdings" panose="05000000000000000000" pitchFamily="2" charset="2"/>
              <a:buChar char="§"/>
            </a:pPr>
            <a:r>
              <a:rPr lang="ru-RU" sz="1300" dirty="0"/>
              <a:t>генетическую </a:t>
            </a:r>
            <a:r>
              <a:rPr lang="ru-RU" sz="1300" dirty="0" smtClean="0"/>
              <a:t>предрасположенность;</a:t>
            </a:r>
            <a:endParaRPr lang="ru-RU" sz="1300" dirty="0"/>
          </a:p>
          <a:p>
            <a:pPr algn="just">
              <a:lnSpc>
                <a:spcPct val="100000"/>
              </a:lnSpc>
              <a:spcBef>
                <a:spcPts val="0"/>
              </a:spcBef>
              <a:buFont typeface="Wingdings" panose="05000000000000000000" pitchFamily="2" charset="2"/>
              <a:buChar char="§"/>
            </a:pPr>
            <a:r>
              <a:rPr lang="ru-RU" sz="1300" dirty="0"/>
              <a:t>канцерогенные воздействия (загрязнение окружающей среды и наличие токсических веществ в составе окружающей обстановки);</a:t>
            </a:r>
          </a:p>
          <a:p>
            <a:pPr algn="just">
              <a:lnSpc>
                <a:spcPct val="100000"/>
              </a:lnSpc>
              <a:spcBef>
                <a:spcPts val="0"/>
              </a:spcBef>
              <a:buFont typeface="Wingdings" panose="05000000000000000000" pitchFamily="2" charset="2"/>
              <a:buChar char="§"/>
            </a:pPr>
            <a:r>
              <a:rPr lang="ru-RU" sz="1300" dirty="0"/>
              <a:t>патологии плода в период внутриутробного развития.</a:t>
            </a:r>
          </a:p>
          <a:p>
            <a:pPr marL="0" indent="0" algn="just">
              <a:lnSpc>
                <a:spcPct val="100000"/>
              </a:lnSpc>
              <a:spcBef>
                <a:spcPts val="0"/>
              </a:spcBef>
              <a:buNone/>
            </a:pPr>
            <a:endParaRPr lang="ru-RU" sz="1200" dirty="0"/>
          </a:p>
          <a:p>
            <a:pPr marL="0" indent="0" algn="just">
              <a:lnSpc>
                <a:spcPct val="100000"/>
              </a:lnSpc>
              <a:spcBef>
                <a:spcPts val="0"/>
              </a:spcBef>
              <a:buNone/>
            </a:pPr>
            <a:endParaRPr lang="ru-RU" sz="1200" dirty="0"/>
          </a:p>
          <a:p>
            <a:pPr marL="0" indent="0" algn="just">
              <a:lnSpc>
                <a:spcPct val="120000"/>
              </a:lnSpc>
              <a:spcBef>
                <a:spcPts val="0"/>
              </a:spcBef>
              <a:buNone/>
            </a:pPr>
            <a:endParaRPr lang="ru-RU" sz="1200" dirty="0"/>
          </a:p>
        </p:txBody>
      </p:sp>
      <p:pic>
        <p:nvPicPr>
          <p:cNvPr id="4" name="Рисунок 15"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93489" y="334010"/>
            <a:ext cx="166866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65880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a:solidFill>
                  <a:srgbClr val="990099"/>
                </a:solidFill>
                <a:latin typeface="+mn-lt"/>
              </a:rPr>
              <a:t>Симптомы злокачественных опухолей</a:t>
            </a:r>
            <a:endParaRPr lang="ru-RU" sz="4000" dirty="0">
              <a:solidFill>
                <a:srgbClr val="990099"/>
              </a:solidFill>
              <a:latin typeface="+mn-lt"/>
            </a:endParaRPr>
          </a:p>
        </p:txBody>
      </p:sp>
      <p:sp>
        <p:nvSpPr>
          <p:cNvPr id="3" name="Объект 2"/>
          <p:cNvSpPr>
            <a:spLocks noGrp="1"/>
          </p:cNvSpPr>
          <p:nvPr>
            <p:ph idx="1"/>
          </p:nvPr>
        </p:nvSpPr>
        <p:spPr>
          <a:xfrm>
            <a:off x="838200" y="1574800"/>
            <a:ext cx="10515600" cy="5008880"/>
          </a:xfrm>
        </p:spPr>
        <p:txBody>
          <a:bodyPr>
            <a:normAutofit fontScale="25000" lnSpcReduction="20000"/>
          </a:bodyPr>
          <a:lstStyle/>
          <a:p>
            <a:pPr algn="just">
              <a:lnSpc>
                <a:spcPct val="120000"/>
              </a:lnSpc>
              <a:spcBef>
                <a:spcPts val="0"/>
              </a:spcBef>
              <a:buFont typeface="Wingdings" panose="05000000000000000000" pitchFamily="2" charset="2"/>
              <a:buChar char="Ø"/>
            </a:pPr>
            <a:r>
              <a:rPr lang="ru-RU" sz="4800" b="1" dirty="0">
                <a:solidFill>
                  <a:srgbClr val="6600CC"/>
                </a:solidFill>
              </a:rPr>
              <a:t>На ранних стадиях  рак часто не даёт о себе знать</a:t>
            </a:r>
            <a:r>
              <a:rPr lang="ru-RU" sz="4800" dirty="0"/>
              <a:t>, поэтому многие пациенты обращаются к врачу лишь тогда, когда болезнь уже захватила многие органы и ткани. Однако есть некоторые тревожные симптомы, если они сохраняются в течение нескольких недель или месяцев, которые сигнализируют нам о необходимости пройти обследование, чтобы не упустить рак. </a:t>
            </a:r>
            <a:endParaRPr lang="ru-RU" sz="4800" dirty="0" smtClean="0"/>
          </a:p>
          <a:p>
            <a:pPr algn="just">
              <a:lnSpc>
                <a:spcPct val="120000"/>
              </a:lnSpc>
              <a:spcBef>
                <a:spcPts val="0"/>
              </a:spcBef>
              <a:buFont typeface="Wingdings" panose="05000000000000000000" pitchFamily="2" charset="2"/>
              <a:buChar char="Ø"/>
            </a:pPr>
            <a:endParaRPr lang="ru-RU" sz="4800" dirty="0"/>
          </a:p>
          <a:p>
            <a:pPr lvl="0" algn="just">
              <a:lnSpc>
                <a:spcPct val="120000"/>
              </a:lnSpc>
              <a:spcBef>
                <a:spcPts val="0"/>
              </a:spcBef>
              <a:buFont typeface="Wingdings" panose="05000000000000000000" pitchFamily="2" charset="2"/>
              <a:buChar char="Ø"/>
            </a:pPr>
            <a:r>
              <a:rPr lang="ru-RU" sz="4800" b="1" dirty="0">
                <a:solidFill>
                  <a:srgbClr val="6600CC"/>
                </a:solidFill>
              </a:rPr>
              <a:t>Некоторые общие симптомы, при которых нужно обратиться к онкологу:</a:t>
            </a:r>
          </a:p>
          <a:p>
            <a:pPr lvl="0" algn="just">
              <a:lnSpc>
                <a:spcPct val="120000"/>
              </a:lnSpc>
              <a:spcBef>
                <a:spcPts val="0"/>
              </a:spcBef>
              <a:buFont typeface="Wingdings" panose="05000000000000000000" pitchFamily="2" charset="2"/>
              <a:buChar char="§"/>
            </a:pPr>
            <a:r>
              <a:rPr lang="ru-RU" sz="4800" dirty="0">
                <a:solidFill>
                  <a:srgbClr val="6600CC"/>
                </a:solidFill>
              </a:rPr>
              <a:t>Необъяснимая потеря веса </a:t>
            </a:r>
            <a:r>
              <a:rPr lang="ru-RU" sz="4800" dirty="0"/>
              <a:t>— если теряется более 5% массы тела без изменения рациона или физической активности за короткий срок (1–3 месяца).</a:t>
            </a:r>
          </a:p>
          <a:p>
            <a:pPr lvl="0" algn="just">
              <a:lnSpc>
                <a:spcPct val="120000"/>
              </a:lnSpc>
              <a:spcBef>
                <a:spcPts val="0"/>
              </a:spcBef>
              <a:buFont typeface="Wingdings" panose="05000000000000000000" pitchFamily="2" charset="2"/>
              <a:buChar char="§"/>
            </a:pPr>
            <a:r>
              <a:rPr lang="ru-RU" sz="4800" dirty="0">
                <a:solidFill>
                  <a:srgbClr val="6600CC"/>
                </a:solidFill>
              </a:rPr>
              <a:t>Длительные боли без очевидной причины </a:t>
            </a:r>
            <a:r>
              <a:rPr lang="ru-RU" sz="4800" dirty="0"/>
              <a:t>— постоянная боль в животе, груди, костях или голове, не связанная с травмой или хроническими заболеваниями.</a:t>
            </a:r>
          </a:p>
          <a:p>
            <a:pPr lvl="0" algn="just">
              <a:lnSpc>
                <a:spcPct val="120000"/>
              </a:lnSpc>
              <a:spcBef>
                <a:spcPts val="0"/>
              </a:spcBef>
              <a:buFont typeface="Wingdings" panose="05000000000000000000" pitchFamily="2" charset="2"/>
              <a:buChar char="§"/>
            </a:pPr>
            <a:r>
              <a:rPr lang="ru-RU" sz="4800" dirty="0">
                <a:solidFill>
                  <a:srgbClr val="6600CC"/>
                </a:solidFill>
              </a:rPr>
              <a:t>Изменения кожи </a:t>
            </a:r>
            <a:r>
              <a:rPr lang="ru-RU" sz="4800" dirty="0"/>
              <a:t>— появление новых родинок с неровными краями, быстрым ростом, изменением цвета или кровоточивостью. Также насторожить должны желтушность кожи, длительно незаживающие язвы и трофические изменения.</a:t>
            </a:r>
          </a:p>
          <a:p>
            <a:pPr lvl="0" algn="just">
              <a:lnSpc>
                <a:spcPct val="120000"/>
              </a:lnSpc>
              <a:spcBef>
                <a:spcPts val="0"/>
              </a:spcBef>
              <a:buFont typeface="Wingdings" panose="05000000000000000000" pitchFamily="2" charset="2"/>
              <a:buChar char="§"/>
            </a:pPr>
            <a:r>
              <a:rPr lang="ru-RU" sz="4800" dirty="0">
                <a:solidFill>
                  <a:srgbClr val="6600CC"/>
                </a:solidFill>
              </a:rPr>
              <a:t>Нарушения в работе ЖКТ </a:t>
            </a:r>
            <a:r>
              <a:rPr lang="ru-RU" sz="4800" dirty="0"/>
              <a:t>— проблемы с глотанием, постоянная изжога, кровь в стуле, продолжительные запоры или диарея могут быть симптомами рака пищевода, желудка или кишечника.</a:t>
            </a:r>
          </a:p>
          <a:p>
            <a:pPr lvl="0" algn="just">
              <a:lnSpc>
                <a:spcPct val="120000"/>
              </a:lnSpc>
              <a:spcBef>
                <a:spcPts val="0"/>
              </a:spcBef>
              <a:buFont typeface="Wingdings" panose="05000000000000000000" pitchFamily="2" charset="2"/>
              <a:buChar char="§"/>
            </a:pPr>
            <a:r>
              <a:rPr lang="ru-RU" sz="4800" dirty="0">
                <a:solidFill>
                  <a:srgbClr val="6600CC"/>
                </a:solidFill>
              </a:rPr>
              <a:t>Необычные кровотечения </a:t>
            </a:r>
            <a:r>
              <a:rPr lang="ru-RU" sz="4800" dirty="0"/>
              <a:t>— кровь в моче, мокроте, влагалищные кровотечения вне менструации требуют срочной диагностики.</a:t>
            </a:r>
          </a:p>
          <a:p>
            <a:pPr lvl="0" algn="just">
              <a:lnSpc>
                <a:spcPct val="120000"/>
              </a:lnSpc>
              <a:spcBef>
                <a:spcPts val="0"/>
              </a:spcBef>
              <a:buFont typeface="Wingdings" panose="05000000000000000000" pitchFamily="2" charset="2"/>
              <a:buChar char="§"/>
            </a:pPr>
            <a:r>
              <a:rPr lang="ru-RU" sz="4800" dirty="0">
                <a:solidFill>
                  <a:srgbClr val="6600CC"/>
                </a:solidFill>
              </a:rPr>
              <a:t>Постоянная усталость и слабость </a:t>
            </a:r>
            <a:r>
              <a:rPr lang="ru-RU" sz="4800" dirty="0"/>
              <a:t>— если отдых не помогает, а упадок сил сопровождается другими симптомами (бледность, одышка, головокружение).</a:t>
            </a:r>
          </a:p>
          <a:p>
            <a:pPr lvl="0" algn="just">
              <a:lnSpc>
                <a:spcPct val="120000"/>
              </a:lnSpc>
              <a:spcBef>
                <a:spcPts val="0"/>
              </a:spcBef>
              <a:buFont typeface="Wingdings" panose="05000000000000000000" pitchFamily="2" charset="2"/>
              <a:buChar char="§"/>
            </a:pPr>
            <a:endParaRPr lang="ru-RU" sz="4800" dirty="0"/>
          </a:p>
          <a:p>
            <a:pPr lvl="0" algn="just">
              <a:lnSpc>
                <a:spcPct val="120000"/>
              </a:lnSpc>
              <a:spcBef>
                <a:spcPts val="0"/>
              </a:spcBef>
              <a:buFont typeface="Wingdings" panose="05000000000000000000" pitchFamily="2" charset="2"/>
              <a:buChar char="Ø"/>
            </a:pPr>
            <a:r>
              <a:rPr lang="ru-RU" sz="4800" b="1" dirty="0">
                <a:solidFill>
                  <a:srgbClr val="6600CC"/>
                </a:solidFill>
              </a:rPr>
              <a:t>Некоторые симптомы, характерные для </a:t>
            </a:r>
            <a:r>
              <a:rPr lang="ru-RU" sz="4800" b="1" dirty="0" smtClean="0">
                <a:solidFill>
                  <a:srgbClr val="6600CC"/>
                </a:solidFill>
              </a:rPr>
              <a:t>отдельных видов </a:t>
            </a:r>
            <a:r>
              <a:rPr lang="ru-RU" sz="4800" b="1" dirty="0">
                <a:solidFill>
                  <a:srgbClr val="6600CC"/>
                </a:solidFill>
              </a:rPr>
              <a:t>онкологических заболеваний:</a:t>
            </a:r>
          </a:p>
          <a:p>
            <a:pPr lvl="0" algn="just">
              <a:lnSpc>
                <a:spcPct val="120000"/>
              </a:lnSpc>
              <a:spcBef>
                <a:spcPts val="0"/>
              </a:spcBef>
              <a:buFont typeface="Wingdings" panose="05000000000000000000" pitchFamily="2" charset="2"/>
              <a:buChar char="§"/>
            </a:pPr>
            <a:r>
              <a:rPr lang="ru-RU" sz="4800" dirty="0">
                <a:solidFill>
                  <a:srgbClr val="6600CC"/>
                </a:solidFill>
              </a:rPr>
              <a:t>Рак молочной железы </a:t>
            </a:r>
            <a:r>
              <a:rPr lang="ru-RU" sz="4800" dirty="0"/>
              <a:t>— изменение формы или размера груди, уплотнения, выделения из соска, его втяжение. </a:t>
            </a:r>
          </a:p>
          <a:p>
            <a:pPr lvl="0" algn="just">
              <a:lnSpc>
                <a:spcPct val="120000"/>
              </a:lnSpc>
              <a:spcBef>
                <a:spcPts val="0"/>
              </a:spcBef>
              <a:buFont typeface="Wingdings" panose="05000000000000000000" pitchFamily="2" charset="2"/>
              <a:buChar char="§"/>
            </a:pPr>
            <a:r>
              <a:rPr lang="ru-RU" sz="4800" dirty="0">
                <a:solidFill>
                  <a:srgbClr val="6600CC"/>
                </a:solidFill>
              </a:rPr>
              <a:t>Рак кишечника </a:t>
            </a:r>
            <a:r>
              <a:rPr lang="ru-RU" sz="4800" dirty="0"/>
              <a:t>— запоры, диарея, кровь в кале, боли в животе, чувство неполного опорожнения. </a:t>
            </a:r>
          </a:p>
          <a:p>
            <a:pPr lvl="0" algn="just">
              <a:lnSpc>
                <a:spcPct val="120000"/>
              </a:lnSpc>
              <a:spcBef>
                <a:spcPts val="0"/>
              </a:spcBef>
              <a:buFont typeface="Wingdings" panose="05000000000000000000" pitchFamily="2" charset="2"/>
              <a:buChar char="§"/>
            </a:pPr>
            <a:r>
              <a:rPr lang="ru-RU" sz="4800" dirty="0">
                <a:solidFill>
                  <a:srgbClr val="6600CC"/>
                </a:solidFill>
              </a:rPr>
              <a:t>Рак лёгких </a:t>
            </a:r>
            <a:r>
              <a:rPr lang="ru-RU" sz="4800" dirty="0"/>
              <a:t>— длительный, усиливающийся кашель, кровохарканье, одышка, боли в груди, хрипы. </a:t>
            </a:r>
          </a:p>
          <a:p>
            <a:pPr lvl="0" algn="just">
              <a:lnSpc>
                <a:spcPct val="120000"/>
              </a:lnSpc>
              <a:spcBef>
                <a:spcPts val="0"/>
              </a:spcBef>
              <a:buFont typeface="Wingdings" panose="05000000000000000000" pitchFamily="2" charset="2"/>
              <a:buChar char="§"/>
            </a:pPr>
            <a:r>
              <a:rPr lang="ru-RU" sz="4800" dirty="0">
                <a:solidFill>
                  <a:srgbClr val="6600CC"/>
                </a:solidFill>
              </a:rPr>
              <a:t>Рак полости рта </a:t>
            </a:r>
            <a:r>
              <a:rPr lang="ru-RU" sz="4800" dirty="0"/>
              <a:t>— язвы и воспаления во рту, изменения цвета слизистой оболочки, уплотнения, боли на участках ротовой полости. </a:t>
            </a:r>
          </a:p>
          <a:p>
            <a:pPr lvl="0" algn="just">
              <a:lnSpc>
                <a:spcPct val="120000"/>
              </a:lnSpc>
              <a:spcBef>
                <a:spcPts val="0"/>
              </a:spcBef>
              <a:buFont typeface="Wingdings" panose="05000000000000000000" pitchFamily="2" charset="2"/>
              <a:buChar char="§"/>
            </a:pPr>
            <a:r>
              <a:rPr lang="ru-RU" sz="4800" dirty="0">
                <a:solidFill>
                  <a:srgbClr val="6600CC"/>
                </a:solidFill>
              </a:rPr>
              <a:t>Злокачественные опухоли костной ткани </a:t>
            </a:r>
            <a:r>
              <a:rPr lang="ru-RU" sz="4800" dirty="0"/>
              <a:t>— узловое образование на кости (обычно конечности или ребра), длительно не проходящее, сопровождающееся ноющими болями. </a:t>
            </a:r>
          </a:p>
          <a:p>
            <a:pPr lvl="0" algn="just">
              <a:lnSpc>
                <a:spcPct val="120000"/>
              </a:lnSpc>
              <a:spcBef>
                <a:spcPts val="0"/>
              </a:spcBef>
              <a:buFont typeface="Wingdings" panose="05000000000000000000" pitchFamily="2" charset="2"/>
              <a:buChar char="§"/>
            </a:pPr>
            <a:endParaRPr lang="ru-RU" sz="4800" dirty="0"/>
          </a:p>
          <a:p>
            <a:pPr algn="just">
              <a:lnSpc>
                <a:spcPct val="120000"/>
              </a:lnSpc>
              <a:spcBef>
                <a:spcPts val="0"/>
              </a:spcBef>
              <a:buFont typeface="Wingdings" panose="05000000000000000000" pitchFamily="2" charset="2"/>
              <a:buChar char="Ø"/>
            </a:pPr>
            <a:r>
              <a:rPr lang="ru-RU" sz="4800" b="1" dirty="0">
                <a:solidFill>
                  <a:srgbClr val="6600CC"/>
                </a:solidFill>
              </a:rPr>
              <a:t>Если вы обнаружили у себя или у своих близких </a:t>
            </a:r>
            <a:r>
              <a:rPr lang="ru-RU" sz="4800" dirty="0"/>
              <a:t>один или несколько указанных выше симптомов, не стоит паниковать, практически все они могут сопровождать различные инфекционные, травматические или аутоиммунные заболевания. Но это не означает, что при появлении таких симптомов следует заниматься самолечением.</a:t>
            </a:r>
          </a:p>
          <a:p>
            <a:pPr marL="0" indent="0" algn="ctr">
              <a:lnSpc>
                <a:spcPct val="120000"/>
              </a:lnSpc>
              <a:spcBef>
                <a:spcPts val="0"/>
              </a:spcBef>
              <a:buNone/>
            </a:pPr>
            <a:r>
              <a:rPr lang="ru-RU" sz="4800" b="1" i="1" dirty="0">
                <a:solidFill>
                  <a:srgbClr val="C00000"/>
                </a:solidFill>
              </a:rPr>
              <a:t>При любых настороживших вас </a:t>
            </a:r>
            <a:r>
              <a:rPr lang="ru-RU" sz="4800" b="1" i="1" dirty="0" smtClean="0">
                <a:solidFill>
                  <a:srgbClr val="C00000"/>
                </a:solidFill>
              </a:rPr>
              <a:t>признаках немедленно </a:t>
            </a:r>
            <a:r>
              <a:rPr lang="ru-RU" sz="4800" b="1" i="1" dirty="0">
                <a:solidFill>
                  <a:srgbClr val="C00000"/>
                </a:solidFill>
              </a:rPr>
              <a:t>обратитесь к лечащему врачу - терапевту либо к </a:t>
            </a:r>
            <a:r>
              <a:rPr lang="ru-RU" sz="4800" b="1" i="1" dirty="0" smtClean="0">
                <a:solidFill>
                  <a:srgbClr val="C00000"/>
                </a:solidFill>
              </a:rPr>
              <a:t>онкологу!</a:t>
            </a:r>
            <a:endParaRPr lang="ru-RU" sz="4800" dirty="0">
              <a:solidFill>
                <a:srgbClr val="C00000"/>
              </a:solidFill>
            </a:endParaRPr>
          </a:p>
          <a:p>
            <a:endParaRPr lang="ru-RU" dirty="0"/>
          </a:p>
        </p:txBody>
      </p:sp>
      <p:pic>
        <p:nvPicPr>
          <p:cNvPr id="4" name="Рисунок 15"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93489" y="334010"/>
            <a:ext cx="166866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0651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000" b="1" dirty="0" smtClean="0">
                <a:solidFill>
                  <a:srgbClr val="990099"/>
                </a:solidFill>
                <a:latin typeface="+mn-lt"/>
              </a:rPr>
              <a:t>Меры, позволяющие снизить риск </a:t>
            </a:r>
            <a:br>
              <a:rPr lang="ru-RU" sz="4000" b="1" dirty="0" smtClean="0">
                <a:solidFill>
                  <a:srgbClr val="990099"/>
                </a:solidFill>
                <a:latin typeface="+mn-lt"/>
              </a:rPr>
            </a:br>
            <a:r>
              <a:rPr lang="ru-RU" sz="4000" b="1" dirty="0" smtClean="0">
                <a:solidFill>
                  <a:srgbClr val="990099"/>
                </a:solidFill>
                <a:latin typeface="+mn-lt"/>
              </a:rPr>
              <a:t>заболевания раком</a:t>
            </a:r>
            <a:endParaRPr lang="ru-RU" sz="4000" b="1" dirty="0">
              <a:solidFill>
                <a:srgbClr val="990099"/>
              </a:solidFill>
              <a:latin typeface="+mn-lt"/>
            </a:endParaRPr>
          </a:p>
        </p:txBody>
      </p:sp>
      <p:sp>
        <p:nvSpPr>
          <p:cNvPr id="3" name="Объект 2"/>
          <p:cNvSpPr>
            <a:spLocks noGrp="1"/>
          </p:cNvSpPr>
          <p:nvPr>
            <p:ph idx="1"/>
          </p:nvPr>
        </p:nvSpPr>
        <p:spPr/>
        <p:txBody>
          <a:bodyPr>
            <a:normAutofit lnSpcReduction="10000"/>
          </a:bodyPr>
          <a:lstStyle/>
          <a:p>
            <a:pPr algn="just">
              <a:lnSpc>
                <a:spcPct val="110000"/>
              </a:lnSpc>
              <a:spcBef>
                <a:spcPts val="0"/>
              </a:spcBef>
              <a:buFont typeface="Wingdings" panose="05000000000000000000" pitchFamily="2" charset="2"/>
              <a:buChar char="Ø"/>
            </a:pPr>
            <a:r>
              <a:rPr lang="ru-RU" sz="1400" b="1" dirty="0">
                <a:solidFill>
                  <a:srgbClr val="6600CC"/>
                </a:solidFill>
              </a:rPr>
              <a:t>Ключевую роль в предотвращении онкозаболеваний играет состояние иммунной системы. </a:t>
            </a:r>
            <a:r>
              <a:rPr lang="ru-RU" sz="1400" dirty="0"/>
              <a:t>Чем выше сопротивляемость организма, тем меньше вероятность развития злокачественных клеток. Поддерживать здоровье можно и нужно, следуя принципам здорового образа жизни</a:t>
            </a:r>
            <a:r>
              <a:rPr lang="ru-RU" sz="1400" dirty="0" smtClean="0"/>
              <a:t>.</a:t>
            </a:r>
          </a:p>
          <a:p>
            <a:pPr marL="0" indent="0" algn="just">
              <a:lnSpc>
                <a:spcPct val="110000"/>
              </a:lnSpc>
              <a:spcBef>
                <a:spcPts val="0"/>
              </a:spcBef>
              <a:buNone/>
            </a:pPr>
            <a:endParaRPr lang="ru-RU" sz="1400" dirty="0" smtClean="0"/>
          </a:p>
          <a:p>
            <a:pPr algn="just">
              <a:lnSpc>
                <a:spcPct val="110000"/>
              </a:lnSpc>
              <a:spcBef>
                <a:spcPts val="0"/>
              </a:spcBef>
              <a:buFont typeface="Wingdings" panose="05000000000000000000" pitchFamily="2" charset="2"/>
              <a:buChar char="Ø"/>
            </a:pPr>
            <a:r>
              <a:rPr lang="ru-RU" sz="1400" b="1" dirty="0" smtClean="0">
                <a:solidFill>
                  <a:srgbClr val="6600CC"/>
                </a:solidFill>
              </a:rPr>
              <a:t>Для снижения </a:t>
            </a:r>
            <a:r>
              <a:rPr lang="ru-RU" sz="1400" b="1" dirty="0">
                <a:solidFill>
                  <a:srgbClr val="6600CC"/>
                </a:solidFill>
              </a:rPr>
              <a:t>риска развития рака специалисты рекомендуют</a:t>
            </a:r>
            <a:r>
              <a:rPr lang="ru-RU" sz="1400" b="1" dirty="0" smtClean="0">
                <a:solidFill>
                  <a:srgbClr val="6600CC"/>
                </a:solidFill>
              </a:rPr>
              <a:t>: </a:t>
            </a:r>
          </a:p>
          <a:p>
            <a:pPr algn="just">
              <a:lnSpc>
                <a:spcPct val="110000"/>
              </a:lnSpc>
              <a:spcBef>
                <a:spcPts val="0"/>
              </a:spcBef>
              <a:buFont typeface="Wingdings" panose="05000000000000000000" pitchFamily="2" charset="2"/>
              <a:buChar char="§"/>
            </a:pPr>
            <a:r>
              <a:rPr lang="ru-RU" sz="1400" b="1" dirty="0" smtClean="0">
                <a:solidFill>
                  <a:srgbClr val="6600CC"/>
                </a:solidFill>
              </a:rPr>
              <a:t>отказаться</a:t>
            </a:r>
            <a:r>
              <a:rPr lang="ru-RU" sz="1400" dirty="0" smtClean="0"/>
              <a:t> </a:t>
            </a:r>
            <a:r>
              <a:rPr lang="ru-RU" sz="1400" dirty="0"/>
              <a:t>от курения и употребления алкоголя;</a:t>
            </a:r>
          </a:p>
          <a:p>
            <a:pPr algn="just">
              <a:lnSpc>
                <a:spcPct val="110000"/>
              </a:lnSpc>
              <a:spcBef>
                <a:spcPts val="0"/>
              </a:spcBef>
              <a:buFont typeface="Wingdings" panose="05000000000000000000" pitchFamily="2" charset="2"/>
              <a:buChar char="§"/>
            </a:pPr>
            <a:r>
              <a:rPr lang="ru-RU" sz="1400" b="1" dirty="0">
                <a:solidFill>
                  <a:srgbClr val="6600CC"/>
                </a:solidFill>
              </a:rPr>
              <a:t>с</a:t>
            </a:r>
            <a:r>
              <a:rPr lang="ru-RU" sz="1400" b="1" dirty="0" smtClean="0">
                <a:solidFill>
                  <a:srgbClr val="6600CC"/>
                </a:solidFill>
              </a:rPr>
              <a:t>балансировать </a:t>
            </a:r>
            <a:r>
              <a:rPr lang="ru-RU" sz="1400" b="1" dirty="0">
                <a:solidFill>
                  <a:srgbClr val="6600CC"/>
                </a:solidFill>
              </a:rPr>
              <a:t>питание:</a:t>
            </a:r>
            <a:r>
              <a:rPr lang="ru-RU" sz="1400" dirty="0"/>
              <a:t> </a:t>
            </a:r>
            <a:r>
              <a:rPr lang="ru-RU" sz="1400" dirty="0" smtClean="0"/>
              <a:t>добавлять в рацион больше овощей, фруктов </a:t>
            </a:r>
            <a:r>
              <a:rPr lang="ru-RU" sz="1400" dirty="0"/>
              <a:t>и </a:t>
            </a:r>
            <a:r>
              <a:rPr lang="ru-RU" sz="1400" dirty="0" smtClean="0"/>
              <a:t>пищевых волокон, витаминов и натуральных продуктов; отказаться </a:t>
            </a:r>
            <a:r>
              <a:rPr lang="ru-RU" sz="1400" dirty="0"/>
              <a:t>от фастфуда, копчёностей, блюд с большим количеством консервантов и трансжиров, а также газированных напитков</a:t>
            </a:r>
            <a:r>
              <a:rPr lang="ru-RU" sz="1400" dirty="0" smtClean="0"/>
              <a:t>. </a:t>
            </a:r>
          </a:p>
          <a:p>
            <a:pPr algn="just">
              <a:lnSpc>
                <a:spcPct val="110000"/>
              </a:lnSpc>
              <a:spcBef>
                <a:spcPts val="0"/>
              </a:spcBef>
              <a:buFont typeface="Wingdings" panose="05000000000000000000" pitchFamily="2" charset="2"/>
              <a:buChar char="§"/>
            </a:pPr>
            <a:r>
              <a:rPr lang="ru-RU" sz="1400" b="1" dirty="0">
                <a:solidFill>
                  <a:srgbClr val="6600CC"/>
                </a:solidFill>
              </a:rPr>
              <a:t>избегать </a:t>
            </a:r>
            <a:r>
              <a:rPr lang="ru-RU" sz="1400" dirty="0"/>
              <a:t>длительного пребывания под прямыми солнечными лучами, регулярно использовать солнцезащитные средства;</a:t>
            </a:r>
          </a:p>
          <a:p>
            <a:pPr algn="just">
              <a:lnSpc>
                <a:spcPct val="110000"/>
              </a:lnSpc>
              <a:spcBef>
                <a:spcPts val="0"/>
              </a:spcBef>
              <a:buFont typeface="Wingdings" panose="05000000000000000000" pitchFamily="2" charset="2"/>
              <a:buChar char="§"/>
            </a:pPr>
            <a:r>
              <a:rPr lang="ru-RU" sz="1400" b="1" dirty="0">
                <a:solidFill>
                  <a:srgbClr val="6600CC"/>
                </a:solidFill>
              </a:rPr>
              <a:t>не принимать </a:t>
            </a:r>
            <a:r>
              <a:rPr lang="ru-RU" sz="1400" dirty="0"/>
              <a:t>без назначения врача препараты, содержащие гормоны;</a:t>
            </a:r>
          </a:p>
          <a:p>
            <a:pPr algn="just">
              <a:lnSpc>
                <a:spcPct val="110000"/>
              </a:lnSpc>
              <a:spcBef>
                <a:spcPts val="0"/>
              </a:spcBef>
              <a:buFont typeface="Wingdings" panose="05000000000000000000" pitchFamily="2" charset="2"/>
              <a:buChar char="§"/>
            </a:pPr>
            <a:r>
              <a:rPr lang="ru-RU" sz="1400" b="1" dirty="0">
                <a:solidFill>
                  <a:srgbClr val="6600CC"/>
                </a:solidFill>
              </a:rPr>
              <a:t>соблюдать режим сна </a:t>
            </a:r>
            <a:r>
              <a:rPr lang="ru-RU" sz="1400" dirty="0"/>
              <a:t>(спать не менее 7 часов в сутки), полноценный отдых помогает организму бороться со стрессами;</a:t>
            </a:r>
          </a:p>
          <a:p>
            <a:pPr algn="just">
              <a:lnSpc>
                <a:spcPct val="110000"/>
              </a:lnSpc>
              <a:spcBef>
                <a:spcPts val="0"/>
              </a:spcBef>
              <a:buFont typeface="Wingdings" panose="05000000000000000000" pitchFamily="2" charset="2"/>
              <a:buChar char="§"/>
            </a:pPr>
            <a:r>
              <a:rPr lang="ru-RU" sz="1400" b="1" dirty="0">
                <a:solidFill>
                  <a:srgbClr val="6600CC"/>
                </a:solidFill>
              </a:rPr>
              <a:t>обеспечить грудное вскармливание ребёнка</a:t>
            </a:r>
            <a:r>
              <a:rPr lang="ru-RU" sz="1400" dirty="0"/>
              <a:t>, так как это снижает риск возникновения рака груди у матери;</a:t>
            </a:r>
          </a:p>
          <a:p>
            <a:pPr algn="just">
              <a:lnSpc>
                <a:spcPct val="110000"/>
              </a:lnSpc>
              <a:spcBef>
                <a:spcPts val="0"/>
              </a:spcBef>
              <a:buFont typeface="Wingdings" panose="05000000000000000000" pitchFamily="2" charset="2"/>
              <a:buChar char="§"/>
            </a:pPr>
            <a:r>
              <a:rPr lang="ru-RU" sz="1400" b="1" dirty="0">
                <a:solidFill>
                  <a:srgbClr val="6600CC"/>
                </a:solidFill>
              </a:rPr>
              <a:t>заниматься физической активностью </a:t>
            </a:r>
            <a:r>
              <a:rPr lang="ru-RU" sz="1400" dirty="0"/>
              <a:t>хотя бы 30 минут в день, что помогает поддерживать вес в </a:t>
            </a:r>
            <a:r>
              <a:rPr lang="ru-RU" sz="1400" dirty="0" smtClean="0"/>
              <a:t>норме;</a:t>
            </a:r>
            <a:endParaRPr lang="ru-RU" sz="1400" dirty="0"/>
          </a:p>
          <a:p>
            <a:pPr algn="just">
              <a:lnSpc>
                <a:spcPct val="110000"/>
              </a:lnSpc>
              <a:spcBef>
                <a:spcPts val="0"/>
              </a:spcBef>
              <a:buFont typeface="Wingdings" panose="05000000000000000000" pitchFamily="2" charset="2"/>
              <a:buChar char="§"/>
            </a:pPr>
            <a:r>
              <a:rPr lang="ru-RU" sz="1400" b="1" dirty="0">
                <a:solidFill>
                  <a:srgbClr val="6600CC"/>
                </a:solidFill>
              </a:rPr>
              <a:t>регулярно проходить </a:t>
            </a:r>
            <a:r>
              <a:rPr lang="ru-RU" sz="1400" b="1" dirty="0" smtClean="0">
                <a:solidFill>
                  <a:srgbClr val="6600CC"/>
                </a:solidFill>
              </a:rPr>
              <a:t>диспансеризацию </a:t>
            </a:r>
            <a:r>
              <a:rPr lang="ru-RU" sz="1400" b="1" dirty="0">
                <a:solidFill>
                  <a:srgbClr val="6600CC"/>
                </a:solidFill>
              </a:rPr>
              <a:t>и </a:t>
            </a:r>
            <a:r>
              <a:rPr lang="ru-RU" sz="1400" b="1" dirty="0" smtClean="0">
                <a:solidFill>
                  <a:srgbClr val="6600CC"/>
                </a:solidFill>
              </a:rPr>
              <a:t>профилактические осмотры </a:t>
            </a:r>
            <a:r>
              <a:rPr lang="ru-RU" sz="1400" dirty="0" smtClean="0"/>
              <a:t>— это </a:t>
            </a:r>
            <a:r>
              <a:rPr lang="ru-RU" sz="1400" dirty="0"/>
              <a:t>ключевой шаг к сохранению здоровья, так как именно в их рамках можно пройти онкоскрининг, который позволяет выявить злокачественные образования на ранних </a:t>
            </a:r>
            <a:r>
              <a:rPr lang="ru-RU" sz="1400" dirty="0" smtClean="0"/>
              <a:t>стадиях или вовремя </a:t>
            </a:r>
            <a:r>
              <a:rPr lang="ru-RU" sz="1400" dirty="0"/>
              <a:t>заметить предраковые состояния, приступить к терапии </a:t>
            </a:r>
            <a:r>
              <a:rPr lang="ru-RU" sz="1400" dirty="0" smtClean="0"/>
              <a:t>заболевания;</a:t>
            </a:r>
          </a:p>
          <a:p>
            <a:pPr algn="just">
              <a:lnSpc>
                <a:spcPct val="110000"/>
              </a:lnSpc>
              <a:spcBef>
                <a:spcPts val="0"/>
              </a:spcBef>
              <a:buFont typeface="Wingdings" panose="05000000000000000000" pitchFamily="2" charset="2"/>
              <a:buChar char="§"/>
            </a:pPr>
            <a:r>
              <a:rPr lang="ru-RU" sz="1400" b="1" dirty="0" smtClean="0">
                <a:solidFill>
                  <a:srgbClr val="6600CC"/>
                </a:solidFill>
              </a:rPr>
              <a:t>вакцинироваться</a:t>
            </a:r>
            <a:r>
              <a:rPr lang="ru-RU" sz="1400" b="1" dirty="0">
                <a:solidFill>
                  <a:srgbClr val="6600CC"/>
                </a:solidFill>
              </a:rPr>
              <a:t>: </a:t>
            </a:r>
            <a:r>
              <a:rPr lang="ru-RU" sz="1400" dirty="0"/>
              <a:t>доказано, что около 16% всех видов рака появляются от хронических заболеваний, вызванных вирусами. На сегодняшний день существуют вакцины от гепатита В и вируса папилломы человека, которые позволяют защитить от возможного развития рака печени и шейки матки.</a:t>
            </a:r>
          </a:p>
        </p:txBody>
      </p:sp>
      <p:pic>
        <p:nvPicPr>
          <p:cNvPr id="4" name="Рисунок 15"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93488" y="466090"/>
            <a:ext cx="166866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73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42899"/>
            <a:ext cx="10515600" cy="1347789"/>
          </a:xfrm>
        </p:spPr>
        <p:txBody>
          <a:bodyPr>
            <a:normAutofit/>
          </a:bodyPr>
          <a:lstStyle/>
          <a:p>
            <a:r>
              <a:rPr lang="ru-RU" sz="4000" b="1" dirty="0" smtClean="0">
                <a:solidFill>
                  <a:srgbClr val="990099"/>
                </a:solidFill>
                <a:latin typeface="+mn-lt"/>
              </a:rPr>
              <a:t>Некоторые факты </a:t>
            </a:r>
            <a:r>
              <a:rPr lang="ru-RU" sz="4000" b="1" dirty="0">
                <a:solidFill>
                  <a:srgbClr val="990099"/>
                </a:solidFill>
                <a:latin typeface="+mn-lt"/>
              </a:rPr>
              <a:t>о </a:t>
            </a:r>
            <a:r>
              <a:rPr lang="ru-RU" sz="4000" b="1" dirty="0" smtClean="0">
                <a:solidFill>
                  <a:srgbClr val="990099"/>
                </a:solidFill>
                <a:latin typeface="+mn-lt"/>
              </a:rPr>
              <a:t>раке</a:t>
            </a:r>
            <a:r>
              <a:rPr lang="ru-RU" sz="4000" b="1" dirty="0">
                <a:solidFill>
                  <a:srgbClr val="990099"/>
                </a:solidFill>
                <a:latin typeface="+mn-lt"/>
              </a:rPr>
              <a:t/>
            </a:r>
            <a:br>
              <a:rPr lang="ru-RU" sz="4000" b="1" dirty="0">
                <a:solidFill>
                  <a:srgbClr val="990099"/>
                </a:solidFill>
                <a:latin typeface="+mn-lt"/>
              </a:rPr>
            </a:br>
            <a:endParaRPr lang="ru-RU" sz="4000" dirty="0">
              <a:solidFill>
                <a:srgbClr val="990099"/>
              </a:solidFill>
              <a:latin typeface="+mn-lt"/>
            </a:endParaRPr>
          </a:p>
        </p:txBody>
      </p:sp>
      <p:sp>
        <p:nvSpPr>
          <p:cNvPr id="3" name="Объект 2"/>
          <p:cNvSpPr>
            <a:spLocks noGrp="1"/>
          </p:cNvSpPr>
          <p:nvPr>
            <p:ph idx="1"/>
          </p:nvPr>
        </p:nvSpPr>
        <p:spPr>
          <a:xfrm>
            <a:off x="606669" y="1371600"/>
            <a:ext cx="11148645" cy="5292437"/>
          </a:xfrm>
        </p:spPr>
        <p:txBody>
          <a:bodyPr>
            <a:noAutofit/>
          </a:bodyPr>
          <a:lstStyle/>
          <a:p>
            <a:pPr algn="just">
              <a:buFont typeface="Wingdings" panose="05000000000000000000" pitchFamily="2" charset="2"/>
              <a:buChar char="Ø"/>
            </a:pPr>
            <a:r>
              <a:rPr lang="ru-RU" sz="1400" b="1" dirty="0" smtClean="0">
                <a:solidFill>
                  <a:srgbClr val="6600CC"/>
                </a:solidFill>
              </a:rPr>
              <a:t>Чаще </a:t>
            </a:r>
            <a:r>
              <a:rPr lang="ru-RU" sz="1400" b="1" dirty="0">
                <a:solidFill>
                  <a:srgbClr val="6600CC"/>
                </a:solidFill>
              </a:rPr>
              <a:t>всего </a:t>
            </a:r>
            <a:r>
              <a:rPr lang="ru-RU" sz="1400" dirty="0"/>
              <a:t>от новообразований страдают пожилые люди: 64% тех, кто в 2024 году находился под наблюдением онкологов, — люди старше трудоспособного возраста</a:t>
            </a:r>
            <a:r>
              <a:rPr lang="ru-RU" sz="1400" dirty="0" smtClean="0"/>
              <a:t>.</a:t>
            </a:r>
          </a:p>
          <a:p>
            <a:pPr algn="just">
              <a:buFont typeface="Wingdings" panose="05000000000000000000" pitchFamily="2" charset="2"/>
              <a:buChar char="Ø"/>
            </a:pPr>
            <a:r>
              <a:rPr lang="ru-RU" sz="1400" b="1" dirty="0">
                <a:solidFill>
                  <a:srgbClr val="6600CC"/>
                </a:solidFill>
              </a:rPr>
              <a:t>Глобальное старение населения </a:t>
            </a:r>
            <a:r>
              <a:rPr lang="ru-RU" sz="1400" dirty="0"/>
              <a:t>действительно может привести к увеличению смертности от рака: </a:t>
            </a:r>
            <a:r>
              <a:rPr lang="ru-RU" sz="1400" dirty="0" smtClean="0"/>
              <a:t>по </a:t>
            </a:r>
            <a:r>
              <a:rPr lang="ru-RU" sz="1400" dirty="0"/>
              <a:t>мере старения организма вероятность развития заболевания увеличивается, поскольку организм накапливает вещества-провокаторы, возникают хронические болезни, снижается степень сопротивляемости иммунной системы. </a:t>
            </a:r>
          </a:p>
          <a:p>
            <a:pPr algn="just">
              <a:buFont typeface="Wingdings" panose="05000000000000000000" pitchFamily="2" charset="2"/>
              <a:buChar char="Ø"/>
            </a:pPr>
            <a:r>
              <a:rPr lang="ru-RU" sz="1400" b="1" dirty="0" smtClean="0">
                <a:solidFill>
                  <a:srgbClr val="6600CC"/>
                </a:solidFill>
              </a:rPr>
              <a:t>Парадокс</a:t>
            </a:r>
            <a:r>
              <a:rPr lang="ru-RU" sz="1400" b="1" dirty="0">
                <a:solidFill>
                  <a:srgbClr val="6600CC"/>
                </a:solidFill>
              </a:rPr>
              <a:t>: </a:t>
            </a:r>
            <a:r>
              <a:rPr lang="ru-RU" sz="1400" dirty="0"/>
              <a:t>высокой смертности от онкологических заболеваний следует ожидать именно в тех странах, где у населения выше уровень образования и лучший доступ к качественной медицине. Так происходит просто потому, что больше людей «доживают до своего рака».</a:t>
            </a:r>
          </a:p>
          <a:p>
            <a:pPr algn="just">
              <a:buFont typeface="Wingdings" panose="05000000000000000000" pitchFamily="2" charset="2"/>
              <a:buChar char="Ø"/>
            </a:pPr>
            <a:r>
              <a:rPr lang="ru-RU" sz="1400" b="1" dirty="0" smtClean="0">
                <a:solidFill>
                  <a:srgbClr val="6600CC"/>
                </a:solidFill>
              </a:rPr>
              <a:t>Онкологические заболевания </a:t>
            </a:r>
            <a:r>
              <a:rPr lang="ru-RU" sz="1400" dirty="0" smtClean="0"/>
              <a:t>значительно </a:t>
            </a:r>
            <a:r>
              <a:rPr lang="ru-RU" sz="1400" dirty="0"/>
              <a:t>чаще </a:t>
            </a:r>
            <a:r>
              <a:rPr lang="ru-RU" sz="1400" dirty="0" smtClean="0"/>
              <a:t>обнаруживают </a:t>
            </a:r>
            <a:r>
              <a:rPr lang="ru-RU" sz="1400" dirty="0"/>
              <a:t>у городских жителей: четверо из пяти людей, у которых обнаруживают злокачественные образования — горожане. Возможно, это связано с более плохой экологией, но не исключено, что в сельской местности просто хуже поставлена диагностика</a:t>
            </a:r>
            <a:r>
              <a:rPr lang="ru-RU" sz="1400" dirty="0" smtClean="0"/>
              <a:t>.</a:t>
            </a:r>
          </a:p>
          <a:p>
            <a:pPr algn="just">
              <a:buFont typeface="Wingdings" panose="05000000000000000000" pitchFamily="2" charset="2"/>
              <a:buChar char="Ø"/>
            </a:pPr>
            <a:r>
              <a:rPr lang="ru-RU" sz="1400" b="1" dirty="0">
                <a:solidFill>
                  <a:srgbClr val="6600CC"/>
                </a:solidFill>
              </a:rPr>
              <a:t>По данным онкологов</a:t>
            </a:r>
            <a:r>
              <a:rPr lang="ru-RU" sz="1400" dirty="0"/>
              <a:t>, на начальной стадии практически все опухоли поддаются терапии, причем в 99% случаев их можно вылечить хирургическим путем. Хорошо поддаются терапии даже на продвинутой стадии опухоли яичников, молочной железы, мужской половой сферы, опухоли головы и шеи, лимфомы</a:t>
            </a:r>
            <a:r>
              <a:rPr lang="ru-RU" sz="1400" dirty="0" smtClean="0"/>
              <a:t>.</a:t>
            </a:r>
          </a:p>
          <a:p>
            <a:pPr algn="just">
              <a:buFont typeface="Wingdings" panose="05000000000000000000" pitchFamily="2" charset="2"/>
              <a:buChar char="Ø"/>
            </a:pPr>
            <a:r>
              <a:rPr lang="ru-RU" sz="1400" b="1" dirty="0">
                <a:solidFill>
                  <a:srgbClr val="6600CC"/>
                </a:solidFill>
              </a:rPr>
              <a:t>При лечении рака на ранней стадии </a:t>
            </a:r>
            <a:r>
              <a:rPr lang="ru-RU" sz="1400" dirty="0"/>
              <a:t>показатель 10-летней выживаемости достигает 95% и более.</a:t>
            </a:r>
          </a:p>
          <a:p>
            <a:pPr algn="just">
              <a:buFont typeface="Wingdings" panose="05000000000000000000" pitchFamily="2" charset="2"/>
              <a:buChar char="Ø"/>
            </a:pPr>
            <a:r>
              <a:rPr lang="ru-RU" sz="1400" b="1" dirty="0" smtClean="0">
                <a:solidFill>
                  <a:srgbClr val="6600CC"/>
                </a:solidFill>
              </a:rPr>
              <a:t>Статистика по регионам России: </a:t>
            </a:r>
            <a:r>
              <a:rPr lang="ru-RU" sz="1400" dirty="0" smtClean="0"/>
              <a:t>больше </a:t>
            </a:r>
            <a:r>
              <a:rPr lang="ru-RU" sz="1400" dirty="0"/>
              <a:t>всего людей с таким диагнозом в Карелии — 4 193 человека на 100 тысяч жителей. На втором месте Мордовия — 4 097 на 100 тысяч населения. На третьем —</a:t>
            </a:r>
            <a:r>
              <a:rPr lang="ru-RU" sz="1400" dirty="0" smtClean="0"/>
              <a:t> Ярославская </a:t>
            </a:r>
            <a:r>
              <a:rPr lang="ru-RU" sz="1400" dirty="0"/>
              <a:t>область, где на учете находится 3 839 жителей на 100 тысяч</a:t>
            </a:r>
            <a:r>
              <a:rPr lang="ru-RU" sz="1400" dirty="0" smtClean="0"/>
              <a:t>. Самый </a:t>
            </a:r>
            <a:r>
              <a:rPr lang="ru-RU" sz="1400" dirty="0"/>
              <a:t>низкий показатель в Тыве — 1 003 человека на 100 тысяч, но и это один процент населения.</a:t>
            </a:r>
          </a:p>
          <a:p>
            <a:pPr algn="just">
              <a:buFont typeface="Wingdings" panose="05000000000000000000" pitchFamily="2" charset="2"/>
              <a:buChar char="Ø"/>
            </a:pPr>
            <a:r>
              <a:rPr lang="ru-RU" sz="1400" b="1" dirty="0" smtClean="0">
                <a:solidFill>
                  <a:srgbClr val="6600CC"/>
                </a:solidFill>
              </a:rPr>
              <a:t>По </a:t>
            </a:r>
            <a:r>
              <a:rPr lang="ru-RU" sz="1400" b="1" dirty="0">
                <a:solidFill>
                  <a:srgbClr val="6600CC"/>
                </a:solidFill>
              </a:rPr>
              <a:t>данным онкологов НИИ им. Герцена</a:t>
            </a:r>
            <a:r>
              <a:rPr lang="ru-RU" sz="1400" dirty="0"/>
              <a:t>, 17,3% пациентов умирают в течение года после того, как им поставили диагноз «злокачественное новообразование». Еще десять лет назад этот показатель был почти в полтора раза выше: в первый год болезни умирали 24,8% пациентов. Возможно, это </a:t>
            </a:r>
            <a:r>
              <a:rPr lang="ru-RU" sz="1400" dirty="0" smtClean="0"/>
              <a:t>связано </a:t>
            </a:r>
            <a:r>
              <a:rPr lang="ru-RU" sz="1400" dirty="0"/>
              <a:t>с тем, что рак стали выявлять на более ранних стадиях, когда еще возможно его вылечить или, по крайней мере, продлить человеку жизнь.</a:t>
            </a:r>
          </a:p>
          <a:p>
            <a:endParaRPr lang="ru-RU" sz="1400" dirty="0"/>
          </a:p>
        </p:txBody>
      </p:sp>
      <p:pic>
        <p:nvPicPr>
          <p:cNvPr id="4" name="Рисунок 15" descr="Picture background"/>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493488" y="445770"/>
            <a:ext cx="166866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986911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4895</TotalTime>
  <Words>2769</Words>
  <Application>Microsoft Office PowerPoint</Application>
  <PresentationFormat>Произвольный</PresentationFormat>
  <Paragraphs>148</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Презентация PowerPoint</vt:lpstr>
      <vt:lpstr>Всемирный день борьбы с  раковыми заболеваниями</vt:lpstr>
      <vt:lpstr>История Всемирного дня борьбы  против рака </vt:lpstr>
      <vt:lpstr>Символика  Всемирного дня борьбы  против рака</vt:lpstr>
      <vt:lpstr>Актуальность проблемы</vt:lpstr>
      <vt:lpstr>Факторы риска</vt:lpstr>
      <vt:lpstr>Симптомы злокачественных опухолей</vt:lpstr>
      <vt:lpstr>Меры, позволяющие снизить риск  заболевания раком</vt:lpstr>
      <vt:lpstr>Некоторые факты о раке </vt:lpstr>
      <vt:lpstr>Традиции</vt:lpstr>
      <vt:lpstr>Список литературы по онкологии,  находящейся в фонде библиотеки  ГООАУ ДПО «МОЦПК СЗ»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Перспективы развития учебно-методической деятельности ГООАУ ДПО «МОЦПК СЗ»</dc:title>
  <dc:creator>Ольга</dc:creator>
  <cp:lastModifiedBy>Галина Ивановна Токман</cp:lastModifiedBy>
  <cp:revision>138</cp:revision>
  <dcterms:created xsi:type="dcterms:W3CDTF">2019-04-11T10:45:24Z</dcterms:created>
  <dcterms:modified xsi:type="dcterms:W3CDTF">2026-01-30T06:52:35Z</dcterms:modified>
</cp:coreProperties>
</file>