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80" r:id="rId2"/>
    <p:sldId id="257" r:id="rId3"/>
    <p:sldId id="266" r:id="rId4"/>
    <p:sldId id="273" r:id="rId5"/>
    <p:sldId id="283" r:id="rId6"/>
    <p:sldId id="276" r:id="rId7"/>
    <p:sldId id="281" r:id="rId8"/>
    <p:sldId id="279" r:id="rId9"/>
    <p:sldId id="270" r:id="rId10"/>
    <p:sldId id="27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>
        <p:scale>
          <a:sx n="94" d="100"/>
          <a:sy n="94" d="100"/>
        </p:scale>
        <p:origin x="-25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6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3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738" y="721359"/>
            <a:ext cx="9196742" cy="5166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9954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об ожирении, находящейся в фонде библиотеки ГООАУ 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1"/>
            <a:ext cx="10515600" cy="3811832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/>
              <a:t>Вебер В. Р.  [и др.]. Пропедевтика внутренних </a:t>
            </a:r>
            <a:r>
              <a:rPr lang="ru-RU" sz="1300" dirty="0" smtClean="0"/>
              <a:t>болезней: </a:t>
            </a:r>
            <a:r>
              <a:rPr lang="ru-RU" sz="1300" dirty="0"/>
              <a:t>учебник и практикум для вузов. – М.: Юрайт, </a:t>
            </a:r>
            <a:r>
              <a:rPr lang="ru-RU" sz="1300" dirty="0" smtClean="0"/>
              <a:t>2026. </a:t>
            </a:r>
            <a:r>
              <a:rPr lang="ru-RU" sz="13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Лычев </a:t>
            </a:r>
            <a:r>
              <a:rPr lang="ru-RU" sz="1300" dirty="0"/>
              <a:t>В.Г., Карманова В.К. Сестринское дело в терапии. С курсом первичной медицинской помощи. Учебное пособие. — М.: ФОРУМ, 2013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Никитин </a:t>
            </a:r>
            <a:r>
              <a:rPr lang="ru-RU" sz="1300" dirty="0"/>
              <a:t>Ю.П., Чернышов В.М. Руководство для средних медицинских работников. — М.: ГЕОТАР-Медиа, 2007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/>
              <a:t>Маколкин В.И., Овчаренко С.И. Сестринское дело в терапии. М.: АНМИ, 2002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 smtClean="0"/>
              <a:t>Рогова </a:t>
            </a:r>
            <a:r>
              <a:rPr lang="ru-RU" sz="1300" dirty="0"/>
              <a:t>Г. Ожирение у дошкольников: как в ДОО выявить и скорректировать избыток массы </a:t>
            </a:r>
            <a:r>
              <a:rPr lang="ru-RU" sz="1300" dirty="0" smtClean="0"/>
              <a:t>тела // Медицинское обслуживание и организация питания в ДОУ. – 2025, № 3 </a:t>
            </a:r>
            <a:r>
              <a:rPr lang="ru-RU" sz="1300" dirty="0"/>
              <a:t>– электронная </a:t>
            </a:r>
            <a:r>
              <a:rPr lang="ru-RU" sz="1300" dirty="0" smtClean="0"/>
              <a:t>версия</a:t>
            </a:r>
            <a:endParaRPr lang="ru-RU" sz="13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/>
              <a:t>От ожирения до дефицита витамина D и приема ибупрофена – 10 доказанных факторов риска рецидивирующих респираторных инфекций у детей. Разбор нового американского </a:t>
            </a:r>
            <a:r>
              <a:rPr lang="ru-RU" sz="1300" dirty="0" smtClean="0"/>
              <a:t>гайдлайна // Управление качеством в здравоохранения. – 2024, № 11 </a:t>
            </a:r>
            <a:r>
              <a:rPr lang="ru-RU" sz="1300" dirty="0"/>
              <a:t>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/>
              <a:t>Куницкая Н., Полякова В., Токарева Т., Чистякова А. Бариатрическая хирургия и ожирение: пересечение теории и практики // Медицинская сестра. – 2024 , № 5 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300" dirty="0"/>
              <a:t>Хорошинина Л., Иванюк Е. Положительная роль ожирения // Медицинская сестра. – 2024 , № 5 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300" dirty="0" smtClean="0"/>
          </a:p>
          <a:p>
            <a:endParaRPr lang="ru-RU" sz="1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Всемирный день борьбы с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ожирением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2453054"/>
            <a:ext cx="10928838" cy="372390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</a:rPr>
              <a:t>Всемирный </a:t>
            </a:r>
            <a:r>
              <a:rPr lang="ru-RU" sz="1600" b="1" dirty="0">
                <a:solidFill>
                  <a:srgbClr val="0070C0"/>
                </a:solidFill>
              </a:rPr>
              <a:t>день борьбы </a:t>
            </a:r>
            <a:r>
              <a:rPr lang="ru-RU" sz="1600" b="1" dirty="0" smtClean="0">
                <a:solidFill>
                  <a:srgbClr val="0070C0"/>
                </a:solidFill>
              </a:rPr>
              <a:t>с ожирением (</a:t>
            </a:r>
            <a:r>
              <a:rPr lang="en-US" sz="1600" b="1" dirty="0" smtClean="0">
                <a:solidFill>
                  <a:srgbClr val="0070C0"/>
                </a:solidFill>
              </a:rPr>
              <a:t>World </a:t>
            </a:r>
            <a:r>
              <a:rPr lang="en-US" sz="1600" b="1" dirty="0">
                <a:solidFill>
                  <a:srgbClr val="0070C0"/>
                </a:solidFill>
              </a:rPr>
              <a:t>Obesity </a:t>
            </a:r>
            <a:r>
              <a:rPr lang="en-US" sz="1600" b="1" dirty="0" smtClean="0">
                <a:solidFill>
                  <a:srgbClr val="0070C0"/>
                </a:solidFill>
              </a:rPr>
              <a:t>Day</a:t>
            </a:r>
            <a:r>
              <a:rPr lang="ru-RU" sz="1600" b="1" dirty="0" smtClean="0">
                <a:solidFill>
                  <a:srgbClr val="0070C0"/>
                </a:solidFill>
              </a:rPr>
              <a:t>)</a:t>
            </a:r>
            <a:r>
              <a:rPr lang="en-US" sz="1600" b="1" dirty="0" smtClean="0">
                <a:solidFill>
                  <a:srgbClr val="003BB0"/>
                </a:solidFill>
              </a:rPr>
              <a:t> </a:t>
            </a:r>
            <a:r>
              <a:rPr lang="ru-RU" sz="1600" dirty="0" smtClean="0"/>
              <a:t>проводится </a:t>
            </a:r>
            <a:r>
              <a:rPr lang="ru-RU" sz="1600" dirty="0"/>
              <a:t>ежегодно </a:t>
            </a:r>
            <a:r>
              <a:rPr lang="ru-RU" sz="1600" b="1" dirty="0" smtClean="0">
                <a:solidFill>
                  <a:srgbClr val="0070C0"/>
                </a:solidFill>
              </a:rPr>
              <a:t>4 марта. </a:t>
            </a:r>
            <a:r>
              <a:rPr lang="ru-RU" sz="1600" dirty="0"/>
              <a:t>Этот день был учрежден </a:t>
            </a:r>
            <a:r>
              <a:rPr lang="ru-RU" sz="1600" b="1" dirty="0" smtClean="0">
                <a:solidFill>
                  <a:srgbClr val="0070C0"/>
                </a:solidFill>
              </a:rPr>
              <a:t>Всемирной организацией </a:t>
            </a:r>
            <a:r>
              <a:rPr lang="ru-RU" sz="1600" b="1" dirty="0">
                <a:solidFill>
                  <a:srgbClr val="0070C0"/>
                </a:solidFill>
              </a:rPr>
              <a:t>здравоохранения </a:t>
            </a:r>
            <a:r>
              <a:rPr lang="ru-RU" sz="1600" dirty="0"/>
              <a:t>(ВОЗ). </a:t>
            </a:r>
            <a:endParaRPr lang="ru-RU" sz="16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</a:rPr>
              <a:t>Впервые </a:t>
            </a:r>
            <a:r>
              <a:rPr lang="ru-RU" sz="1600" dirty="0"/>
              <a:t>мероприятие проводилось </a:t>
            </a:r>
            <a:r>
              <a:rPr lang="ru-RU" sz="1600" b="1" dirty="0">
                <a:solidFill>
                  <a:srgbClr val="0070C0"/>
                </a:solidFill>
              </a:rPr>
              <a:t>в </a:t>
            </a:r>
            <a:r>
              <a:rPr lang="ru-RU" sz="1600" b="1" dirty="0" smtClean="0">
                <a:solidFill>
                  <a:srgbClr val="0070C0"/>
                </a:solidFill>
              </a:rPr>
              <a:t>1997 году</a:t>
            </a:r>
            <a:r>
              <a:rPr lang="ru-RU" sz="1600" dirty="0" smtClean="0">
                <a:solidFill>
                  <a:srgbClr val="0070C0"/>
                </a:solidFill>
              </a:rPr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</a:rPr>
              <a:t>В настоящее время </a:t>
            </a:r>
            <a:r>
              <a:rPr lang="ru-RU" sz="1600" dirty="0" smtClean="0"/>
              <a:t>это </a:t>
            </a:r>
            <a:r>
              <a:rPr lang="ru-RU" sz="1600" dirty="0"/>
              <a:t>событие </a:t>
            </a:r>
            <a:r>
              <a:rPr lang="ru-RU" sz="1600" dirty="0" smtClean="0"/>
              <a:t>отмечается каждый </a:t>
            </a:r>
            <a:r>
              <a:rPr lang="ru-RU" sz="1600" dirty="0"/>
              <a:t>год, </a:t>
            </a:r>
            <a:r>
              <a:rPr lang="ru-RU" sz="1600" dirty="0" smtClean="0"/>
              <a:t>организуется </a:t>
            </a:r>
            <a:r>
              <a:rPr lang="ru-RU" sz="1600" b="1" dirty="0">
                <a:solidFill>
                  <a:srgbClr val="0070C0"/>
                </a:solidFill>
              </a:rPr>
              <a:t>Всемирной федерацией по борьбе с ожирением </a:t>
            </a:r>
            <a:r>
              <a:rPr lang="ru-RU" sz="1600" dirty="0"/>
              <a:t>(World Obesity Federation) в сотрудничестве с её глобальными членами. </a:t>
            </a:r>
            <a:endParaRPr lang="ru-RU" sz="16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</a:rPr>
              <a:t>Цель </a:t>
            </a:r>
            <a:r>
              <a:rPr lang="ru-RU" sz="1600" b="1" dirty="0">
                <a:solidFill>
                  <a:srgbClr val="0070C0"/>
                </a:solidFill>
              </a:rPr>
              <a:t>проведения данного мероприятия: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70C0"/>
                </a:solidFill>
              </a:rPr>
              <a:t>привлечение </a:t>
            </a:r>
            <a:r>
              <a:rPr lang="ru-RU" sz="1600" dirty="0"/>
              <a:t>внимания общества к </a:t>
            </a:r>
            <a:r>
              <a:rPr lang="ru-RU" sz="1600" dirty="0" smtClean="0"/>
              <a:t>проблеме </a:t>
            </a:r>
            <a:r>
              <a:rPr lang="ru-RU" sz="1600" dirty="0"/>
              <a:t>избыточного веса и ожирения, а также их негативного влияния на </a:t>
            </a:r>
            <a:r>
              <a:rPr lang="ru-RU" sz="1600" dirty="0" smtClean="0"/>
              <a:t>здоровье;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70C0"/>
                </a:solidFill>
              </a:rPr>
              <a:t>повышение</a:t>
            </a:r>
            <a:r>
              <a:rPr lang="ru-RU" sz="1600" dirty="0" smtClean="0"/>
              <a:t> </a:t>
            </a:r>
            <a:r>
              <a:rPr lang="ru-RU" sz="1600" dirty="0"/>
              <a:t>информированности населения </a:t>
            </a:r>
            <a:r>
              <a:rPr lang="ru-RU" sz="1600" dirty="0" smtClean="0"/>
              <a:t>о необходимости профилактики, </a:t>
            </a:r>
            <a:r>
              <a:rPr lang="ru-RU" sz="1600" dirty="0"/>
              <a:t>своевременного лечения и ранней диагностики избыточной массы тела и </a:t>
            </a:r>
            <a:r>
              <a:rPr lang="ru-RU" sz="1600" dirty="0" smtClean="0"/>
              <a:t>ожирения, о последствиях ожирения.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600" b="1" dirty="0" smtClean="0">
                <a:solidFill>
                  <a:srgbClr val="0070C0"/>
                </a:solidFill>
              </a:rPr>
              <a:t>поощрение пропаганды </a:t>
            </a:r>
            <a:r>
              <a:rPr lang="ru-RU" sz="1600" dirty="0" smtClean="0"/>
              <a:t>— изменить </a:t>
            </a:r>
            <a:r>
              <a:rPr lang="ru-RU" sz="1600" dirty="0"/>
              <a:t>подход к борьбе с ожирением в обществе, привлечь людей к борьбе за изменения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800" dirty="0"/>
          </a:p>
        </p:txBody>
      </p:sp>
      <p:pic>
        <p:nvPicPr>
          <p:cNvPr id="2050" name="Рисунок 1" descr="Топ-25: факты про ожирение, о которых вам стоит знать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3516" y="396240"/>
            <a:ext cx="1999894" cy="1127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 праздника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   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70C0"/>
                </a:solidFill>
              </a:rPr>
              <a:t>Всемирный </a:t>
            </a:r>
            <a:r>
              <a:rPr lang="ru-RU" sz="1400" b="1" dirty="0">
                <a:solidFill>
                  <a:srgbClr val="0070C0"/>
                </a:solidFill>
              </a:rPr>
              <a:t>день борьбы с ожирением</a:t>
            </a:r>
            <a:r>
              <a:rPr lang="ru-RU" sz="1400" b="1" dirty="0" smtClean="0">
                <a:solidFill>
                  <a:srgbClr val="0070C0"/>
                </a:solidFill>
              </a:rPr>
              <a:t> </a:t>
            </a:r>
            <a:r>
              <a:rPr lang="ru-RU" sz="1400" dirty="0"/>
              <a:t>был учреждён Всемирной организацией здравоохранения (ВОЗ) после того, как </a:t>
            </a:r>
            <a:r>
              <a:rPr lang="ru-RU" sz="1400" b="1" dirty="0">
                <a:solidFill>
                  <a:srgbClr val="0070C0"/>
                </a:solidFill>
              </a:rPr>
              <a:t>в 1997 году ВОЗ признала, что ожирение стало эпидемией глобального характера. </a:t>
            </a:r>
            <a:endParaRPr lang="ru-RU" sz="1400" b="1" dirty="0" smtClean="0">
              <a:solidFill>
                <a:srgbClr val="0070C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70C0"/>
                </a:solidFill>
              </a:rPr>
              <a:t>Изначально</a:t>
            </a:r>
            <a:r>
              <a:rPr lang="ru-RU" sz="1400" dirty="0" smtClean="0"/>
              <a:t> этот День отмечался </a:t>
            </a:r>
            <a:r>
              <a:rPr lang="ru-RU" sz="1400" dirty="0"/>
              <a:t>11 октября, но </a:t>
            </a:r>
            <a:r>
              <a:rPr lang="ru-RU" sz="1400" b="1" dirty="0">
                <a:solidFill>
                  <a:srgbClr val="0070C0"/>
                </a:solidFill>
              </a:rPr>
              <a:t>с 2020 года дата была </a:t>
            </a:r>
            <a:r>
              <a:rPr lang="ru-RU" sz="1400" b="1" dirty="0" smtClean="0">
                <a:solidFill>
                  <a:srgbClr val="0070C0"/>
                </a:solidFill>
              </a:rPr>
              <a:t>изменена на  4 </a:t>
            </a:r>
            <a:r>
              <a:rPr lang="ru-RU" sz="1400" b="1" dirty="0">
                <a:solidFill>
                  <a:srgbClr val="0070C0"/>
                </a:solidFill>
              </a:rPr>
              <a:t>марта</a:t>
            </a:r>
            <a:r>
              <a:rPr lang="ru-RU" sz="1400" dirty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0070C0"/>
                </a:solidFill>
              </a:rPr>
              <a:t>Всемирный день борьбы с ожирением</a:t>
            </a:r>
            <a:r>
              <a:rPr lang="ru-RU" sz="1400" b="1" dirty="0"/>
              <a:t> </a:t>
            </a:r>
            <a:r>
              <a:rPr lang="ru-RU" sz="1400" dirty="0" smtClean="0"/>
              <a:t>организуется Всемирной </a:t>
            </a:r>
            <a:r>
              <a:rPr lang="ru-RU" sz="1400" dirty="0"/>
              <a:t>федерацией по борьбе с ожирением (World Obesity Federation) в сотрудничестве с её глобальными членами. </a:t>
            </a:r>
            <a:endParaRPr lang="ru-RU" sz="1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0070C0"/>
                </a:solidFill>
              </a:rPr>
              <a:t>Каждый год в рамках дня проводится кампания на конкретную </a:t>
            </a:r>
            <a:r>
              <a:rPr lang="ru-RU" sz="1400" b="1" dirty="0" smtClean="0">
                <a:solidFill>
                  <a:srgbClr val="0070C0"/>
                </a:solidFill>
              </a:rPr>
              <a:t>тему: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0070C0"/>
                </a:solidFill>
              </a:rPr>
              <a:t>2024 </a:t>
            </a:r>
            <a:r>
              <a:rPr lang="ru-RU" sz="1400" b="1" dirty="0">
                <a:solidFill>
                  <a:srgbClr val="0070C0"/>
                </a:solidFill>
              </a:rPr>
              <a:t>год </a:t>
            </a:r>
            <a:r>
              <a:rPr lang="ru-RU" sz="1400" dirty="0" smtClean="0"/>
              <a:t>— «</a:t>
            </a:r>
            <a:r>
              <a:rPr lang="ru-RU" sz="1400" dirty="0"/>
              <a:t>Давайте поговорим об ожирении и</a:t>
            </a:r>
            <a:r>
              <a:rPr lang="ru-RU" sz="1400" dirty="0" smtClean="0"/>
              <a:t>...»;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0070C0"/>
                </a:solidFill>
              </a:rPr>
              <a:t>2025 </a:t>
            </a:r>
            <a:r>
              <a:rPr lang="ru-RU" sz="1400" b="1" dirty="0">
                <a:solidFill>
                  <a:srgbClr val="0070C0"/>
                </a:solidFill>
              </a:rPr>
              <a:t>год </a:t>
            </a:r>
            <a:r>
              <a:rPr lang="ru-RU" sz="1400" dirty="0"/>
              <a:t>— </a:t>
            </a:r>
            <a:r>
              <a:rPr lang="ru-RU" sz="1400" dirty="0" smtClean="0"/>
              <a:t>«</a:t>
            </a:r>
            <a:r>
              <a:rPr lang="ru-RU" sz="1400" dirty="0"/>
              <a:t>Меняем систему — делаем жизнь здоровее</a:t>
            </a:r>
            <a:r>
              <a:rPr lang="ru-RU" sz="1400" dirty="0" smtClean="0"/>
              <a:t>»; </a:t>
            </a:r>
            <a:endParaRPr lang="ru-RU" sz="1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0070C0"/>
                </a:solidFill>
              </a:rPr>
              <a:t>2026 год </a:t>
            </a:r>
            <a:r>
              <a:rPr lang="ru-RU" sz="1400" dirty="0" smtClean="0"/>
              <a:t>— «8 </a:t>
            </a:r>
            <a:r>
              <a:rPr lang="ru-RU" sz="1400" dirty="0"/>
              <a:t>миллиардов причин бороться с </a:t>
            </a:r>
            <a:r>
              <a:rPr lang="ru-RU" sz="1400" dirty="0" smtClean="0"/>
              <a:t>ожирением. У </a:t>
            </a:r>
            <a:r>
              <a:rPr lang="ru-RU" sz="1400" dirty="0"/>
              <a:t>каждого из нас есть свои причины изменить историю ожирения. А у вас какие</a:t>
            </a:r>
            <a:r>
              <a:rPr lang="ru-RU" sz="1400" dirty="0" smtClean="0"/>
              <a:t>?»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70C0"/>
                </a:solidFill>
              </a:rPr>
              <a:t>Участники </a:t>
            </a:r>
            <a:r>
              <a:rPr lang="ru-RU" sz="1400" b="1" dirty="0">
                <a:solidFill>
                  <a:srgbClr val="0070C0"/>
                </a:solidFill>
              </a:rPr>
              <a:t>экспертной сессии </a:t>
            </a:r>
            <a:r>
              <a:rPr lang="ru-RU" sz="1400" dirty="0"/>
              <a:t>«Лишний вес – эпидемия наших дней: как переломить негативный тренд», прошедшей 18 июня 2025 года на Российском фармацевтическом форуме «Лекарственная безопасность» в рамках XXVIII Петербургского международного экономического форума (ПМЭФ-25</a:t>
            </a:r>
            <a:r>
              <a:rPr lang="ru-RU" sz="1400" dirty="0" smtClean="0"/>
              <a:t>), </a:t>
            </a:r>
            <a:r>
              <a:rPr lang="ru-RU" sz="1400" b="1" dirty="0" smtClean="0">
                <a:solidFill>
                  <a:srgbClr val="0070C0"/>
                </a:solidFill>
              </a:rPr>
              <a:t>выступили </a:t>
            </a:r>
            <a:r>
              <a:rPr lang="ru-RU" sz="1400" b="1" dirty="0">
                <a:solidFill>
                  <a:srgbClr val="0070C0"/>
                </a:solidFill>
              </a:rPr>
              <a:t>с инициативой объявить 2026 год Годом борьбы с ожирением в России</a:t>
            </a:r>
            <a:r>
              <a:rPr lang="ru-RU" sz="1400" dirty="0"/>
              <a:t>. </a:t>
            </a:r>
            <a:r>
              <a:rPr lang="ru-RU" sz="1400" dirty="0" smtClean="0"/>
              <a:t>Кроме </a:t>
            </a:r>
            <a:r>
              <a:rPr lang="ru-RU" sz="1400" dirty="0"/>
              <a:t>того, обсуждалось включение ожирения в перечень социально значимых заболеваний. С такой же инициативой выступают депутаты Госдумы РФ и Всероссийский союз </a:t>
            </a:r>
            <a:r>
              <a:rPr lang="ru-RU" sz="1400" dirty="0" smtClean="0"/>
              <a:t>пациентов. </a:t>
            </a:r>
            <a:r>
              <a:rPr lang="ru-RU" sz="1400" dirty="0"/>
              <a:t>Минздрав РФ с участниками совета при правительстве РФ планировал к марту 2026 года сформировать комплекс мер по борьбе с ожирением среди взрослого населения.</a:t>
            </a:r>
            <a:r>
              <a:rPr lang="ru-RU" sz="1400" dirty="0" smtClean="0"/>
              <a:t> </a:t>
            </a:r>
            <a:endParaRPr lang="ru-RU" sz="1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70C0"/>
                </a:solidFill>
              </a:rPr>
              <a:t>4–6 </a:t>
            </a:r>
            <a:r>
              <a:rPr lang="ru-RU" sz="1400" b="1" dirty="0">
                <a:solidFill>
                  <a:srgbClr val="0070C0"/>
                </a:solidFill>
              </a:rPr>
              <a:t>марта 2026 года </a:t>
            </a:r>
            <a:r>
              <a:rPr lang="ru-RU" sz="1400" dirty="0"/>
              <a:t>в Москве </a:t>
            </a:r>
            <a:r>
              <a:rPr lang="ru-RU" sz="1400" dirty="0" smtClean="0"/>
              <a:t>состоится </a:t>
            </a:r>
            <a:r>
              <a:rPr lang="ru-RU" sz="1400" b="1" dirty="0" smtClean="0">
                <a:solidFill>
                  <a:srgbClr val="0070C0"/>
                </a:solidFill>
              </a:rPr>
              <a:t>VI </a:t>
            </a:r>
            <a:r>
              <a:rPr lang="ru-RU" sz="1400" b="1" dirty="0">
                <a:solidFill>
                  <a:srgbClr val="0070C0"/>
                </a:solidFill>
              </a:rPr>
              <a:t>Международный конгресс, посвящённый Всемирному дню борьбы с ожирением. </a:t>
            </a:r>
            <a:r>
              <a:rPr lang="ru-RU" sz="1400" dirty="0"/>
              <a:t>Это профессиональная площадка для обмена опытом, научными данными и клиническими практиками в области профилактики, диагностики и лечения ожирения.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70C0"/>
                </a:solidFill>
              </a:rPr>
              <a:t>Существуют </a:t>
            </a:r>
            <a:r>
              <a:rPr lang="ru-RU" sz="1400" b="1" dirty="0">
                <a:solidFill>
                  <a:srgbClr val="0070C0"/>
                </a:solidFill>
              </a:rPr>
              <a:t>и другие Дни борьбы с ожирением</a:t>
            </a:r>
            <a:r>
              <a:rPr lang="ru-RU" sz="1400" dirty="0"/>
              <a:t>, отмечаемые 25 мая и 26 ноября, однако именно </a:t>
            </a:r>
            <a:r>
              <a:rPr lang="ru-RU" sz="1400" dirty="0" smtClean="0"/>
              <a:t>4 марта стал </a:t>
            </a:r>
            <a:r>
              <a:rPr lang="ru-RU" sz="1400" dirty="0"/>
              <a:t>Всемирным, поскольку </a:t>
            </a:r>
            <a:r>
              <a:rPr lang="ru-RU" sz="1400" dirty="0" smtClean="0"/>
              <a:t>был провозглашен </a:t>
            </a:r>
            <a:r>
              <a:rPr lang="ru-RU" sz="1400" dirty="0"/>
              <a:t>Всемирной организацией </a:t>
            </a:r>
            <a:r>
              <a:rPr lang="ru-RU" sz="1400" dirty="0" smtClean="0"/>
              <a:t>здравоохранения. Так, 26 </a:t>
            </a:r>
            <a:r>
              <a:rPr lang="ru-RU" sz="1400" dirty="0"/>
              <a:t>ноября в </a:t>
            </a:r>
            <a:r>
              <a:rPr lang="ru-RU" sz="1400" dirty="0" smtClean="0"/>
              <a:t>некоторых странах  в мире </a:t>
            </a:r>
            <a:r>
              <a:rPr lang="ru-RU" sz="1400" dirty="0"/>
              <a:t>проходят мероприятия, посвященные Дню против ожирения (Anti-Obesity Day). Этот день учрежден </a:t>
            </a:r>
            <a:r>
              <a:rPr lang="ru-RU" sz="1400" dirty="0" smtClean="0"/>
              <a:t>организациями </a:t>
            </a:r>
            <a:r>
              <a:rPr lang="ru-RU" sz="1400" dirty="0"/>
              <a:t>здравоохранения в 2001 году в Индии и странах Совета сотрудничества арабских государств</a:t>
            </a:r>
            <a:r>
              <a:rPr lang="ru-RU" sz="1400" dirty="0" smtClean="0"/>
              <a:t>.</a:t>
            </a:r>
          </a:p>
        </p:txBody>
      </p:sp>
      <p:pic>
        <p:nvPicPr>
          <p:cNvPr id="5" name="Рисунок 1" descr="Топ-25: факты про ожирение, о которых вам стоит знать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3516" y="396240"/>
            <a:ext cx="1999894" cy="1127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Почему проблема борьбы с ожирением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так актуальна?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955" y="2092569"/>
            <a:ext cx="11122268" cy="4084394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0070C0"/>
                </a:solidFill>
              </a:rPr>
              <a:t>Ожирение на сегодняшний </a:t>
            </a:r>
            <a:r>
              <a:rPr lang="ru-RU" sz="1500" b="1" dirty="0">
                <a:solidFill>
                  <a:srgbClr val="0070C0"/>
                </a:solidFill>
              </a:rPr>
              <a:t>день являются глобальной проблемой: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0070C0"/>
                </a:solidFill>
              </a:rPr>
              <a:t>Согласно данным ВОЗ</a:t>
            </a:r>
            <a:r>
              <a:rPr lang="ru-RU" sz="1500" dirty="0"/>
              <a:t>, по всему миру насчитывается более 1,9 миллиарда </a:t>
            </a:r>
            <a:r>
              <a:rPr lang="ru-RU" sz="1500" dirty="0" smtClean="0"/>
              <a:t>взрослых, страдающих </a:t>
            </a:r>
            <a:r>
              <a:rPr lang="ru-RU" sz="1500" dirty="0"/>
              <a:t>от избыточного веса, из которых приблизительно 650 миллионов </a:t>
            </a:r>
            <a:r>
              <a:rPr lang="ru-RU" sz="1500" dirty="0" smtClean="0"/>
              <a:t>имеют клиническое ожирение. Больны ожирением и более </a:t>
            </a:r>
            <a:r>
              <a:rPr lang="ru-RU" sz="1500" dirty="0"/>
              <a:t>120 миллионов </a:t>
            </a:r>
            <a:r>
              <a:rPr lang="ru-RU" sz="1500" dirty="0" smtClean="0"/>
              <a:t>детей. Именно больны, </a:t>
            </a:r>
            <a:r>
              <a:rPr lang="ru-RU" sz="1500" dirty="0"/>
              <a:t>ведь ожирение определяется как хроническое заболевание, которое сопровождает излишним набором веса. </a:t>
            </a:r>
            <a:endParaRPr lang="ru-RU" sz="15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0070C0"/>
                </a:solidFill>
              </a:rPr>
              <a:t>По прогнозам ВОЗ, к 2030 году </a:t>
            </a:r>
            <a:r>
              <a:rPr lang="ru-RU" sz="1500" dirty="0"/>
              <a:t>до 41 % всего населения планеты будет иметь избыточный вес. </a:t>
            </a:r>
            <a:r>
              <a:rPr lang="ru-RU" sz="1500" dirty="0" smtClean="0"/>
              <a:t>Перспектива </a:t>
            </a:r>
            <a:r>
              <a:rPr lang="ru-RU" sz="1500" dirty="0"/>
              <a:t>пугающая, поскольку лишние килограммы серьезно угрожают здоровью.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0070C0"/>
                </a:solidFill>
              </a:rPr>
              <a:t>Если </a:t>
            </a:r>
            <a:r>
              <a:rPr lang="ru-RU" sz="1500" b="1" dirty="0">
                <a:solidFill>
                  <a:srgbClr val="0070C0"/>
                </a:solidFill>
              </a:rPr>
              <a:t>30-40 лет назад </a:t>
            </a:r>
            <a:r>
              <a:rPr lang="ru-RU" sz="1500" dirty="0"/>
              <a:t>проблема ожирения являлась темой обсуждения отдельных людей, заботящихся о здоровом образе жизни и ведущих его, а также врачей-диетологов, то сегодня </a:t>
            </a:r>
            <a:r>
              <a:rPr lang="ru-RU" sz="1500" b="1" dirty="0">
                <a:solidFill>
                  <a:srgbClr val="0070C0"/>
                </a:solidFill>
              </a:rPr>
              <a:t>ожирение и рост числа людей с избыточным весом превратились в одну из серьёзных угроз для здоровья человечества</a:t>
            </a:r>
            <a:r>
              <a:rPr lang="ru-RU" sz="1500" dirty="0"/>
              <a:t>, которую нередко ставят в один ряд с заболеваниями сердечно-сосудистой системы и онкозаболеваниями</a:t>
            </a:r>
            <a:r>
              <a:rPr lang="ru-RU" sz="15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0070C0"/>
                </a:solidFill>
              </a:rPr>
              <a:t>Лишний вес стал серьезнейшей задачей для здравоохранения в XXI веке.</a:t>
            </a:r>
            <a:r>
              <a:rPr lang="ru-RU" sz="1500" dirty="0"/>
              <a:t> С восьмидесятых годов </a:t>
            </a:r>
            <a:r>
              <a:rPr lang="ru-RU" sz="1500" b="1" dirty="0">
                <a:solidFill>
                  <a:srgbClr val="0070C0"/>
                </a:solidFill>
              </a:rPr>
              <a:t>заболеваемость ожирением увеличилась более чем втрое во многих государствах мира</a:t>
            </a:r>
            <a:r>
              <a:rPr lang="ru-RU" sz="1500" dirty="0"/>
              <a:t>, и число людей, страдающих этим недугом, продолжает расти очень быстро, особенно среди юных поколений.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0070C0"/>
                </a:solidFill>
              </a:rPr>
              <a:t>Ожирение </a:t>
            </a:r>
            <a:r>
              <a:rPr lang="ru-RU" sz="1500" b="1" dirty="0">
                <a:solidFill>
                  <a:srgbClr val="0070C0"/>
                </a:solidFill>
              </a:rPr>
              <a:t>относится к одному из основных факторов риска смертности. </a:t>
            </a:r>
            <a:r>
              <a:rPr lang="ru-RU" sz="1500" dirty="0"/>
              <a:t>Ежегодно порядка 3 миллионов человек умирают из-за последствий избыточного веса или ожирения. По прогнозу ВОЗ, </a:t>
            </a:r>
            <a:r>
              <a:rPr lang="ru-RU" sz="1500" dirty="0" smtClean="0"/>
              <a:t>в </a:t>
            </a:r>
            <a:r>
              <a:rPr lang="ru-RU" sz="1500" dirty="0"/>
              <a:t>2025 году 2,7 миллиарда взрослых во всем мире </a:t>
            </a:r>
            <a:r>
              <a:rPr lang="ru-RU" sz="1500" dirty="0" smtClean="0"/>
              <a:t>страдают </a:t>
            </a:r>
            <a:r>
              <a:rPr lang="ru-RU" sz="1500" dirty="0"/>
              <a:t>от избыточного веса и ожирения</a:t>
            </a:r>
            <a:r>
              <a:rPr lang="ru-RU" sz="15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0070C0"/>
                </a:solidFill>
              </a:rPr>
              <a:t>Статистические данные по России </a:t>
            </a:r>
            <a:r>
              <a:rPr lang="ru-RU" sz="1500" dirty="0"/>
              <a:t>показывают</a:t>
            </a:r>
            <a:r>
              <a:rPr lang="ru-RU" sz="1500" dirty="0" smtClean="0"/>
              <a:t>, что </a:t>
            </a:r>
            <a:r>
              <a:rPr lang="ru-RU" sz="1500" dirty="0"/>
              <a:t>нормальный индекс массы тела (ИМТ) лишь у 37% населения. </a:t>
            </a:r>
            <a:endParaRPr lang="ru-RU" sz="15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0070C0"/>
                </a:solidFill>
              </a:rPr>
              <a:t>Установлено</a:t>
            </a:r>
            <a:r>
              <a:rPr lang="ru-RU" sz="1500" b="1" dirty="0">
                <a:solidFill>
                  <a:srgbClr val="0070C0"/>
                </a:solidFill>
              </a:rPr>
              <a:t>, </a:t>
            </a:r>
            <a:r>
              <a:rPr lang="ru-RU" sz="1500" dirty="0"/>
              <a:t>что человек при небольшом избытке веса живет меньше на 3–5 лет, а при выраженном ожирении — на 15 лет.</a:t>
            </a:r>
            <a:endParaRPr lang="ru-RU" sz="15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18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18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1800" dirty="0"/>
          </a:p>
          <a:p>
            <a:pPr algn="just"/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1" descr="Топ-25: факты про ожирение, о которых вам стоит знать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3516" y="396240"/>
            <a:ext cx="1999894" cy="1127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Понятие ожирения.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Классификация ожирения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Ожирение - </a:t>
            </a:r>
            <a:r>
              <a:rPr lang="ru-RU" sz="5200" dirty="0" smtClean="0"/>
              <a:t>это </a:t>
            </a:r>
            <a:r>
              <a:rPr lang="ru-RU" sz="5200" dirty="0"/>
              <a:t>не просто эстетическая </a:t>
            </a:r>
            <a:r>
              <a:rPr lang="ru-RU" sz="5200" dirty="0" smtClean="0"/>
              <a:t>проблема, а серьезное хроническое заболевание, основным признаком которого является избыточное накопление жировой ткани в организме, приводящее к недугам и требующее длительного </a:t>
            </a:r>
            <a:r>
              <a:rPr lang="ru-RU" sz="5200" dirty="0"/>
              <a:t>лечения. Ожирение </a:t>
            </a:r>
            <a:r>
              <a:rPr lang="ru-RU" sz="5200" dirty="0" smtClean="0"/>
              <a:t>повышает </a:t>
            </a:r>
            <a:r>
              <a:rPr lang="ru-RU" sz="5200" dirty="0"/>
              <a:t>риск развития сердечно-сосудистых заболеваний, диабета 2 типа, гипертонии, болезни суставов и некоторых видов рака.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В </a:t>
            </a:r>
            <a:r>
              <a:rPr lang="ru-RU" sz="5200" b="1" dirty="0">
                <a:solidFill>
                  <a:srgbClr val="0070C0"/>
                </a:solidFill>
              </a:rPr>
              <a:t>1997 г. ВОЗ предложила классификацию ожирения</a:t>
            </a:r>
            <a:r>
              <a:rPr lang="ru-RU" sz="5200" dirty="0"/>
              <a:t>, в которой присутствует </a:t>
            </a:r>
            <a:r>
              <a:rPr lang="ru-RU" sz="5200" b="1" dirty="0">
                <a:solidFill>
                  <a:srgbClr val="0070C0"/>
                </a:solidFill>
              </a:rPr>
              <a:t>4 степени этого заболевания</a:t>
            </a:r>
            <a:r>
              <a:rPr lang="ru-RU" sz="5200" dirty="0"/>
              <a:t>. Определение степени происходит на основе формулы </a:t>
            </a:r>
            <a:r>
              <a:rPr lang="ru-RU" sz="5200" b="1" dirty="0">
                <a:solidFill>
                  <a:srgbClr val="0070C0"/>
                </a:solidFill>
              </a:rPr>
              <a:t>Индекса массы тела (ИМТ</a:t>
            </a:r>
            <a:r>
              <a:rPr lang="ru-RU" sz="5200" b="1" dirty="0" smtClean="0">
                <a:solidFill>
                  <a:srgbClr val="0070C0"/>
                </a:solidFill>
              </a:rPr>
              <a:t>)</a:t>
            </a:r>
            <a:r>
              <a:rPr lang="ru-RU" sz="5200" dirty="0" smtClean="0"/>
              <a:t>. Основное </a:t>
            </a:r>
            <a:r>
              <a:rPr lang="ru-RU" sz="5200" dirty="0"/>
              <a:t>отличие степеней </a:t>
            </a:r>
            <a:r>
              <a:rPr lang="ru-RU" sz="5200" dirty="0" smtClean="0"/>
              <a:t>ожирения, а также  ключевая разница между лишним весом  и ожирением – </a:t>
            </a:r>
            <a:r>
              <a:rPr lang="ru-RU" sz="5200" dirty="0"/>
              <a:t>количество лишних килограммов и риск появления тех или иных сопутствующих заболеваний</a:t>
            </a:r>
            <a:r>
              <a:rPr lang="ru-RU" sz="52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Как </a:t>
            </a:r>
            <a:r>
              <a:rPr lang="ru-RU" sz="5200" b="1" dirty="0">
                <a:solidFill>
                  <a:srgbClr val="0070C0"/>
                </a:solidFill>
              </a:rPr>
              <a:t>рассчитать и интерпретировать ИМТ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70C0"/>
                </a:solidFill>
              </a:rPr>
              <a:t>Формула:</a:t>
            </a:r>
            <a:r>
              <a:rPr lang="ru-RU" sz="5200" dirty="0" smtClean="0"/>
              <a:t> </a:t>
            </a:r>
            <a:r>
              <a:rPr lang="ru-RU" sz="5200" dirty="0"/>
              <a:t>ИМТ = вес (кг) / рост (м)². ИМТ = </a:t>
            </a:r>
            <a:r>
              <a:rPr lang="ru-RU" sz="5200" dirty="0" smtClean="0"/>
              <a:t>m/h², </a:t>
            </a:r>
            <a:r>
              <a:rPr lang="ru-RU" sz="5200" dirty="0"/>
              <a:t>где: m — масса тела в килограммах, h — рост в метрах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rgbClr val="0070C0"/>
                </a:solidFill>
              </a:rPr>
              <a:t>Норма: </a:t>
            </a:r>
            <a:r>
              <a:rPr lang="ru-RU" sz="5200" dirty="0"/>
              <a:t>ИМТ от 18,5 до </a:t>
            </a:r>
            <a:r>
              <a:rPr lang="ru-RU" sz="5200" dirty="0" smtClean="0"/>
              <a:t>24,9. Это - наименьший </a:t>
            </a:r>
            <a:r>
              <a:rPr lang="ru-RU" sz="5200" dirty="0"/>
              <a:t>риск заболеваемости и смертности</a:t>
            </a:r>
            <a:r>
              <a:rPr lang="ru-RU" sz="52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70C0"/>
                </a:solidFill>
              </a:rPr>
              <a:t>Выраженный </a:t>
            </a:r>
            <a:r>
              <a:rPr lang="ru-RU" sz="5200" b="1" dirty="0">
                <a:solidFill>
                  <a:srgbClr val="0070C0"/>
                </a:solidFill>
              </a:rPr>
              <a:t>дефицит массы </a:t>
            </a:r>
            <a:r>
              <a:rPr lang="ru-RU" sz="5200" b="1" dirty="0" smtClean="0">
                <a:solidFill>
                  <a:srgbClr val="0070C0"/>
                </a:solidFill>
              </a:rPr>
              <a:t>тела: </a:t>
            </a:r>
            <a:r>
              <a:rPr lang="ru-RU" sz="5200" dirty="0" smtClean="0"/>
              <a:t>ИМТ 16 </a:t>
            </a:r>
            <a:r>
              <a:rPr lang="ru-RU" sz="5200" dirty="0"/>
              <a:t>и менее </a:t>
            </a: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70C0"/>
                </a:solidFill>
              </a:rPr>
              <a:t>Недостаточный вес: </a:t>
            </a:r>
            <a:r>
              <a:rPr lang="ru-RU" sz="5200" dirty="0"/>
              <a:t>ИМТ до 18,5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70C0"/>
                </a:solidFill>
              </a:rPr>
              <a:t>Лишний вес (избыточная масса тела): </a:t>
            </a:r>
            <a:r>
              <a:rPr lang="ru-RU" sz="5200" dirty="0" smtClean="0"/>
              <a:t>ИМТ от 25 до 29,9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C00000"/>
                </a:solidFill>
              </a:rPr>
              <a:t>Степени ожирения: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b="1" dirty="0">
                <a:solidFill>
                  <a:srgbClr val="0070C0"/>
                </a:solidFill>
              </a:rPr>
              <a:t>1 степень ожирения.</a:t>
            </a:r>
            <a:r>
              <a:rPr lang="ru-RU" sz="5200" b="1" dirty="0"/>
              <a:t> </a:t>
            </a:r>
            <a:r>
              <a:rPr lang="ru-RU" sz="5200" dirty="0"/>
              <a:t>Избыточная масса тела </a:t>
            </a:r>
            <a:r>
              <a:rPr lang="ru-RU" sz="5200" dirty="0" smtClean="0"/>
              <a:t>30-40%: ИМТ </a:t>
            </a:r>
            <a:r>
              <a:rPr lang="ru-RU" sz="5200" dirty="0"/>
              <a:t>30-35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b="1" dirty="0">
                <a:solidFill>
                  <a:srgbClr val="0070C0"/>
                </a:solidFill>
              </a:rPr>
              <a:t>2 степень ожирения. </a:t>
            </a:r>
            <a:r>
              <a:rPr lang="ru-RU" sz="5200" dirty="0"/>
              <a:t>Избыточная масса тела 50-90</a:t>
            </a:r>
            <a:r>
              <a:rPr lang="ru-RU" sz="5200" dirty="0" smtClean="0"/>
              <a:t>%.: </a:t>
            </a:r>
            <a:r>
              <a:rPr lang="ru-RU" sz="5200" dirty="0"/>
              <a:t>ИМТ 35-40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5200" b="1" dirty="0">
                <a:solidFill>
                  <a:srgbClr val="0070C0"/>
                </a:solidFill>
              </a:rPr>
              <a:t>3 и 4 степень ожирения.</a:t>
            </a:r>
            <a:r>
              <a:rPr lang="ru-RU" sz="5200" dirty="0">
                <a:solidFill>
                  <a:srgbClr val="0070C0"/>
                </a:solidFill>
              </a:rPr>
              <a:t> </a:t>
            </a:r>
            <a:r>
              <a:rPr lang="ru-RU" sz="5200" dirty="0"/>
              <a:t>Превышение нормы веса более чем в 2 </a:t>
            </a:r>
            <a:r>
              <a:rPr lang="ru-RU" sz="5200" dirty="0" smtClean="0"/>
              <a:t>раза: </a:t>
            </a:r>
            <a:r>
              <a:rPr lang="ru-RU" sz="5200" dirty="0"/>
              <a:t>ИМТ 40 и выше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ИМТ </a:t>
            </a:r>
            <a:r>
              <a:rPr lang="ru-RU" sz="5200" b="1" dirty="0">
                <a:solidFill>
                  <a:srgbClr val="0070C0"/>
                </a:solidFill>
              </a:rPr>
              <a:t>не учитывает состав тела. </a:t>
            </a:r>
            <a:r>
              <a:rPr lang="ru-RU" sz="5200" dirty="0"/>
              <a:t>У спортсменов с большой мышечной массой ИМТ может быть высоким, но это не ожирение. Для точной диагностики используется биоимпедансометрия — анализ состава тела, который показывает соотношение жира, мышц и воды.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56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  <a:p>
            <a:endParaRPr lang="ru-RU" dirty="0"/>
          </a:p>
        </p:txBody>
      </p:sp>
      <p:pic>
        <p:nvPicPr>
          <p:cNvPr id="4" name="Рисунок 1" descr="Топ-25: факты про ожирение, о которых вам стоит знать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3516" y="233680"/>
            <a:ext cx="1999894" cy="1127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7088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Причины возникновения ожирения </a:t>
            </a:r>
            <a:br>
              <a:rPr lang="ru-RU" sz="3800" b="1" dirty="0" smtClean="0">
                <a:solidFill>
                  <a:srgbClr val="C00000"/>
                </a:solidFill>
                <a:latin typeface="+mn-lt"/>
              </a:rPr>
            </a:br>
            <a:endParaRPr lang="ru-RU" sz="3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483360"/>
            <a:ext cx="11271739" cy="4693603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Ожирение </a:t>
            </a:r>
            <a:r>
              <a:rPr lang="ru-RU" sz="5200" b="1" dirty="0">
                <a:solidFill>
                  <a:srgbClr val="0070C0"/>
                </a:solidFill>
              </a:rPr>
              <a:t>не возникает само по себе</a:t>
            </a:r>
            <a:r>
              <a:rPr lang="ru-RU" sz="5200" b="1" dirty="0" smtClean="0">
                <a:solidFill>
                  <a:srgbClr val="0070C0"/>
                </a:solidFill>
              </a:rPr>
              <a:t>.</a:t>
            </a:r>
            <a:r>
              <a:rPr lang="ru-RU" sz="5200" dirty="0" smtClean="0"/>
              <a:t> Согласно данным Всемирной федерации </a:t>
            </a:r>
            <a:r>
              <a:rPr lang="ru-RU" sz="5200" dirty="0"/>
              <a:t>по борьбе с </a:t>
            </a:r>
            <a:r>
              <a:rPr lang="ru-RU" sz="5200" dirty="0" smtClean="0"/>
              <a:t>ожирением «Бедность</a:t>
            </a:r>
            <a:r>
              <a:rPr lang="ru-RU" sz="5200" dirty="0"/>
              <a:t>, стигматизация, неравный доступ к образованию и здравоохранению, ограниченная доступность здоровой пищи и окружающая среда, не способствующая здоровому образу жизни, — все это влияет на риски и результаты на протяжении всей жизни. </a:t>
            </a:r>
            <a:r>
              <a:rPr lang="ru-RU" sz="5200" b="1" dirty="0">
                <a:solidFill>
                  <a:srgbClr val="0070C0"/>
                </a:solidFill>
              </a:rPr>
              <a:t>Почти 3 миллиарда человек, в том числе более 400 миллионов детей школьного возраста, уже страдают от избыточного веса или ожирения. </a:t>
            </a:r>
            <a:r>
              <a:rPr lang="ru-RU" sz="5200" dirty="0"/>
              <a:t>По прогнозам, к 2035 году их число достигнет 4 миллиардов</a:t>
            </a:r>
            <a:r>
              <a:rPr lang="ru-RU" sz="5200" dirty="0" smtClean="0"/>
              <a:t>. Эти </a:t>
            </a:r>
            <a:r>
              <a:rPr lang="ru-RU" sz="5200" dirty="0"/>
              <a:t>последствия не являются неизбежными</a:t>
            </a:r>
            <a:r>
              <a:rPr lang="ru-RU" sz="5200" dirty="0" smtClean="0"/>
              <a:t>.»</a:t>
            </a:r>
            <a:endParaRPr lang="ru-RU" sz="52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Ключевым </a:t>
            </a:r>
            <a:r>
              <a:rPr lang="ru-RU" sz="5200" b="1" dirty="0">
                <a:solidFill>
                  <a:srgbClr val="0070C0"/>
                </a:solidFill>
              </a:rPr>
              <a:t>фактором развития лишнего веса является </a:t>
            </a:r>
            <a:r>
              <a:rPr lang="ru-RU" sz="5200" b="1" dirty="0" smtClean="0">
                <a:solidFill>
                  <a:srgbClr val="0070C0"/>
                </a:solidFill>
              </a:rPr>
              <a:t>неправильный, нездоровый </a:t>
            </a:r>
            <a:r>
              <a:rPr lang="ru-RU" sz="5200" b="1" dirty="0">
                <a:solidFill>
                  <a:srgbClr val="0070C0"/>
                </a:solidFill>
              </a:rPr>
              <a:t>образ </a:t>
            </a:r>
            <a:r>
              <a:rPr lang="ru-RU" sz="5200" b="1" dirty="0" smtClean="0">
                <a:solidFill>
                  <a:srgbClr val="0070C0"/>
                </a:solidFill>
              </a:rPr>
              <a:t>жизни.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Факторы, влияющие на возникновение ожирения:</a:t>
            </a:r>
            <a:endParaRPr lang="ru-RU" sz="5200" b="1" dirty="0">
              <a:solidFill>
                <a:srgbClr val="0070C0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70C0"/>
                </a:solidFill>
              </a:rPr>
              <a:t>Неправильное </a:t>
            </a:r>
            <a:r>
              <a:rPr lang="ru-RU" sz="5200" b="1" dirty="0">
                <a:solidFill>
                  <a:srgbClr val="0070C0"/>
                </a:solidFill>
              </a:rPr>
              <a:t>питание:</a:t>
            </a:r>
            <a:r>
              <a:rPr lang="ru-RU" sz="5200" dirty="0"/>
              <a:t> избыточное потребление высококалорийной, жирной и сладкой пищи.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70C0"/>
                </a:solidFill>
              </a:rPr>
              <a:t>Малоподвижный </a:t>
            </a:r>
            <a:r>
              <a:rPr lang="ru-RU" sz="5200" b="1" dirty="0">
                <a:solidFill>
                  <a:srgbClr val="0070C0"/>
                </a:solidFill>
              </a:rPr>
              <a:t>образ жизни: </a:t>
            </a:r>
            <a:r>
              <a:rPr lang="ru-RU" sz="5200" dirty="0"/>
              <a:t>современные технологии и урбанизация снижают уровень физической активности.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70C0"/>
                </a:solidFill>
              </a:rPr>
              <a:t>Генетическая </a:t>
            </a:r>
            <a:r>
              <a:rPr lang="ru-RU" sz="5200" b="1" dirty="0">
                <a:solidFill>
                  <a:srgbClr val="0070C0"/>
                </a:solidFill>
              </a:rPr>
              <a:t>предрасположенность: </a:t>
            </a:r>
            <a:r>
              <a:rPr lang="ru-RU" sz="5200" dirty="0"/>
              <a:t>некоторые люди склонны к набору веса из-за наследственных факторов.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70C0"/>
                </a:solidFill>
              </a:rPr>
              <a:t>Психологические </a:t>
            </a:r>
            <a:r>
              <a:rPr lang="ru-RU" sz="5200" b="1" dirty="0">
                <a:solidFill>
                  <a:srgbClr val="0070C0"/>
                </a:solidFill>
              </a:rPr>
              <a:t>аспекты: </a:t>
            </a:r>
            <a:r>
              <a:rPr lang="ru-RU" sz="5200" dirty="0"/>
              <a:t>стресс, тревога и депрессия могут приводить к перееданию.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0070C0"/>
                </a:solidFill>
              </a:rPr>
              <a:t>Социальные </a:t>
            </a:r>
            <a:r>
              <a:rPr lang="ru-RU" sz="5200" b="1" dirty="0">
                <a:solidFill>
                  <a:srgbClr val="0070C0"/>
                </a:solidFill>
              </a:rPr>
              <a:t>и экономические условия: </a:t>
            </a:r>
            <a:r>
              <a:rPr lang="ru-RU" sz="5200" dirty="0"/>
              <a:t>доступность нездоровой пищи и отсутствие ресурсов для здорового образа жизни.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Одной из основных причин заболевания ожирением называют также переедание. </a:t>
            </a:r>
            <a:r>
              <a:rPr lang="ru-RU" sz="5200" dirty="0"/>
              <a:t>А вот причины самого переедания часто связаны со стрессами, сильным волнением, когда происходит нарушение в работе центра аппетита головного мозга и человек теряет контроль над количеством поглощаемой пищи</a:t>
            </a:r>
            <a:r>
              <a:rPr lang="ru-RU" sz="5200" dirty="0" smtClean="0"/>
              <a:t>. Чувства </a:t>
            </a:r>
            <a:r>
              <a:rPr lang="ru-RU" sz="5200" dirty="0"/>
              <a:t>одиночества, тревоги или тоски также приводят к чрезмерному потреблению еды, в том числе перед сном или у телевизора, что крайне опасно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Неблагоприятным фактором </a:t>
            </a:r>
            <a:r>
              <a:rPr lang="ru-RU" sz="5200" b="1" dirty="0">
                <a:solidFill>
                  <a:srgbClr val="0070C0"/>
                </a:solidFill>
              </a:rPr>
              <a:t>риска является </a:t>
            </a:r>
            <a:r>
              <a:rPr lang="ru-RU" sz="5200" b="1" dirty="0" smtClean="0">
                <a:solidFill>
                  <a:srgbClr val="0070C0"/>
                </a:solidFill>
              </a:rPr>
              <a:t>зависимость </a:t>
            </a:r>
            <a:r>
              <a:rPr lang="ru-RU" sz="5200" b="1" dirty="0">
                <a:solidFill>
                  <a:srgbClr val="0070C0"/>
                </a:solidFill>
              </a:rPr>
              <a:t>от </a:t>
            </a:r>
            <a:r>
              <a:rPr lang="ru-RU" sz="5200" b="1" dirty="0" smtClean="0">
                <a:solidFill>
                  <a:srgbClr val="0070C0"/>
                </a:solidFill>
              </a:rPr>
              <a:t>смартфонов. </a:t>
            </a:r>
            <a:r>
              <a:rPr lang="ru-RU" sz="5200" dirty="0"/>
              <a:t>Люди, которые используют телефоны более 5 часов в сутки, на 43% более склонны к ожирению. Ученые связывают это с сопутствующими привычками, которые усугубляют положение дел: малоподвижный образ жизни, увлечение фастфудом, быстрыми закусками, газированными напитками и так далее.</a:t>
            </a: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 smtClean="0"/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54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4" name="Рисунок 1" descr="Топ-25: факты про ожирение, о которых вам стоит знать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3516" y="396240"/>
            <a:ext cx="1999894" cy="1127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Меры профилактики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dirty="0" smtClean="0"/>
              <a:t>     </a:t>
            </a:r>
            <a:r>
              <a:rPr lang="ru-RU" sz="1700" b="1" dirty="0" smtClean="0">
                <a:solidFill>
                  <a:srgbClr val="0070C0"/>
                </a:solidFill>
              </a:rPr>
              <a:t>ОСНОВНЫЕ МЕРЫ ПРОФИЛАКТИКИ: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7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70C0"/>
                </a:solidFill>
              </a:rPr>
              <a:t>Рациональное питание.  </a:t>
            </a:r>
            <a:r>
              <a:rPr lang="ru-RU" sz="1700" dirty="0" smtClean="0"/>
              <a:t>Сбалансированный </a:t>
            </a:r>
            <a:r>
              <a:rPr lang="ru-RU" sz="1700" dirty="0"/>
              <a:t>рацион – ключ к поддержанию здорового веса. </a:t>
            </a:r>
            <a:r>
              <a:rPr lang="ru-RU" sz="1700" dirty="0" smtClean="0"/>
              <a:t>Сведение </a:t>
            </a:r>
            <a:r>
              <a:rPr lang="ru-RU" sz="1700" dirty="0"/>
              <a:t>к минимуму потребление алкогольных напитков: они калорийны и стимулируют аппетит, тем самым увеличивая количество съеденной </a:t>
            </a:r>
            <a:r>
              <a:rPr lang="ru-RU" sz="1700" dirty="0" smtClean="0"/>
              <a:t>пищи.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7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70C0"/>
                </a:solidFill>
              </a:rPr>
              <a:t>Физическая активность. </a:t>
            </a:r>
            <a:r>
              <a:rPr lang="ru-RU" sz="1700" dirty="0" smtClean="0"/>
              <a:t>Регулярные  физические нагрузки помогут </a:t>
            </a:r>
            <a:r>
              <a:rPr lang="ru-RU" sz="1700" dirty="0"/>
              <a:t>сжечь калории и поддерживать организм в </a:t>
            </a:r>
            <a:r>
              <a:rPr lang="ru-RU" sz="1700" dirty="0" smtClean="0"/>
              <a:t>тонусе.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7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70C0"/>
                </a:solidFill>
              </a:rPr>
              <a:t>Контроль </a:t>
            </a:r>
            <a:r>
              <a:rPr lang="ru-RU" sz="1700" b="1" dirty="0">
                <a:solidFill>
                  <a:srgbClr val="0070C0"/>
                </a:solidFill>
              </a:rPr>
              <a:t>стресса и </a:t>
            </a:r>
            <a:r>
              <a:rPr lang="ru-RU" sz="1700" b="1" dirty="0" smtClean="0">
                <a:solidFill>
                  <a:srgbClr val="0070C0"/>
                </a:solidFill>
              </a:rPr>
              <a:t>сна. </a:t>
            </a:r>
            <a:r>
              <a:rPr lang="ru-RU" sz="1700" dirty="0" smtClean="0"/>
              <a:t>Хронический </a:t>
            </a:r>
            <a:r>
              <a:rPr lang="ru-RU" sz="1700" dirty="0"/>
              <a:t>стресс и недосып способствуют набору веса. </a:t>
            </a:r>
            <a:endParaRPr lang="ru-RU" sz="17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7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70C0"/>
                </a:solidFill>
              </a:rPr>
              <a:t>Регулярные </a:t>
            </a:r>
            <a:r>
              <a:rPr lang="ru-RU" sz="1700" b="1" dirty="0">
                <a:solidFill>
                  <a:srgbClr val="0070C0"/>
                </a:solidFill>
              </a:rPr>
              <a:t>медицинские </a:t>
            </a:r>
            <a:r>
              <a:rPr lang="ru-RU" sz="1700" b="1" dirty="0" smtClean="0">
                <a:solidFill>
                  <a:srgbClr val="0070C0"/>
                </a:solidFill>
              </a:rPr>
              <a:t>осмотры. </a:t>
            </a:r>
            <a:r>
              <a:rPr lang="ru-RU" sz="1700" dirty="0" smtClean="0"/>
              <a:t>Посещение </a:t>
            </a:r>
            <a:r>
              <a:rPr lang="ru-RU" sz="1700" dirty="0"/>
              <a:t>врача позволяет контролировать состояние здоровья и вовремя замечать возможные проблемы. Важно следить </a:t>
            </a:r>
            <a:r>
              <a:rPr lang="ru-RU" sz="1700" dirty="0" smtClean="0"/>
              <a:t>за уровнем </a:t>
            </a:r>
            <a:r>
              <a:rPr lang="ru-RU" sz="1700" dirty="0"/>
              <a:t>сахара и холестерина в </a:t>
            </a:r>
            <a:r>
              <a:rPr lang="ru-RU" sz="1700" dirty="0" smtClean="0"/>
              <a:t>крови, давлением </a:t>
            </a:r>
            <a:r>
              <a:rPr lang="ru-RU" sz="1700" dirty="0"/>
              <a:t>и другими показателями обмена веществ</a:t>
            </a:r>
            <a:r>
              <a:rPr lang="ru-RU" sz="17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7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rgbClr val="0070C0"/>
                </a:solidFill>
              </a:rPr>
              <a:t>Контроль веса. </a:t>
            </a:r>
            <a:r>
              <a:rPr lang="ru-RU" sz="1700" dirty="0"/>
              <a:t>Отслеживание массы тела с помощью регулярного взвешивания и обращение к специалистам при появлении признаков набора веса.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7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rgbClr val="0070C0"/>
                </a:solidFill>
              </a:rPr>
              <a:t>Профилактические </a:t>
            </a:r>
            <a:r>
              <a:rPr lang="ru-RU" sz="1700" b="1" dirty="0">
                <a:solidFill>
                  <a:srgbClr val="0070C0"/>
                </a:solidFill>
              </a:rPr>
              <a:t>мероприятия должны затрагивать не только </a:t>
            </a:r>
            <a:r>
              <a:rPr lang="ru-RU" sz="1700" b="1" dirty="0" smtClean="0">
                <a:solidFill>
                  <a:srgbClr val="0070C0"/>
                </a:solidFill>
              </a:rPr>
              <a:t>взрослых: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b="1" dirty="0" smtClean="0">
                <a:solidFill>
                  <a:srgbClr val="0070C0"/>
                </a:solidFill>
              </a:rPr>
              <a:t> </a:t>
            </a:r>
            <a:r>
              <a:rPr lang="ru-RU" sz="1700" b="1" dirty="0">
                <a:solidFill>
                  <a:srgbClr val="0070C0"/>
                </a:solidFill>
              </a:rPr>
              <a:t>На сегодняшний день </a:t>
            </a:r>
            <a:r>
              <a:rPr lang="ru-RU" sz="1700" dirty="0" smtClean="0"/>
              <a:t>численность </a:t>
            </a:r>
            <a:r>
              <a:rPr lang="ru-RU" sz="1700" dirty="0"/>
              <a:t>детей и подростков с избыточным весом и выраженным </a:t>
            </a:r>
            <a:r>
              <a:rPr lang="ru-RU" sz="1700" dirty="0" smtClean="0"/>
              <a:t>ожирением</a:t>
            </a:r>
            <a:r>
              <a:rPr lang="ru-RU" sz="1700" dirty="0"/>
              <a:t> неуклонно растет</a:t>
            </a:r>
            <a:r>
              <a:rPr lang="ru-RU" sz="1700" dirty="0" smtClean="0"/>
              <a:t>. </a:t>
            </a:r>
            <a:r>
              <a:rPr lang="ru-RU" sz="1700" dirty="0"/>
              <a:t>Такой тенденции способствует нарушение принципов питания с самого детства и формирование нездоровых пищевых привычек внутри семьи.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b="1" dirty="0" smtClean="0">
                <a:solidFill>
                  <a:srgbClr val="0070C0"/>
                </a:solidFill>
              </a:rPr>
              <a:t>По </a:t>
            </a:r>
            <a:r>
              <a:rPr lang="ru-RU" sz="1700" b="1" dirty="0">
                <a:solidFill>
                  <a:srgbClr val="0070C0"/>
                </a:solidFill>
              </a:rPr>
              <a:t>словам педиатров, </a:t>
            </a:r>
            <a:r>
              <a:rPr lang="ru-RU" sz="1700" dirty="0"/>
              <a:t>дети с избыточной массой тела чаще испытывают беспокойство, депрессию, имеют низкую самооценку. </a:t>
            </a:r>
            <a:r>
              <a:rPr lang="ru-RU" sz="1700" dirty="0" smtClean="0"/>
              <a:t>И проблема </a:t>
            </a:r>
            <a:r>
              <a:rPr lang="ru-RU" sz="1700" dirty="0"/>
              <a:t>затрагивает не столько внешность, сколько здоровье, так как увеличивается вероятность формирования множества заболеваний и прогрессирования ожирения во взрослом возрасте.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b="1" dirty="0" smtClean="0">
                <a:solidFill>
                  <a:srgbClr val="0070C0"/>
                </a:solidFill>
              </a:rPr>
              <a:t>Профилактика </a:t>
            </a:r>
            <a:r>
              <a:rPr lang="ru-RU" sz="1700" b="1" dirty="0">
                <a:solidFill>
                  <a:srgbClr val="0070C0"/>
                </a:solidFill>
              </a:rPr>
              <a:t>детского и подросткового ожирения во многом зависит от </a:t>
            </a:r>
            <a:r>
              <a:rPr lang="ru-RU" sz="1700" b="1" dirty="0" smtClean="0">
                <a:solidFill>
                  <a:srgbClr val="0070C0"/>
                </a:solidFill>
              </a:rPr>
              <a:t>родителей.</a:t>
            </a:r>
            <a:r>
              <a:rPr lang="ru-RU" sz="1700" dirty="0" smtClean="0"/>
              <a:t> Необходимо прививать </a:t>
            </a:r>
            <a:r>
              <a:rPr lang="ru-RU" sz="1700" dirty="0"/>
              <a:t>принципы здорового образа жизни — контроль за питанием, активностью, количеством сна и времени, проводимым ребенком с гаджетами и электронными устройствами, а в случае появления избыточной массы тела не пренебрегать динамическим медицинским наблюдением.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600" dirty="0"/>
          </a:p>
        </p:txBody>
      </p:sp>
      <p:pic>
        <p:nvPicPr>
          <p:cNvPr id="4" name="Рисунок 1" descr="Топ-25: факты про ожирение, о которых вам стоит знать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3516" y="396240"/>
            <a:ext cx="1999894" cy="1127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6141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08008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Интересные факты</a:t>
            </a:r>
            <a:br>
              <a:rPr lang="ru-RU" b="1" dirty="0">
                <a:solidFill>
                  <a:srgbClr val="C00000"/>
                </a:solidFill>
                <a:latin typeface="+mn-lt"/>
              </a:rPr>
            </a:b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539" y="1230924"/>
            <a:ext cx="11324492" cy="527538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0070C0"/>
                </a:solidFill>
              </a:rPr>
              <a:t>Самым древним изображением ожирения </a:t>
            </a:r>
            <a:r>
              <a:rPr lang="ru-RU" sz="5200" dirty="0"/>
              <a:t>считаются палеолитические Венеры – каменные статуэтки женщин эпохи каменного века. Наиболее известная из них – Венера Виллендорфская, найденная в 1908 г. в Австрии. Фигурка, высеченная из известняка, изображает коренастую женщину с большой грудью, свисающим животом, крупными бедрами и ягодицами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Экономический ущерб от ожирения </a:t>
            </a:r>
            <a:r>
              <a:rPr lang="ru-RU" sz="5200" dirty="0"/>
              <a:t>обходится мировой экономике в 2 триллиона долларов в год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Наибольшая </a:t>
            </a:r>
            <a:r>
              <a:rPr lang="ru-RU" sz="5200" b="1" dirty="0">
                <a:solidFill>
                  <a:srgbClr val="0070C0"/>
                </a:solidFill>
              </a:rPr>
              <a:t>зарегистрированная масса тела </a:t>
            </a:r>
            <a:r>
              <a:rPr lang="ru-RU" sz="5200" dirty="0"/>
              <a:t>у человека составляла 635 кг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dirty="0" smtClean="0"/>
              <a:t> </a:t>
            </a:r>
            <a:r>
              <a:rPr lang="ru-RU" sz="5200" b="1" dirty="0" smtClean="0">
                <a:solidFill>
                  <a:srgbClr val="0070C0"/>
                </a:solidFill>
              </a:rPr>
              <a:t>В </a:t>
            </a:r>
            <a:r>
              <a:rPr lang="ru-RU" sz="5200" b="1" dirty="0">
                <a:solidFill>
                  <a:srgbClr val="0070C0"/>
                </a:solidFill>
              </a:rPr>
              <a:t>древние времена </a:t>
            </a:r>
            <a:r>
              <a:rPr lang="ru-RU" sz="5200" dirty="0"/>
              <a:t>ожирение считалось знаком богатства и статуса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0070C0"/>
                </a:solidFill>
              </a:rPr>
              <a:t>Во всем мире </a:t>
            </a:r>
            <a:r>
              <a:rPr lang="ru-RU" sz="5200" dirty="0"/>
              <a:t>примерно 925 миллионов человек страдают от голода. В это же самое время у 1,5 миллиарда человек выявлен либо лишний вес, либо ожирение. </a:t>
            </a:r>
            <a:r>
              <a:rPr lang="ru-RU" sz="5200" dirty="0" smtClean="0"/>
              <a:t>И </a:t>
            </a:r>
            <a:r>
              <a:rPr lang="ru-RU" sz="5200" dirty="0"/>
              <a:t>ожирение, и голод связаны с недоеданием. </a:t>
            </a:r>
            <a:r>
              <a:rPr lang="ru-RU" sz="5200" dirty="0" smtClean="0"/>
              <a:t>Представители </a:t>
            </a:r>
            <a:r>
              <a:rPr lang="ru-RU" sz="5200" dirty="0"/>
              <a:t>обоих «лагерей» страдают от нехватки питательных веществ, включая витамин А, железо и йод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Ожирением </a:t>
            </a:r>
            <a:r>
              <a:rPr lang="ru-RU" sz="5200" b="1" dirty="0">
                <a:solidFill>
                  <a:srgbClr val="0070C0"/>
                </a:solidFill>
              </a:rPr>
              <a:t>чаще всего </a:t>
            </a:r>
            <a:r>
              <a:rPr lang="ru-RU" sz="5200" dirty="0"/>
              <a:t>страдают граждане самых развитых стран. </a:t>
            </a:r>
            <a:r>
              <a:rPr lang="ru-RU" sz="5200" dirty="0" smtClean="0"/>
              <a:t>Так, </a:t>
            </a:r>
            <a:r>
              <a:rPr lang="ru-RU" sz="5200" dirty="0"/>
              <a:t>в США от ожирения страдает каждый третий </a:t>
            </a:r>
            <a:r>
              <a:rPr lang="ru-RU" sz="5200" dirty="0" smtClean="0"/>
              <a:t>житель.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Дефицит </a:t>
            </a:r>
            <a:r>
              <a:rPr lang="ru-RU" sz="5200" b="1" dirty="0">
                <a:solidFill>
                  <a:srgbClr val="0070C0"/>
                </a:solidFill>
              </a:rPr>
              <a:t>сна имеет прямую связь с ожирением. </a:t>
            </a:r>
            <a:r>
              <a:rPr lang="ru-RU" sz="5200" dirty="0"/>
              <a:t>Почему? Из-за нехватки отдыха происходит нарушение естественных циклов и гормонального фона. </a:t>
            </a:r>
            <a:r>
              <a:rPr lang="ru-RU" sz="5200" dirty="0" smtClean="0"/>
              <a:t>Кроме того,  </a:t>
            </a:r>
            <a:r>
              <a:rPr lang="ru-RU" sz="5200" dirty="0"/>
              <a:t>чем дольше вы бодрствуете, тем больше вы едите, особенно ночью и особенно вредную пищу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Чтобы </a:t>
            </a:r>
            <a:r>
              <a:rPr lang="ru-RU" sz="5200" b="1" dirty="0">
                <a:solidFill>
                  <a:srgbClr val="0070C0"/>
                </a:solidFill>
              </a:rPr>
              <a:t>«сжечь» один гамбургер</a:t>
            </a:r>
            <a:r>
              <a:rPr lang="ru-RU" sz="5200" dirty="0"/>
              <a:t> Биг-Мак с колой и порцией жареной картошки, </a:t>
            </a:r>
            <a:r>
              <a:rPr lang="ru-RU" sz="5200" dirty="0" smtClean="0"/>
              <a:t>нужно </a:t>
            </a:r>
            <a:r>
              <a:rPr lang="ru-RU" sz="5200" dirty="0"/>
              <a:t>безостановочно ходить 7 часов подряд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Новая </a:t>
            </a:r>
            <a:r>
              <a:rPr lang="ru-RU" sz="5200" b="1" dirty="0">
                <a:solidFill>
                  <a:srgbClr val="0070C0"/>
                </a:solidFill>
              </a:rPr>
              <a:t>Зеландия </a:t>
            </a:r>
            <a:r>
              <a:rPr lang="ru-RU" sz="5200" dirty="0"/>
              <a:t>славится своей политикой отказа в выдаче виз людям с ожирением. Власти объясняют это тем, что их система здравоохранения просто не может себе позволить дорогостоящее лечение, связанное с ожирением. Систему здравоохранения этой страны даже обложили дополнительным налогом из-за того, что больше половины взрослых новозеландцев – слишком полные и страдают от избыточного веса.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5200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5" name="Рисунок 1" descr="Топ-25: факты про ожирение, о которых вам стоит знать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3516" y="193040"/>
            <a:ext cx="1999894" cy="1127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5"/>
            <a:ext cx="10515600" cy="109858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Традиции  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/>
              <a:t>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123" y="1907930"/>
            <a:ext cx="11157439" cy="472146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0070C0"/>
                </a:solidFill>
              </a:rPr>
              <a:t>Главная задача Всемирного дня борьбы </a:t>
            </a:r>
            <a:r>
              <a:rPr lang="ru-RU" sz="1300" b="1" dirty="0" smtClean="0">
                <a:solidFill>
                  <a:srgbClr val="0070C0"/>
                </a:solidFill>
              </a:rPr>
              <a:t>с ожирением </a:t>
            </a:r>
            <a:r>
              <a:rPr lang="ru-RU" sz="1300" dirty="0" smtClean="0"/>
              <a:t>— повышение </a:t>
            </a:r>
            <a:r>
              <a:rPr lang="ru-RU" sz="1300" dirty="0"/>
              <a:t>информированности населения о необходимости профилактики, своевременного лечения и ранней диагностики избыточной массы тела и </a:t>
            </a:r>
            <a:r>
              <a:rPr lang="ru-RU" sz="1300" dirty="0" smtClean="0"/>
              <a:t>ожирения, о последствиях ожирения.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b="1" dirty="0">
              <a:solidFill>
                <a:srgbClr val="003BB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C00000"/>
                </a:solidFill>
              </a:rPr>
              <a:t>В рамках Всемирного дня борьбы с ожирением  по всему миру </a:t>
            </a:r>
            <a:r>
              <a:rPr lang="ru-RU" sz="1300" b="1" dirty="0" smtClean="0">
                <a:solidFill>
                  <a:srgbClr val="C00000"/>
                </a:solidFill>
              </a:rPr>
              <a:t>проводятся:</a:t>
            </a:r>
            <a:endParaRPr lang="ru-RU" sz="1300" b="1" dirty="0">
              <a:solidFill>
                <a:srgbClr val="C0000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b="1" dirty="0">
                <a:solidFill>
                  <a:srgbClr val="0070C0"/>
                </a:solidFill>
              </a:rPr>
              <a:t>Образовательные мероприятия </a:t>
            </a:r>
            <a:r>
              <a:rPr lang="ru-RU" sz="1300" dirty="0"/>
              <a:t>— лекции, семинары и мастер-классы о здоровом питании и физической активности.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b="1" dirty="0">
                <a:solidFill>
                  <a:srgbClr val="0070C0"/>
                </a:solidFill>
              </a:rPr>
              <a:t>Марафоны и спортивные акции </a:t>
            </a:r>
            <a:r>
              <a:rPr lang="ru-RU" sz="1300" dirty="0"/>
              <a:t>— мероприятия, направленные на популяризацию спорта.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b="1" dirty="0">
                <a:solidFill>
                  <a:srgbClr val="0070C0"/>
                </a:solidFill>
              </a:rPr>
              <a:t>Медицинские обследования </a:t>
            </a:r>
            <a:r>
              <a:rPr lang="ru-RU" sz="1300" dirty="0"/>
              <a:t>— бесплатные консультации и диагностика для выявления рисков ожирения.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dirty="0"/>
              <a:t> </a:t>
            </a:r>
            <a:r>
              <a:rPr lang="ru-RU" sz="1300" b="1" dirty="0">
                <a:solidFill>
                  <a:srgbClr val="0070C0"/>
                </a:solidFill>
              </a:rPr>
              <a:t>Организация трансляций </a:t>
            </a:r>
            <a:r>
              <a:rPr lang="ru-RU" sz="1300" dirty="0"/>
              <a:t>теле- и радиопередач на эту </a:t>
            </a:r>
            <a:r>
              <a:rPr lang="ru-RU" sz="1300" dirty="0" smtClean="0"/>
              <a:t>тему.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3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0070C0"/>
                </a:solidFill>
              </a:rPr>
              <a:t>Разрабатываются и внедряются</a:t>
            </a:r>
            <a:r>
              <a:rPr lang="ru-RU" sz="1300" dirty="0" smtClean="0"/>
              <a:t> программы </a:t>
            </a:r>
            <a:r>
              <a:rPr lang="ru-RU" sz="1300" dirty="0"/>
              <a:t>профилактики и лечения избыточной массы тела и ожирения на уровне </a:t>
            </a:r>
            <a:r>
              <a:rPr lang="ru-RU" sz="1300" dirty="0" smtClean="0"/>
              <a:t>Центров </a:t>
            </a:r>
            <a:r>
              <a:rPr lang="ru-RU" sz="1300" dirty="0"/>
              <a:t>здоровья. </a:t>
            </a: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0070C0"/>
                </a:solidFill>
              </a:rPr>
              <a:t>Проводятся</a:t>
            </a:r>
            <a:r>
              <a:rPr lang="ru-RU" sz="1300" dirty="0" smtClean="0"/>
              <a:t> научные конференции </a:t>
            </a:r>
            <a:r>
              <a:rPr lang="ru-RU" sz="1300" dirty="0"/>
              <a:t>и </a:t>
            </a:r>
            <a:r>
              <a:rPr lang="ru-RU" sz="1300" dirty="0" smtClean="0"/>
              <a:t>семинары </a:t>
            </a:r>
            <a:r>
              <a:rPr lang="ru-RU" sz="1300" dirty="0"/>
              <a:t>с участием экспертов в области терапии, медицинской профилактики, эндокринологии, диетологии и </a:t>
            </a:r>
            <a:r>
              <a:rPr lang="ru-RU" sz="1300" dirty="0" smtClean="0"/>
              <a:t>психологии.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>
                <a:solidFill>
                  <a:srgbClr val="0070C0"/>
                </a:solidFill>
              </a:rPr>
              <a:t>В </a:t>
            </a:r>
            <a:r>
              <a:rPr lang="ru-RU" sz="1300" b="1" dirty="0" smtClean="0">
                <a:solidFill>
                  <a:srgbClr val="0070C0"/>
                </a:solidFill>
              </a:rPr>
              <a:t>этот День  можно </a:t>
            </a:r>
            <a:r>
              <a:rPr lang="ru-RU" sz="1300" b="1" dirty="0">
                <a:solidFill>
                  <a:srgbClr val="0070C0"/>
                </a:solidFill>
              </a:rPr>
              <a:t>посетить</a:t>
            </a:r>
            <a:r>
              <a:rPr lang="ru-RU" sz="1300" dirty="0"/>
              <a:t> школы здоровья для пациентов с сахарным диабетом, артериальной гипертензией, хронической сердечной недостаточностью, ожирением, поддержания здорового образа </a:t>
            </a:r>
            <a:r>
              <a:rPr lang="ru-RU" sz="1300" dirty="0" smtClean="0"/>
              <a:t>жизни, пройти </a:t>
            </a:r>
            <a:r>
              <a:rPr lang="ru-RU" sz="1300" dirty="0"/>
              <a:t>мастер-классы по самостоятельному измерению артериального давления, забору крови, комплексу лечебной физкультуры</a:t>
            </a:r>
            <a:r>
              <a:rPr lang="ru-RU" sz="13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0070C0"/>
                </a:solidFill>
              </a:rPr>
              <a:t>Сайт</a:t>
            </a:r>
            <a:r>
              <a:rPr lang="ru-RU" sz="1300" b="1" dirty="0">
                <a:solidFill>
                  <a:srgbClr val="0070C0"/>
                </a:solidFill>
              </a:rPr>
              <a:t>, посвящённый Всемирному дню борьбы с ожирением: </a:t>
            </a:r>
            <a:r>
              <a:rPr lang="ru-RU" sz="1300" b="1" dirty="0">
                <a:solidFill>
                  <a:srgbClr val="C00000"/>
                </a:solidFill>
              </a:rPr>
              <a:t>worldobesityday.org.</a:t>
            </a:r>
            <a:r>
              <a:rPr lang="ru-RU" sz="1300" dirty="0"/>
              <a:t> На нём доступны материалы для кампании, интерактивная карта событий и другие ресурсы. </a:t>
            </a:r>
            <a:r>
              <a:rPr lang="ru-RU" sz="1300" dirty="0" smtClean="0"/>
              <a:t>Информация представлена также на сайте </a:t>
            </a:r>
            <a:r>
              <a:rPr lang="ru-RU" sz="1300" dirty="0"/>
              <a:t>World Obesity Day </a:t>
            </a:r>
            <a:r>
              <a:rPr lang="ru-RU" sz="1300" dirty="0" smtClean="0"/>
              <a:t>Europe.</a:t>
            </a:r>
            <a:endParaRPr lang="ru-RU" sz="13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</p:txBody>
      </p:sp>
      <p:pic>
        <p:nvPicPr>
          <p:cNvPr id="5" name="Рисунок 1" descr="Топ-25: факты про ожирение, о которых вам стоит знать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3516" y="396240"/>
            <a:ext cx="1999894" cy="1127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1910</TotalTime>
  <Words>2094</Words>
  <Application>Microsoft Office PowerPoint</Application>
  <PresentationFormat>Произвольный</PresentationFormat>
  <Paragraphs>138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Всемирный день борьбы с  ожирением</vt:lpstr>
      <vt:lpstr>История праздника    </vt:lpstr>
      <vt:lpstr>Почему проблема борьбы с ожирением  так актуальна?</vt:lpstr>
      <vt:lpstr>Понятие ожирения.  Классификация ожирения</vt:lpstr>
      <vt:lpstr>Причины возникновения ожирения  </vt:lpstr>
      <vt:lpstr>Меры профилактики</vt:lpstr>
      <vt:lpstr>Интересные факты </vt:lpstr>
      <vt:lpstr> Традиции       </vt:lpstr>
      <vt:lpstr>Список литературы об ожирении,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162</cp:revision>
  <dcterms:created xsi:type="dcterms:W3CDTF">2019-04-11T10:45:24Z</dcterms:created>
  <dcterms:modified xsi:type="dcterms:W3CDTF">2026-02-27T09:15:57Z</dcterms:modified>
</cp:coreProperties>
</file>