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7" r:id="rId2"/>
    <p:sldId id="280" r:id="rId3"/>
    <p:sldId id="266" r:id="rId4"/>
    <p:sldId id="281" r:id="rId5"/>
    <p:sldId id="282" r:id="rId6"/>
    <p:sldId id="273" r:id="rId7"/>
    <p:sldId id="276" r:id="rId8"/>
    <p:sldId id="277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>
        <p:scale>
          <a:sx n="94" d="100"/>
          <a:sy n="94" d="100"/>
        </p:scale>
        <p:origin x="-2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+mn-lt"/>
              </a:rPr>
              <a:t>24 – 30 апреля 2026 года –</a:t>
            </a:r>
            <a:br>
              <a:rPr lang="ru-RU" b="1" dirty="0" smtClean="0">
                <a:solidFill>
                  <a:srgbClr val="7030A0"/>
                </a:solidFill>
                <a:latin typeface="+mn-lt"/>
              </a:rPr>
            </a:br>
            <a:r>
              <a:rPr lang="ru-RU" b="1" dirty="0" smtClean="0">
                <a:solidFill>
                  <a:srgbClr val="7030A0"/>
                </a:solidFill>
                <a:latin typeface="+mn-lt"/>
              </a:rPr>
              <a:t>Всемирная неделя иммунизации</a:t>
            </a:r>
            <a:endParaRPr lang="ru-RU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Рисунок 1" descr="Всемирная неделя иммунизации с 22-30 апреля 2024 г. – &quot;Клинический  родильный дом №2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356" y="1838960"/>
            <a:ext cx="6951324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Всемирная неделя иммунизации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Всемирная Неделя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(</a:t>
            </a:r>
            <a:r>
              <a:rPr lang="en-US" sz="1600" b="1" dirty="0" smtClean="0">
                <a:solidFill>
                  <a:srgbClr val="7030A0"/>
                </a:solidFill>
              </a:rPr>
              <a:t>World Immunization Week) </a:t>
            </a:r>
            <a:r>
              <a:rPr lang="ru-RU" sz="1600" dirty="0" smtClean="0"/>
              <a:t>проводится </a:t>
            </a:r>
            <a:r>
              <a:rPr lang="ru-RU" sz="1600" dirty="0"/>
              <a:t>ежегодно </a:t>
            </a:r>
            <a:r>
              <a:rPr lang="ru-RU" sz="1600" b="1" dirty="0" smtClean="0">
                <a:solidFill>
                  <a:srgbClr val="7030A0"/>
                </a:solidFill>
              </a:rPr>
              <a:t>с 24 по 30 апреля.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Цель </a:t>
            </a:r>
            <a:r>
              <a:rPr lang="ru-RU" sz="1600" b="1" dirty="0">
                <a:solidFill>
                  <a:srgbClr val="C00000"/>
                </a:solidFill>
              </a:rPr>
              <a:t>проведения данного </a:t>
            </a:r>
            <a:r>
              <a:rPr lang="ru-RU" sz="1600" b="1" dirty="0" smtClean="0">
                <a:solidFill>
                  <a:srgbClr val="C00000"/>
                </a:solidFill>
              </a:rPr>
              <a:t>мероприятия: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Увеличение охвата вакцинацией </a:t>
            </a:r>
            <a:r>
              <a:rPr lang="ru-RU" sz="1600" dirty="0" smtClean="0"/>
              <a:t>путем повышения уровня </a:t>
            </a:r>
            <a:r>
              <a:rPr lang="ru-RU" sz="1600" dirty="0"/>
              <a:t>информированности населения </a:t>
            </a:r>
            <a:r>
              <a:rPr lang="ru-RU" sz="1600" dirty="0" smtClean="0"/>
              <a:t>(родителей</a:t>
            </a:r>
            <a:r>
              <a:rPr lang="ru-RU" sz="1600" dirty="0"/>
              <a:t>, работников здравоохранения, педагогов, </a:t>
            </a:r>
            <a:r>
              <a:rPr lang="ru-RU" sz="1600" dirty="0" smtClean="0"/>
              <a:t>СМИ)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о профилактических прививках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о </a:t>
            </a:r>
            <a:r>
              <a:rPr lang="ru-RU" sz="1600" dirty="0"/>
              <a:t>праве каждого на защиту против </a:t>
            </a:r>
            <a:r>
              <a:rPr lang="ru-RU" sz="1600" dirty="0" smtClean="0"/>
              <a:t>инфекций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о </a:t>
            </a:r>
            <a:r>
              <a:rPr lang="ru-RU" sz="1600" dirty="0"/>
              <a:t>преимуществах иммунизации, как самого эффективного средства профилактики инфекционных </a:t>
            </a:r>
            <a:r>
              <a:rPr lang="ru-RU" sz="1600" dirty="0" smtClean="0"/>
              <a:t>заболеваний.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Формирование у людей положительного </a:t>
            </a:r>
            <a:r>
              <a:rPr lang="ru-RU" sz="1600" b="1" dirty="0">
                <a:solidFill>
                  <a:srgbClr val="7030A0"/>
                </a:solidFill>
              </a:rPr>
              <a:t>отношения к вакцинации </a:t>
            </a:r>
            <a:r>
              <a:rPr lang="ru-RU" sz="1600" dirty="0"/>
              <a:t>и ответственности за свое здоровье и здоровье своих </a:t>
            </a:r>
            <a:r>
              <a:rPr lang="ru-RU" sz="1600" dirty="0" smtClean="0"/>
              <a:t>детей, </a:t>
            </a:r>
            <a:r>
              <a:rPr lang="ru-RU" sz="1600" dirty="0"/>
              <a:t>понимания, что сделать прививку - это защититься самим и защитить </a:t>
            </a:r>
            <a:r>
              <a:rPr lang="ru-RU" sz="1600" dirty="0" smtClean="0"/>
              <a:t>окружающих.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Тема Всемирной Недели Иммунизации 2026 года  </a:t>
            </a:r>
            <a:r>
              <a:rPr lang="ru-RU" sz="1600" dirty="0"/>
              <a:t>сформулирована </a:t>
            </a:r>
            <a:r>
              <a:rPr lang="ru-RU" sz="1600" dirty="0" smtClean="0"/>
              <a:t>Всемирной Организацией Здравоохранения (ВОЗ) как </a:t>
            </a:r>
            <a:r>
              <a:rPr lang="ru-RU" sz="1600" b="1" dirty="0">
                <a:solidFill>
                  <a:srgbClr val="C00000"/>
                </a:solidFill>
              </a:rPr>
              <a:t>«Вакцины приносят результат – для каждого поколения» </a:t>
            </a:r>
            <a:r>
              <a:rPr lang="ru-RU" sz="1600" dirty="0"/>
              <a:t>и послужит напоминанием о том, что безопасные вакцины на протяжении поколений защищали здоровье человека, семьи и общества и остаются на страже нашего </a:t>
            </a:r>
            <a:r>
              <a:rPr lang="ru-RU" sz="1600" dirty="0" smtClean="0"/>
              <a:t>будущего.</a:t>
            </a:r>
            <a:endParaRPr lang="ru-RU" sz="1600" dirty="0"/>
          </a:p>
        </p:txBody>
      </p:sp>
      <p:pic>
        <p:nvPicPr>
          <p:cNvPr id="1026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73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</a:t>
            </a:r>
            <a:r>
              <a:rPr lang="ru-RU" b="1" dirty="0" smtClean="0">
                <a:solidFill>
                  <a:srgbClr val="FF0000"/>
                </a:solidFill>
              </a:rPr>
              <a:t>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Всемирная </a:t>
            </a:r>
            <a:r>
              <a:rPr lang="ru-RU" sz="1600" b="1" dirty="0" smtClean="0">
                <a:solidFill>
                  <a:srgbClr val="7030A0"/>
                </a:solidFill>
              </a:rPr>
              <a:t>Неделя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</a:t>
            </a:r>
            <a:r>
              <a:rPr lang="ru-RU" sz="1600" dirty="0" smtClean="0"/>
              <a:t>проводится в последнюю неделю апреля по инициативе Всемирной Организации Здравоохранения  (ВОЗ), начиная </a:t>
            </a:r>
            <a:r>
              <a:rPr lang="ru-RU" sz="1600" b="1" dirty="0" smtClean="0">
                <a:solidFill>
                  <a:srgbClr val="7030A0"/>
                </a:solidFill>
              </a:rPr>
              <a:t>с 2005 года.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Изначально</a:t>
            </a:r>
            <a:r>
              <a:rPr lang="ru-RU" sz="1600" dirty="0" smtClean="0"/>
              <a:t> данное мероприятие называлось </a:t>
            </a:r>
            <a:r>
              <a:rPr lang="ru-RU" sz="1600" b="1" dirty="0" smtClean="0">
                <a:solidFill>
                  <a:srgbClr val="7030A0"/>
                </a:solidFill>
              </a:rPr>
              <a:t>Европейской Неделей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</a:t>
            </a:r>
            <a:r>
              <a:rPr lang="ru-RU" sz="1600" dirty="0" smtClean="0"/>
              <a:t>и охватывало, соответственно, только страны Старого Света. Однако постепенно к ней присоединились и другие континенты. 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Всемирная Неделя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</a:t>
            </a:r>
            <a:r>
              <a:rPr lang="ru-RU" sz="1600" dirty="0"/>
              <a:t>возникла в результате усилий, проводимых в разных странах и регионах по проведению недельного мероприятия по информированию о иммунизации. 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Всемирная ассамблея здравоохранения </a:t>
            </a:r>
            <a:r>
              <a:rPr lang="ru-RU" sz="1600" dirty="0"/>
              <a:t>одобрила </a:t>
            </a:r>
            <a:r>
              <a:rPr lang="ru-RU" sz="1600" b="1" dirty="0">
                <a:solidFill>
                  <a:srgbClr val="7030A0"/>
                </a:solidFill>
              </a:rPr>
              <a:t>Всемирную </a:t>
            </a:r>
            <a:r>
              <a:rPr lang="ru-RU" sz="1600" b="1" dirty="0" smtClean="0">
                <a:solidFill>
                  <a:srgbClr val="7030A0"/>
                </a:solidFill>
              </a:rPr>
              <a:t>Неделю Иммунизации </a:t>
            </a:r>
            <a:r>
              <a:rPr lang="ru-RU" sz="1600" dirty="0" smtClean="0"/>
              <a:t>(ВНИ, Неделя) на </a:t>
            </a:r>
            <a:r>
              <a:rPr lang="ru-RU" sz="1600" dirty="0"/>
              <a:t>своем заседании </a:t>
            </a:r>
            <a:r>
              <a:rPr lang="ru-RU" sz="1600" b="1" dirty="0">
                <a:solidFill>
                  <a:srgbClr val="7030A0"/>
                </a:solidFill>
              </a:rPr>
              <a:t>в мае 2012 года</a:t>
            </a:r>
            <a:r>
              <a:rPr lang="ru-RU" sz="1600" b="1" dirty="0" smtClean="0">
                <a:solidFill>
                  <a:srgbClr val="7030A0"/>
                </a:solidFill>
              </a:rPr>
              <a:t>. </a:t>
            </a:r>
            <a:r>
              <a:rPr lang="ru-RU" sz="1600" dirty="0" smtClean="0"/>
              <a:t>И если ранее </a:t>
            </a:r>
            <a:r>
              <a:rPr lang="ru-RU" sz="1600" dirty="0"/>
              <a:t>Неделя иммунизации проводилась </a:t>
            </a:r>
            <a:r>
              <a:rPr lang="ru-RU" sz="1600" dirty="0" smtClean="0"/>
              <a:t>в </a:t>
            </a:r>
            <a:r>
              <a:rPr lang="ru-RU" sz="1600" dirty="0"/>
              <a:t>разных регионах </a:t>
            </a:r>
            <a:r>
              <a:rPr lang="ru-RU" sz="1600" dirty="0" smtClean="0"/>
              <a:t>мира</a:t>
            </a:r>
            <a:r>
              <a:rPr lang="ru-RU" sz="1600" dirty="0"/>
              <a:t> в разные </a:t>
            </a:r>
            <a:r>
              <a:rPr lang="ru-RU" sz="1600" dirty="0" smtClean="0"/>
              <a:t>дни,  в 2012 году </a:t>
            </a:r>
            <a:r>
              <a:rPr lang="ru-RU" sz="1600" dirty="0"/>
              <a:t>Неделя иммунизации проводилась </a:t>
            </a:r>
            <a:r>
              <a:rPr lang="ru-RU" sz="1600" dirty="0" smtClean="0"/>
              <a:t>одновременно, в </a:t>
            </a:r>
            <a:r>
              <a:rPr lang="ru-RU" sz="1600" dirty="0"/>
              <a:t>ней приняли участие представители более 180 стран и территорий по всему </a:t>
            </a:r>
            <a:r>
              <a:rPr lang="ru-RU" sz="1600" dirty="0" smtClean="0"/>
              <a:t>миру.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Ежегодно</a:t>
            </a:r>
            <a:r>
              <a:rPr lang="ru-RU" sz="1600" dirty="0" smtClean="0"/>
              <a:t> в рамках Всемирной Недели </a:t>
            </a:r>
            <a:r>
              <a:rPr lang="ru-RU" sz="1600" dirty="0"/>
              <a:t>И</a:t>
            </a:r>
            <a:r>
              <a:rPr lang="ru-RU" sz="1600" dirty="0" smtClean="0"/>
              <a:t>ммунизации  в странах Европейского региона ВОЗ продолжают проводить </a:t>
            </a:r>
            <a:r>
              <a:rPr lang="ru-RU" sz="1600" b="1" dirty="0" smtClean="0">
                <a:solidFill>
                  <a:srgbClr val="7030A0"/>
                </a:solidFill>
              </a:rPr>
              <a:t>Европейскую Неделю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ммунизации. 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Всемирная Неделя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</a:t>
            </a:r>
            <a:r>
              <a:rPr lang="ru-RU" sz="1600" b="1" dirty="0">
                <a:solidFill>
                  <a:srgbClr val="7030A0"/>
                </a:solidFill>
              </a:rPr>
              <a:t>- </a:t>
            </a:r>
            <a:r>
              <a:rPr lang="ru-RU" sz="1600" dirty="0"/>
              <a:t>одна из одиннадцати официальных кампаний, отмеченных ВОЗ , наряду с Всемирным днем ​​здоровья , Всемирным днем ​​донора </a:t>
            </a:r>
            <a:r>
              <a:rPr lang="ru-RU" sz="1600" dirty="0" smtClean="0"/>
              <a:t>крови, Всемирным денем </a:t>
            </a:r>
            <a:r>
              <a:rPr lang="ru-RU" sz="1600" dirty="0"/>
              <a:t>борьбы с туберкулезом </a:t>
            </a:r>
            <a:r>
              <a:rPr lang="ru-RU" sz="1600" dirty="0" smtClean="0"/>
              <a:t> и др. </a:t>
            </a:r>
          </a:p>
          <a:p>
            <a:pPr algn="just" fontAlgn="t"/>
            <a:endParaRPr lang="ru-RU" sz="3600" dirty="0" smtClean="0"/>
          </a:p>
          <a:p>
            <a:pPr algn="just"/>
            <a:endParaRPr lang="ru-RU" sz="3400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История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C00000"/>
                </a:solidFill>
              </a:rPr>
              <a:t>Каждый год  Всемирная </a:t>
            </a:r>
            <a:r>
              <a:rPr lang="ru-RU" sz="5600" b="1" dirty="0">
                <a:solidFill>
                  <a:srgbClr val="C00000"/>
                </a:solidFill>
              </a:rPr>
              <a:t>Н</a:t>
            </a:r>
            <a:r>
              <a:rPr lang="ru-RU" sz="5600" b="1" dirty="0" smtClean="0">
                <a:solidFill>
                  <a:srgbClr val="C00000"/>
                </a:solidFill>
              </a:rPr>
              <a:t>еделя </a:t>
            </a:r>
            <a:r>
              <a:rPr lang="ru-RU" sz="5600" b="1" dirty="0">
                <a:solidFill>
                  <a:srgbClr val="C00000"/>
                </a:solidFill>
              </a:rPr>
              <a:t>И</a:t>
            </a:r>
            <a:r>
              <a:rPr lang="ru-RU" sz="5600" b="1" dirty="0" smtClean="0">
                <a:solidFill>
                  <a:srgbClr val="C00000"/>
                </a:solidFill>
              </a:rPr>
              <a:t>ммунизации посвящена определенной теме: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b="1" dirty="0" smtClean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2025 г</a:t>
            </a:r>
            <a:r>
              <a:rPr lang="ru-RU" sz="5200" b="1" dirty="0">
                <a:solidFill>
                  <a:srgbClr val="7030A0"/>
                </a:solidFill>
              </a:rPr>
              <a:t>.: «Добиться иммунизации для всех – в наших силах»</a:t>
            </a:r>
            <a:endParaRPr lang="ru-RU" sz="5200" b="1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Направлена </a:t>
            </a:r>
            <a:r>
              <a:rPr lang="ru-RU" sz="5200" dirty="0"/>
              <a:t>на расширение масштабов защиты детей, подростков, взрослых и их социального окружения от вакциноуправляемых заболеваний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2024</a:t>
            </a:r>
            <a:r>
              <a:rPr lang="ru-RU" sz="5200" b="1" dirty="0">
                <a:solidFill>
                  <a:srgbClr val="7030A0"/>
                </a:solidFill>
              </a:rPr>
              <a:t>: «Все, что в человеческих силах: спасение жизней с помощью иммунизации!»</a:t>
            </a:r>
            <a:endParaRPr lang="ru-RU" sz="5200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В рамках </a:t>
            </a:r>
            <a:r>
              <a:rPr lang="ru-RU" sz="5200" dirty="0"/>
              <a:t>Всемирной недели иммунизации </a:t>
            </a:r>
            <a:r>
              <a:rPr lang="ru-RU" sz="5200" dirty="0" smtClean="0"/>
              <a:t>отмечалось пятидесятилетие </a:t>
            </a:r>
            <a:r>
              <a:rPr lang="ru-RU" sz="5200" dirty="0"/>
              <a:t>Расширенной программы иммунизации (РПИ) – событие, дающее возможность признать </a:t>
            </a:r>
            <a:r>
              <a:rPr lang="ru-RU" sz="5200" dirty="0" smtClean="0"/>
              <a:t>наши коллективные </a:t>
            </a:r>
            <a:r>
              <a:rPr lang="ru-RU" sz="5200" dirty="0"/>
              <a:t>усилия по спасению и защите огромного количества жизней от вакциноуправляемых заболеваний и обратиться к странам с призывом наращивать инвестиции в программы иммунизации для защиты следующих поколений. Иммунизация спасает миллионы жизней и является одной из наиболее эффективных мер профилактики.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2023 г.: «Предупредить</a:t>
            </a:r>
            <a:r>
              <a:rPr lang="ru-RU" sz="5200" b="1" dirty="0">
                <a:solidFill>
                  <a:srgbClr val="7030A0"/>
                </a:solidFill>
              </a:rPr>
              <a:t>. Защитить. Привить</a:t>
            </a:r>
            <a:r>
              <a:rPr lang="ru-RU" sz="5200" b="1" dirty="0" smtClean="0">
                <a:solidFill>
                  <a:srgbClr val="7030A0"/>
                </a:solidFill>
              </a:rPr>
              <a:t>.»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Направлена </a:t>
            </a:r>
            <a:r>
              <a:rPr lang="ru-RU" sz="5200" dirty="0"/>
              <a:t>на повышение уровня </a:t>
            </a:r>
            <a:r>
              <a:rPr lang="ru-RU" sz="5200" dirty="0" smtClean="0"/>
              <a:t>информированности населения </a:t>
            </a:r>
            <a:r>
              <a:rPr lang="ru-RU" sz="5200" dirty="0"/>
              <a:t>о профилактических прививках, о праве каждого на защиту против инфекций, </a:t>
            </a:r>
            <a:r>
              <a:rPr lang="ru-RU" sz="5200" dirty="0" smtClean="0"/>
              <a:t>о преимуществах </a:t>
            </a:r>
            <a:r>
              <a:rPr lang="ru-RU" sz="5200" dirty="0"/>
              <a:t>иммунизации, как самого эффективного средства </a:t>
            </a:r>
            <a:r>
              <a:rPr lang="ru-RU" sz="5200" dirty="0" smtClean="0"/>
              <a:t>профилактики инфекционных </a:t>
            </a:r>
            <a:r>
              <a:rPr lang="ru-RU" sz="5200" dirty="0"/>
              <a:t>заболеваний, на формирование у людей понимания, что сделать </a:t>
            </a:r>
            <a:r>
              <a:rPr lang="ru-RU" sz="5200" dirty="0" smtClean="0"/>
              <a:t>прививку — </a:t>
            </a:r>
            <a:r>
              <a:rPr lang="ru-RU" sz="5200" dirty="0"/>
              <a:t>это защититься самим и защитить окружающих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2022 г</a:t>
            </a:r>
            <a:r>
              <a:rPr lang="ru-RU" sz="5200" b="1" dirty="0" smtClean="0">
                <a:solidFill>
                  <a:srgbClr val="7030A0"/>
                </a:solidFill>
              </a:rPr>
              <a:t>.:  </a:t>
            </a:r>
            <a:r>
              <a:rPr lang="ru-RU" sz="5200" b="1" dirty="0">
                <a:solidFill>
                  <a:srgbClr val="7030A0"/>
                </a:solidFill>
              </a:rPr>
              <a:t>«Долгая жизнь для всех». </a:t>
            </a:r>
            <a:endParaRPr lang="ru-RU" sz="5200" b="1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Её </a:t>
            </a:r>
            <a:r>
              <a:rPr lang="ru-RU" sz="5200" dirty="0"/>
              <a:t>цель — подчеркнуть важность равноправного и широкого доступа к вакцинам, который способствует обеспечению долгой и здоровой жизни для каждого человека.</a:t>
            </a:r>
          </a:p>
          <a:p>
            <a:pPr marL="0" indent="0" algn="just">
              <a:buNone/>
            </a:pPr>
            <a:endParaRPr lang="ru-RU" sz="5200" dirty="0" smtClean="0"/>
          </a:p>
          <a:p>
            <a:pPr marL="0" indent="0" algn="just">
              <a:buNone/>
            </a:pPr>
            <a:endParaRPr lang="ru-RU" sz="5200" dirty="0"/>
          </a:p>
          <a:p>
            <a:endParaRPr lang="ru-RU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73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Всемирная неделя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иммунизации 2026 г.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35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Всемирная Неделя Иммунизации </a:t>
            </a:r>
            <a:r>
              <a:rPr lang="ru-RU" sz="4800" b="1" dirty="0">
                <a:solidFill>
                  <a:srgbClr val="7030A0"/>
                </a:solidFill>
              </a:rPr>
              <a:t>в 2026 году </a:t>
            </a:r>
            <a:r>
              <a:rPr lang="ru-RU" sz="4800" dirty="0"/>
              <a:t>пройдет традиционно </a:t>
            </a:r>
            <a:r>
              <a:rPr lang="ru-RU" sz="4800" b="1" dirty="0">
                <a:solidFill>
                  <a:srgbClr val="7030A0"/>
                </a:solidFill>
              </a:rPr>
              <a:t>с 24 по 30 апреля</a:t>
            </a:r>
            <a:r>
              <a:rPr lang="ru-RU" sz="4800" dirty="0"/>
              <a:t>. Кампания, проводимая ВОЗ, направлена на повышение осведомленности о важности вакцинации для защиты людей всех возрастов от инфекционных заболеваний, популяризацию вакцин для всех поколений и укрепление иммунитета.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Лозунг </a:t>
            </a:r>
            <a:r>
              <a:rPr lang="ru-RU" sz="4800" b="1" dirty="0">
                <a:solidFill>
                  <a:srgbClr val="7030A0"/>
                </a:solidFill>
              </a:rPr>
              <a:t>2026 года: </a:t>
            </a:r>
            <a:r>
              <a:rPr lang="ru-RU" sz="4800" dirty="0"/>
              <a:t>Акцент на защите людей всех возрастов </a:t>
            </a:r>
            <a:r>
              <a:rPr lang="ru-RU" sz="4800" b="1" dirty="0">
                <a:solidFill>
                  <a:srgbClr val="C00000"/>
                </a:solidFill>
              </a:rPr>
              <a:t>(«Вакцины приносят результат – для каждого поколения»).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</a:rPr>
              <a:t>Актуальность:</a:t>
            </a:r>
            <a:r>
              <a:rPr lang="ru-RU" sz="4800" dirty="0"/>
              <a:t> Вакцинация — безопасный и эффективный способ выработки устойчивости к болезням, соответствующий национальным календарям прививок</a:t>
            </a:r>
            <a:r>
              <a:rPr lang="ru-RU" sz="48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C00000"/>
                </a:solidFill>
              </a:rPr>
              <a:t>Основные </a:t>
            </a:r>
            <a:r>
              <a:rPr lang="ru-RU" sz="4800" b="1" dirty="0">
                <a:solidFill>
                  <a:srgbClr val="C00000"/>
                </a:solidFill>
              </a:rPr>
              <a:t>тезисы </a:t>
            </a:r>
            <a:r>
              <a:rPr lang="ru-RU" sz="4800" b="1" dirty="0" smtClean="0">
                <a:solidFill>
                  <a:srgbClr val="C00000"/>
                </a:solidFill>
              </a:rPr>
              <a:t>ВНИ </a:t>
            </a:r>
            <a:r>
              <a:rPr lang="ru-RU" sz="4800" b="1" dirty="0">
                <a:solidFill>
                  <a:srgbClr val="C00000"/>
                </a:solidFill>
              </a:rPr>
              <a:t>в </a:t>
            </a:r>
            <a:r>
              <a:rPr lang="ru-RU" sz="4800" b="1" dirty="0" smtClean="0">
                <a:solidFill>
                  <a:srgbClr val="C00000"/>
                </a:solidFill>
              </a:rPr>
              <a:t>2026 году: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Уже </a:t>
            </a:r>
            <a:r>
              <a:rPr lang="ru-RU" sz="4800" dirty="0"/>
              <a:t>более 200 лет вакцины защищают поколение за поколением. Их успех настолько велик, что многие заболевания, которые раньше вызывали серьезные опасения у семей, сегодня в большинстве стран встречаются крайне редко.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Вакцины </a:t>
            </a:r>
            <a:r>
              <a:rPr lang="ru-RU" sz="4800" dirty="0"/>
              <a:t>издавна входят в число самых мощных средств общественного здравоохранения. За последние 50 лет они уберегли от смерти более 150 миллионов человек, – не по счастливой случайности, а потому, что большое количество обычных людей приняли решение защитить себя, своих детей и окружающих от кори, дифтерии, коклюша, полиомиелита, ротавируса и других </a:t>
            </a:r>
            <a:r>
              <a:rPr lang="ru-RU" sz="4800" dirty="0" smtClean="0"/>
              <a:t>инфекций и </a:t>
            </a:r>
            <a:r>
              <a:rPr lang="ru-RU" sz="4800" dirty="0"/>
              <a:t>друг друга. Это 6 спасенных жизней каждую минуту, каждый день, на протяжении более пяти десятилетий.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Вакцины </a:t>
            </a:r>
            <a:r>
              <a:rPr lang="ru-RU" sz="4800" dirty="0"/>
              <a:t>– важнейшее условие сохранения здоровья в любом возрасте. Сегодня они защищают человека на протяжении всей жизни – от младенчества до зрелого возраста – более чем от 30 инфекций и смертельных заболеваний.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Решения </a:t>
            </a:r>
            <a:r>
              <a:rPr lang="ru-RU" sz="4800" dirty="0"/>
              <a:t>родителей прививать своих детей, в сочетании с усилиями медицинских работников, стремящихся охватить каждого ребенка, способствовали улучшению выживаемости младенцев на 40% за последние 50 лет и позволили защитить десятки миллионов детей от инвалидности на всю жизнь.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Сегодня </a:t>
            </a:r>
            <a:r>
              <a:rPr lang="ru-RU" sz="4800" dirty="0"/>
              <a:t>больше детей, чем когда-либо в истории, доживают до своего первого дня рождения – они могут учиться в школе, работать, создавать семьи и жить долгой жизнью.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Есть </a:t>
            </a:r>
            <a:r>
              <a:rPr lang="ru-RU" sz="4800" dirty="0"/>
              <a:t>семейные традиции, которые стоит передавать из поколения в поколение. Сейчас важно сделать так, чтобы следующее поколение в полной мере воспользовалось защитой, которую дают вакцины. Формируя доверие, распространяя достоверную информацию и укрепляя уверенность в вакцинах, мы помогаем семьям принимать осознанные решения – для защиты себя, своих детей и будущих поколений.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500" b="1" dirty="0"/>
          </a:p>
          <a:p>
            <a:pPr marL="0" indent="0" algn="just">
              <a:buNone/>
            </a:pPr>
            <a:r>
              <a:rPr lang="ru-RU" sz="3500" b="1" dirty="0" smtClean="0"/>
              <a:t>      </a:t>
            </a:r>
            <a:endParaRPr lang="ru-RU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8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Актуальность проведения Всемирной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Недели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И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ммунизации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1660082"/>
            <a:ext cx="11122268" cy="461715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По оценкам ВОЗ</a:t>
            </a:r>
            <a:r>
              <a:rPr lang="ru-RU" sz="5200" dirty="0" smtClean="0"/>
              <a:t>, вакцинация позволяет ежегодно предотвращать </a:t>
            </a:r>
            <a:r>
              <a:rPr lang="ru-RU" sz="5200" dirty="0"/>
              <a:t>до 5 миллионов смертей во всём </a:t>
            </a:r>
            <a:r>
              <a:rPr lang="ru-RU" sz="5200" dirty="0" smtClean="0"/>
              <a:t>мире, в том числе, </a:t>
            </a:r>
            <a:r>
              <a:rPr lang="ru-RU" sz="5200" dirty="0"/>
              <a:t>от 2 до 3 миллионов случаев смерти от дифтерита, столбняка, коклюша, кори, свинки и краснухи. </a:t>
            </a:r>
            <a:r>
              <a:rPr lang="ru-RU" sz="5200" dirty="0" smtClean="0"/>
              <a:t>С </a:t>
            </a:r>
            <a:r>
              <a:rPr lang="ru-RU" sz="5200" dirty="0"/>
              <a:t>1974 г. иммунизация каждую минуту предотвращает смерть шести человек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Вакцины </a:t>
            </a:r>
            <a:r>
              <a:rPr lang="ru-RU" sz="5200" b="1" dirty="0">
                <a:solidFill>
                  <a:srgbClr val="7030A0"/>
                </a:solidFill>
              </a:rPr>
              <a:t>защищают человека </a:t>
            </a:r>
            <a:r>
              <a:rPr lang="ru-RU" sz="5200" dirty="0"/>
              <a:t>от более чем 30 опасных для жизни заболеваний. </a:t>
            </a:r>
            <a:r>
              <a:rPr lang="ru-RU" sz="5200" dirty="0" smtClean="0"/>
              <a:t>Так, после </a:t>
            </a:r>
            <a:r>
              <a:rPr lang="ru-RU" sz="5200" dirty="0"/>
              <a:t>появления вакцин заболеваемость </a:t>
            </a:r>
            <a:r>
              <a:rPr lang="ru-RU" sz="5200" dirty="0" smtClean="0"/>
              <a:t>полиомиелитом сократилась </a:t>
            </a:r>
            <a:r>
              <a:rPr lang="ru-RU" sz="5200" dirty="0"/>
              <a:t>более чем на 99%. 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Количество </a:t>
            </a:r>
            <a:r>
              <a:rPr lang="ru-RU" sz="5200" b="1" dirty="0" smtClean="0">
                <a:solidFill>
                  <a:srgbClr val="7030A0"/>
                </a:solidFill>
              </a:rPr>
              <a:t>детей</a:t>
            </a:r>
            <a:r>
              <a:rPr lang="ru-RU" sz="5200" dirty="0" smtClean="0"/>
              <a:t>, которые своевременно получают вакцину, возрастает, в том числе благодаря стараниям ВОЗ и объявленной ею Неделе иммунизации. Каждый год прививки от дифтерита, столбняка и коклюша делаются более чем 100 миллионам детей во всем мире. </a:t>
            </a:r>
            <a:r>
              <a:rPr lang="ru-RU" sz="5200" dirty="0" smtClean="0"/>
              <a:t>Так, </a:t>
            </a:r>
            <a:r>
              <a:rPr lang="ru-RU" sz="5200" dirty="0" smtClean="0"/>
              <a:t>благодаря вакцинации против кори, случаи смертельного исхода от болезни во всем мире сократились на 84% за период с 2000 по 2016 г. г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Иммунизация позволяет предотвратить </a:t>
            </a:r>
            <a:r>
              <a:rPr lang="ru-RU" sz="5200" dirty="0"/>
              <a:t>страдания, инвалидность и смерть от болезней, предотвратимых с помощью вакцин, включая рак шейки матки, дифтерию, гепатит В, корь, коклюш, пневмонию, полиомиелит, ротавирусную инфекцию, краснуху и столбняк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Вместе с </a:t>
            </a:r>
            <a:r>
              <a:rPr lang="ru-RU" sz="5200" b="1" dirty="0" smtClean="0">
                <a:solidFill>
                  <a:srgbClr val="7030A0"/>
                </a:solidFill>
              </a:rPr>
              <a:t>тем: </a:t>
            </a:r>
            <a:r>
              <a:rPr lang="ru-RU" sz="5200" dirty="0" smtClean="0"/>
              <a:t>более </a:t>
            </a:r>
            <a:r>
              <a:rPr lang="ru-RU" sz="5200" dirty="0"/>
              <a:t>1,5 миллиона детей ежегодно умирают от болезней, которые можно было предотвратить с помощью </a:t>
            </a:r>
            <a:r>
              <a:rPr lang="ru-RU" sz="5200" dirty="0" smtClean="0"/>
              <a:t>вакцинации, в связи с тем, что на сегодняшний день каждый </a:t>
            </a:r>
            <a:r>
              <a:rPr lang="ru-RU" sz="5200" dirty="0"/>
              <a:t>десятый ребенок в мире не охвачен вакцинацией, и, чтобы это изменить, нужна помощь всех «героев вакцинации» во всех регионах </a:t>
            </a:r>
            <a:r>
              <a:rPr lang="ru-RU" sz="5200" dirty="0"/>
              <a:t>мира; </a:t>
            </a:r>
            <a:r>
              <a:rPr lang="ru-RU" sz="5200" dirty="0" smtClean="0"/>
              <a:t>только в 2023 </a:t>
            </a:r>
            <a:r>
              <a:rPr lang="ru-RU" sz="5200" dirty="0"/>
              <a:t>году примерно 14,5 миллиона детей грудного возраста не получили жизненно необходимых </a:t>
            </a:r>
            <a:r>
              <a:rPr lang="ru-RU" sz="5200" dirty="0" smtClean="0"/>
              <a:t>вакцин, а первую </a:t>
            </a:r>
            <a:r>
              <a:rPr lang="ru-RU" sz="5200" dirty="0"/>
              <a:t>дозу вакцины против кори пропустили 22 миллиона </a:t>
            </a:r>
            <a:r>
              <a:rPr lang="ru-RU" sz="5200" dirty="0" smtClean="0"/>
              <a:t>детей; в 2024 году </a:t>
            </a:r>
            <a:r>
              <a:rPr lang="ru-RU" sz="5200" dirty="0"/>
              <a:t>20 миллионов детей пропустили </a:t>
            </a:r>
            <a:r>
              <a:rPr lang="ru-RU" sz="5200" dirty="0" smtClean="0"/>
              <a:t>по </a:t>
            </a:r>
            <a:r>
              <a:rPr lang="ru-RU" sz="5200" dirty="0"/>
              <a:t>меньшей мере одну </a:t>
            </a:r>
            <a:r>
              <a:rPr lang="ru-RU" sz="5200" dirty="0" smtClean="0"/>
              <a:t>прививку.</a:t>
            </a:r>
            <a:r>
              <a:rPr lang="ru-RU" sz="5200" dirty="0"/>
              <a:t> Причинами этого являются неадекватные поставки вакцин, отсутствие доступа к службам </a:t>
            </a:r>
            <a:r>
              <a:rPr lang="ru-RU" sz="5200" dirty="0" smtClean="0"/>
              <a:t>здравоохранения </a:t>
            </a:r>
            <a:r>
              <a:rPr lang="ru-RU" sz="5200" dirty="0"/>
              <a:t>и недостаточный уровень политической и финансовой поддержки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rgbClr val="7030A0"/>
                </a:solidFill>
              </a:rPr>
              <a:t>Чтобы, по возможности, избежать подобных случаев </a:t>
            </a:r>
            <a:r>
              <a:rPr lang="ru-RU" sz="5200" dirty="0" smtClean="0"/>
              <a:t>в </a:t>
            </a:r>
            <a:r>
              <a:rPr lang="ru-RU" sz="5200" dirty="0"/>
              <a:t>дальнейшем, ВОЗ проводит в рамках Недели иммунизации различные просветительские мероприятия, организует вакцинацию детей и взрослых, приглашает представителей разных стран к обмену информацией и опытом. Всемирное сотрудничество позволяет ускорить темпы иммунизации населения и охватить максимальное количество людей и регионов. </a:t>
            </a:r>
            <a:endParaRPr lang="ru-RU" sz="52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/>
              <a:t>	</a:t>
            </a:r>
            <a:endParaRPr lang="ru-RU" sz="2400" dirty="0"/>
          </a:p>
          <a:p>
            <a:endParaRPr lang="ru-RU" dirty="0"/>
          </a:p>
        </p:txBody>
      </p:sp>
      <p:pic>
        <p:nvPicPr>
          <p:cNvPr id="6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Правовая основа иммунизации в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Российской Федерации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Федеральным законом от 17.09.1998 № 157-ФЗ «Об иммунопрофилактике инфекционных болезней</a:t>
            </a:r>
            <a:r>
              <a:rPr lang="ru-RU" sz="1500" b="1" dirty="0" smtClean="0">
                <a:solidFill>
                  <a:srgbClr val="7030A0"/>
                </a:solidFill>
              </a:rPr>
              <a:t>» </a:t>
            </a:r>
            <a:r>
              <a:rPr lang="ru-RU" sz="1500" dirty="0" smtClean="0"/>
              <a:t>(с изменениями и дополнениями, далее </a:t>
            </a:r>
            <a:r>
              <a:rPr lang="ru-RU" sz="1500" dirty="0"/>
              <a:t>— </a:t>
            </a:r>
            <a:r>
              <a:rPr lang="ru-RU" sz="1500" dirty="0" smtClean="0"/>
              <a:t>Закон) </a:t>
            </a:r>
            <a:r>
              <a:rPr lang="ru-RU" sz="1500" dirty="0"/>
              <a:t>установлены </a:t>
            </a:r>
            <a:r>
              <a:rPr lang="ru-RU" sz="1500" b="1" dirty="0">
                <a:solidFill>
                  <a:srgbClr val="7030A0"/>
                </a:solidFill>
              </a:rPr>
              <a:t>правовые основы </a:t>
            </a:r>
            <a:r>
              <a:rPr lang="ru-RU" sz="1500" dirty="0"/>
              <a:t>государственной политики в области иммунопрофилактики. Государство гарантирует доступность для граждан профилактических прививок, их бесплатное проведение в организациях государственной и муниципальной систем здравоохранения, обеспечение современного уровня производства вакцин, государственную поддержку отечественных производителей вакцин</a:t>
            </a:r>
            <a:r>
              <a:rPr lang="ru-RU" sz="15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В соответствии со статьей 5 Закона</a:t>
            </a:r>
            <a:r>
              <a:rPr lang="ru-RU" sz="1500" dirty="0"/>
              <a:t>, граждане при проведении вакцинации имеют право: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>
                <a:solidFill>
                  <a:srgbClr val="7030A0"/>
                </a:solidFill>
              </a:rPr>
              <a:t>на получение полной и объективной информации </a:t>
            </a:r>
            <a:r>
              <a:rPr lang="ru-RU" sz="1500" dirty="0"/>
              <a:t>о необходимости профилактических прививок, последствиях отказа от них и возможных поствакцинальных осложнениях;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>
                <a:solidFill>
                  <a:srgbClr val="7030A0"/>
                </a:solidFill>
              </a:rPr>
              <a:t>бесплатные профилактические прививки</a:t>
            </a:r>
            <a:r>
              <a:rPr lang="ru-RU" sz="1500" dirty="0"/>
              <a:t>, включенные в национальный календарь профилактических прививок и календарь профилактических прививок по эпидемическим показаниям;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>
                <a:solidFill>
                  <a:srgbClr val="7030A0"/>
                </a:solidFill>
              </a:rPr>
              <a:t>медицинский осмотр </a:t>
            </a:r>
            <a:r>
              <a:rPr lang="ru-RU" sz="1500" dirty="0"/>
              <a:t>и при необходимости медицинское обследование перед профилактическими прививками, получение медицинской помощи в медицинских организациях при возникновении поствакцинальных осложнений в рамках программы государственных гарантий бесплатного оказания гражданам медицинской помощи</a:t>
            </a:r>
            <a:r>
              <a:rPr lang="ru-RU" sz="1500" dirty="0" smtClean="0"/>
              <a:t>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Вакцинация в России </a:t>
            </a:r>
            <a:r>
              <a:rPr lang="ru-RU" sz="1500" dirty="0" smtClean="0"/>
              <a:t>проводится строго в соответствии с </a:t>
            </a:r>
            <a:r>
              <a:rPr lang="ru-RU" sz="1500" b="1" dirty="0" smtClean="0">
                <a:solidFill>
                  <a:srgbClr val="7030A0"/>
                </a:solidFill>
              </a:rPr>
              <a:t>Национальным календарем профилактических прививок и календарем профилактических прививок по эпидемическим показаниям</a:t>
            </a:r>
            <a:r>
              <a:rPr lang="ru-RU" sz="1500" dirty="0" smtClean="0"/>
              <a:t>, утвержденными приказом  Министерства здравоохранения Российской Федерации от 06 декабря 2021 года № </a:t>
            </a:r>
            <a:r>
              <a:rPr lang="ru-RU" sz="1500" dirty="0"/>
              <a:t>1122н </a:t>
            </a:r>
            <a:r>
              <a:rPr lang="ru-RU" sz="1500" dirty="0" smtClean="0"/>
              <a:t>(</a:t>
            </a:r>
            <a:r>
              <a:rPr lang="ru-RU" sz="1500" dirty="0"/>
              <a:t>с изменениями от 12 декабря 2023 года</a:t>
            </a:r>
            <a:r>
              <a:rPr lang="ru-RU" sz="1500" dirty="0" smtClean="0"/>
              <a:t>).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6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Мероприятия, проводимые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 в России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в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рамках Всемирной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Недели Иммунизации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Во </a:t>
            </a:r>
            <a:r>
              <a:rPr lang="ru-RU" sz="1600" b="1" dirty="0">
                <a:solidFill>
                  <a:srgbClr val="7030A0"/>
                </a:solidFill>
              </a:rPr>
              <a:t>время Всемирной </a:t>
            </a:r>
            <a:r>
              <a:rPr lang="ru-RU" sz="1600" b="1" dirty="0" smtClean="0">
                <a:solidFill>
                  <a:srgbClr val="7030A0"/>
                </a:solidFill>
              </a:rPr>
              <a:t>Недели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</a:t>
            </a:r>
            <a:r>
              <a:rPr lang="ru-RU" sz="1600" b="1" dirty="0">
                <a:solidFill>
                  <a:srgbClr val="7030A0"/>
                </a:solidFill>
              </a:rPr>
              <a:t>во всех городах России проводятся мероприятия, направленные на реализацию основных целей кампании</a:t>
            </a:r>
            <a:r>
              <a:rPr lang="ru-RU" sz="1600" b="1" dirty="0" smtClean="0">
                <a:solidFill>
                  <a:srgbClr val="7030A0"/>
                </a:solidFill>
              </a:rPr>
              <a:t>. Активное </a:t>
            </a:r>
            <a:r>
              <a:rPr lang="ru-RU" sz="1600" b="1" dirty="0">
                <a:solidFill>
                  <a:srgbClr val="7030A0"/>
                </a:solidFill>
              </a:rPr>
              <a:t>участие в этой акции принимает каждый регион нашей </a:t>
            </a:r>
            <a:r>
              <a:rPr lang="ru-RU" sz="1600" b="1" dirty="0" smtClean="0">
                <a:solidFill>
                  <a:srgbClr val="7030A0"/>
                </a:solidFill>
              </a:rPr>
              <a:t>страны: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ru-RU" sz="1600" b="1" dirty="0" smtClean="0">
                <a:solidFill>
                  <a:srgbClr val="7030A0"/>
                </a:solidFill>
              </a:rPr>
              <a:t>Активно </a:t>
            </a:r>
            <a:r>
              <a:rPr lang="ru-RU" sz="1600" b="1" dirty="0">
                <a:solidFill>
                  <a:srgbClr val="7030A0"/>
                </a:solidFill>
              </a:rPr>
              <a:t>проходит распространение </a:t>
            </a:r>
            <a:r>
              <a:rPr lang="ru-RU" sz="1600" dirty="0"/>
              <a:t>информационных материалов, содержащих информацию о преимуществах вакцинации - разрабатываются, издаются и распространяются пропагандистские материалы – методическая литература, популярные издания, наглядные материалы (буклеты, санитарные бюллетени, памятки, брошюры). </a:t>
            </a:r>
            <a:endParaRPr lang="ru-RU" sz="1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ru-RU" sz="1600" b="1" dirty="0" smtClean="0">
                <a:solidFill>
                  <a:srgbClr val="7030A0"/>
                </a:solidFill>
              </a:rPr>
              <a:t>В </a:t>
            </a:r>
            <a:r>
              <a:rPr lang="ru-RU" sz="1600" b="1" dirty="0">
                <a:solidFill>
                  <a:srgbClr val="7030A0"/>
                </a:solidFill>
              </a:rPr>
              <a:t>поликлиниках проводятся </a:t>
            </a:r>
            <a:r>
              <a:rPr lang="ru-RU" sz="1600" dirty="0"/>
              <a:t>«дни открытых дверей», работают телефоны доверия и «горячие линии» по вопросам вакцинопрофилактики.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ru-RU" sz="1600" b="1" dirty="0">
                <a:solidFill>
                  <a:srgbClr val="7030A0"/>
                </a:solidFill>
              </a:rPr>
              <a:t>Проводятся масштабные мероприятия </a:t>
            </a:r>
            <a:r>
              <a:rPr lang="ru-RU" sz="1600" dirty="0"/>
              <a:t>для населения: обсуждения, круглые столы, семинары, выставки. Проводятся выездные кампании по иммунизации для уязвимых или труднодоступных групп населения.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ru-RU" sz="1600" b="1" dirty="0">
                <a:solidFill>
                  <a:srgbClr val="7030A0"/>
                </a:solidFill>
              </a:rPr>
              <a:t>Организуются курсы обучения и просвещения</a:t>
            </a:r>
            <a:r>
              <a:rPr lang="ru-RU" sz="1600" dirty="0"/>
              <a:t>, посвященные важности иммунизации.  С родителями и воспитателями проводится информационная работа, направленная на пропаганду иммунизации. В школах проводятся тематические уроки здоровья, театра, спортивные мероприятия, спектакли.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Проведение Всемирной </a:t>
            </a:r>
            <a:r>
              <a:rPr lang="ru-RU" sz="1600" b="1" dirty="0" smtClean="0">
                <a:solidFill>
                  <a:srgbClr val="7030A0"/>
                </a:solidFill>
              </a:rPr>
              <a:t>Недели </a:t>
            </a:r>
            <a:r>
              <a:rPr lang="ru-RU" sz="1600" b="1" dirty="0">
                <a:solidFill>
                  <a:srgbClr val="7030A0"/>
                </a:solidFill>
              </a:rPr>
              <a:t>И</a:t>
            </a:r>
            <a:r>
              <a:rPr lang="ru-RU" sz="1600" b="1" dirty="0" smtClean="0">
                <a:solidFill>
                  <a:srgbClr val="7030A0"/>
                </a:solidFill>
              </a:rPr>
              <a:t>ммунизации </a:t>
            </a:r>
            <a:r>
              <a:rPr lang="ru-RU" sz="1600" dirty="0"/>
              <a:t>напоминает всем нам о том, что мы не должны быть спокойными в отношении вакциноуправляемых инфекций. Тот факт, что многие болезни благодаря вакцинации побеждены и мы о них «забыли», не означает, что вакцинация больше не нужна.</a:t>
            </a:r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6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09" y="447040"/>
            <a:ext cx="1580064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вопросу иммунизации и вакцинации населения,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Под ред. Органова Р.Г., Хальфина Р.А. Руководство по медицинской профилактике. — М.: ГЭОТАР-Медиа, 2007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Покровский В.И., Лисукова Т.Е. Эпидемиология и инфекционные болезни: Учебник. — М.: ГЭОТАР-МЕД, 2003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ФЕТИЩЕВА И. Вакцинация – основа профилактики и охраны здоровья. // Сестринское дело. - 2025 -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КОНЕВА О. Консультация для родителей: о дополнительных прививках перед отпуском в другую страну. // Медицинское обслуживание и организация питания в ДОУ. – 2025 -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Организация и проведение прививок: практикум для медсестер. // Главная медицинская сестра. - 2025 -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СИГАЛОВА И.К. Вакцинация взрослых.  // В помощь  практикующей м/с. – 2024 -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ВАСИЛЬЕВА Н. Почему прививки нужны не только детям – девять заболеваний, от которых лучше вакцинироваться всем. // Управление качеством в здравоохранении. – 2024 -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КАЛМЫКОВА М. В 288 раз выросла заболеваемость корью. Как убедить привиться пациентов и персонал. // Главная медицинская сестра. - 2024 -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Минздрав дал рекомендации по вакцинации от кори. // Медицинское обслуживание и организация питания в ДОУ. – 2023 -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ШУСТИКОВА Н., НЕМТЫРЕВА Л., ТИМОХИНА И., ГРИГОРЬЕВ К. Вакцинация детей в раннем возрасте – базис формирования здоровья ребенка.  // Медицинская сестра. – 2023 -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ОРЛОВА О. Как организовать подчищающую вакцинацию от кори: инструкция, памятка, алгоритм. // Главная медицинская сестра. - 2023 -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ЕРЕМУШКИНА Я., КУСКОВА Т.  Роль медицинской сестры в вопросах профилактики кори. // Медицинская сестра. – 2023 -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АМОСОВА Е., ВДОУШКИНА Е. Роль медицинской сестры в организации проведения вакцинации </a:t>
            </a:r>
            <a:r>
              <a:rPr lang="ru-RU" sz="4800" dirty="0" smtClean="0"/>
              <a:t>БЦЖ. // </a:t>
            </a:r>
            <a:r>
              <a:rPr lang="ru-RU" sz="4800" dirty="0"/>
              <a:t>Медицинская сестра. – 2023 -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ШАТАЛОВА И.  Вакцинация в сезон повышенной эпиднастороженности: шесть шагов экспресс-подготовки для главной </a:t>
            </a:r>
            <a:r>
              <a:rPr lang="ru-RU" sz="4800" dirty="0" smtClean="0"/>
              <a:t>медсестры. // </a:t>
            </a:r>
            <a:r>
              <a:rPr lang="ru-RU" sz="4800" dirty="0"/>
              <a:t>Главная медицинская сестра. - </a:t>
            </a:r>
            <a:r>
              <a:rPr lang="ru-RU" sz="4800" dirty="0" smtClean="0"/>
              <a:t>2022 </a:t>
            </a:r>
            <a:r>
              <a:rPr lang="ru-RU" sz="4800" dirty="0"/>
              <a:t>- № </a:t>
            </a:r>
            <a:r>
              <a:rPr lang="ru-RU" sz="4800" dirty="0" smtClean="0"/>
              <a:t>9</a:t>
            </a: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ФЕТИЩЕВА  И.      Актуальные проблемы </a:t>
            </a:r>
            <a:r>
              <a:rPr lang="ru-RU" sz="4800" dirty="0" smtClean="0"/>
              <a:t>иммунопрофилактики. </a:t>
            </a:r>
            <a:r>
              <a:rPr lang="ru-RU" sz="4800" dirty="0"/>
              <a:t>// Сестринское дело. - </a:t>
            </a:r>
            <a:r>
              <a:rPr lang="ru-RU" sz="4800" dirty="0" smtClean="0"/>
              <a:t>2022 </a:t>
            </a:r>
            <a:r>
              <a:rPr lang="ru-RU" sz="4800" dirty="0"/>
              <a:t>- № </a:t>
            </a:r>
            <a:r>
              <a:rPr lang="ru-RU" sz="4800" dirty="0" smtClean="0"/>
              <a:t>5</a:t>
            </a: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400" dirty="0" smtClean="0"/>
          </a:p>
          <a:p>
            <a:pPr algn="just"/>
            <a:endParaRPr lang="ru-RU" sz="1600" dirty="0" smtClean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</TotalTime>
  <Words>1964</Words>
  <Application>Microsoft Office PowerPoint</Application>
  <PresentationFormat>Произвольный</PresentationFormat>
  <Paragraphs>106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24 – 30 апреля 2026 года – Всемирная неделя иммунизации</vt:lpstr>
      <vt:lpstr>Всемирная неделя иммунизации</vt:lpstr>
      <vt:lpstr>История     </vt:lpstr>
      <vt:lpstr>История </vt:lpstr>
      <vt:lpstr>Всемирная неделя иммунизации 2026 г.</vt:lpstr>
      <vt:lpstr>Актуальность проведения Всемирной  Недели Иммунизации</vt:lpstr>
      <vt:lpstr>Правовая основа иммунизации в  Российской Федерации</vt:lpstr>
      <vt:lpstr>Мероприятия, проводимые  в России  в рамках Всемирной Недели Иммунизации</vt:lpstr>
      <vt:lpstr>Список литературы по вопросу иммунизации и вакцинации населения,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135</cp:revision>
  <dcterms:created xsi:type="dcterms:W3CDTF">2019-04-11T10:45:24Z</dcterms:created>
  <dcterms:modified xsi:type="dcterms:W3CDTF">2026-04-16T07:54:30Z</dcterms:modified>
</cp:coreProperties>
</file>