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2"/>
  </p:notesMasterIdLst>
  <p:sldIdLst>
    <p:sldId id="274" r:id="rId2"/>
    <p:sldId id="257" r:id="rId3"/>
    <p:sldId id="266" r:id="rId4"/>
    <p:sldId id="279" r:id="rId5"/>
    <p:sldId id="281" r:id="rId6"/>
    <p:sldId id="276" r:id="rId7"/>
    <p:sldId id="280" r:id="rId8"/>
    <p:sldId id="270" r:id="rId9"/>
    <p:sldId id="278" r:id="rId10"/>
    <p:sldId id="272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CFD82AD1-64F6-4EC5-A39E-4ED707DA424F}">
          <p14:sldIdLst>
            <p14:sldId id="274"/>
            <p14:sldId id="257"/>
            <p14:sldId id="266"/>
            <p14:sldId id="279"/>
            <p14:sldId id="281"/>
            <p14:sldId id="276"/>
            <p14:sldId id="280"/>
            <p14:sldId id="270"/>
            <p14:sldId id="278"/>
            <p14:sldId id="272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67" autoAdjust="0"/>
    <p:restoredTop sz="94660"/>
  </p:normalViewPr>
  <p:slideViewPr>
    <p:cSldViewPr snapToGrid="0">
      <p:cViewPr>
        <p:scale>
          <a:sx n="94" d="100"/>
          <a:sy n="94" d="100"/>
        </p:scale>
        <p:origin x="-252" y="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6C6B6C-82DB-4B4D-85E3-357DF0B4F9FD}" type="datetimeFigureOut">
              <a:rPr lang="ru-RU" smtClean="0"/>
              <a:t>30.04.2026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67152-DF57-48A2-907D-88E9B6A8E2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3998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30.04.2026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029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30.04.2026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0079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30.04.2026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1174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30.04.2026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9249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30.04.2026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275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30.04.2026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7988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30.04.2026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7459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30.04.2026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126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30.04.2026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6822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30.04.2026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0159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30.04.2026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672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FF3379-8E33-47BC-8917-4B57987C1465}" type="datetimeFigureOut">
              <a:rPr lang="ru-RU" smtClean="0"/>
              <a:t>30.04.2026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3841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2914" y="241558"/>
            <a:ext cx="10515600" cy="1325563"/>
          </a:xfrm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         </a:t>
            </a:r>
            <a:endParaRPr lang="ru-RU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  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107441"/>
            <a:ext cx="9038746" cy="50925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2577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0556" y="204488"/>
            <a:ext cx="10515600" cy="1325563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  <a:latin typeface="+mn-lt"/>
              </a:rPr>
              <a:t>Список литературы по акушерству, находящейся в фонде библиотеки ГООАУ ДПО « МОЦПК СЗ»</a:t>
            </a:r>
            <a:endParaRPr lang="ru-RU" sz="36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81665"/>
            <a:ext cx="10515600" cy="4731222"/>
          </a:xfrm>
        </p:spPr>
        <p:txBody>
          <a:bodyPr>
            <a:normAutofit fontScale="25000" lnSpcReduction="20000"/>
          </a:bodyPr>
          <a:lstStyle/>
          <a:p>
            <a:endParaRPr lang="ru-RU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/>
              <a:t>под. ред. </a:t>
            </a:r>
            <a:r>
              <a:rPr lang="ru-RU" sz="5200" dirty="0" smtClean="0"/>
              <a:t>ПРИЛЕПСКОЙ </a:t>
            </a:r>
            <a:r>
              <a:rPr lang="ru-RU" sz="5200" dirty="0"/>
              <a:t>В.Н., </a:t>
            </a:r>
            <a:r>
              <a:rPr lang="ru-RU" sz="5200" dirty="0" smtClean="0"/>
              <a:t>РАДЗИНСКОГО В.Е. Руководство </a:t>
            </a:r>
            <a:r>
              <a:rPr lang="ru-RU" sz="5200" dirty="0"/>
              <a:t>по акушерству и гинекологии для фельдшеров и </a:t>
            </a:r>
            <a:r>
              <a:rPr lang="ru-RU" sz="5200" dirty="0" smtClean="0"/>
              <a:t>акушерок </a:t>
            </a:r>
            <a:r>
              <a:rPr lang="ru-RU" sz="5200" dirty="0"/>
              <a:t>– М.: </a:t>
            </a:r>
            <a:r>
              <a:rPr lang="ru-RU" sz="5200" dirty="0" smtClean="0"/>
              <a:t>ГЭОТАР-Медиа, 2007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2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/>
              <a:t>под. ред. </a:t>
            </a:r>
            <a:r>
              <a:rPr lang="ru-RU" sz="5200" dirty="0" smtClean="0"/>
              <a:t>КУЛИКОВА В.И., ПРИЛЕПСКОЙ В.Н., РАДЗИНСКОГО В.Е. Руководство </a:t>
            </a:r>
            <a:r>
              <a:rPr lang="ru-RU" sz="5200" dirty="0"/>
              <a:t>по амбулаторно-поликлинической помощи в акушерстве и гинекологии – М.: ГЭОТАР-Медиа, </a:t>
            </a:r>
            <a:r>
              <a:rPr lang="ru-RU" sz="5200" dirty="0" smtClean="0"/>
              <a:t>2007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200" dirty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/>
              <a:t>САВИНА Л., ПОНЬКИНА Н., СИЗОВА Т., ЧИГЛИНЦЕВА Е. Формирование профессиональной компетентности у студентов специальности «Акушерское дело» в условиях практико-ориентированного обучения в </a:t>
            </a:r>
            <a:r>
              <a:rPr lang="ru-RU" sz="5200" dirty="0" smtClean="0"/>
              <a:t>колледже // </a:t>
            </a:r>
            <a:r>
              <a:rPr lang="ru-RU" sz="5200" dirty="0"/>
              <a:t>Медицинская сестра. – 2025 - № 4 – электронная </a:t>
            </a:r>
            <a:r>
              <a:rPr lang="ru-RU" sz="5200" dirty="0" smtClean="0"/>
              <a:t>версия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52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/>
              <a:t>БУЗОВСКАЯ Н., ПОТОЦКАЯ Л. Профессиональные сложности среднего медицинского персонала в отделении акушерства и </a:t>
            </a:r>
            <a:r>
              <a:rPr lang="ru-RU" sz="5200" dirty="0" smtClean="0"/>
              <a:t>гинекологии </a:t>
            </a:r>
            <a:r>
              <a:rPr lang="ru-RU" sz="5200" dirty="0"/>
              <a:t>// Медицинская сестра. – 2024 - № </a:t>
            </a:r>
            <a:r>
              <a:rPr lang="ru-RU" sz="5200" dirty="0" smtClean="0"/>
              <a:t>2 </a:t>
            </a:r>
            <a:r>
              <a:rPr lang="ru-RU" sz="5200" dirty="0"/>
              <a:t>– электронная </a:t>
            </a:r>
            <a:r>
              <a:rPr lang="ru-RU" sz="5200" dirty="0" smtClean="0"/>
              <a:t>версия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5200" dirty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/>
              <a:t>ПОНЬКИНА Н., САВИНА Л., СИЗОВА Т. Применение современных образовательных технологий при подготовке акушерок и медицинских </a:t>
            </a:r>
            <a:r>
              <a:rPr lang="ru-RU" sz="5200" dirty="0" smtClean="0"/>
              <a:t>сестер </a:t>
            </a:r>
            <a:r>
              <a:rPr lang="ru-RU" sz="5200" dirty="0"/>
              <a:t>// Медицинская сестра. – </a:t>
            </a:r>
            <a:r>
              <a:rPr lang="ru-RU" sz="5200" dirty="0" smtClean="0"/>
              <a:t>2024 </a:t>
            </a:r>
            <a:r>
              <a:rPr lang="ru-RU" sz="5200" dirty="0"/>
              <a:t>- № </a:t>
            </a:r>
            <a:r>
              <a:rPr lang="ru-RU" sz="5200" dirty="0" smtClean="0"/>
              <a:t>1 </a:t>
            </a:r>
            <a:r>
              <a:rPr lang="ru-RU" sz="5200" dirty="0"/>
              <a:t>– электронная </a:t>
            </a:r>
            <a:r>
              <a:rPr lang="ru-RU" sz="5200" dirty="0" smtClean="0"/>
              <a:t>версия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52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/>
              <a:t>МАТВЕЙЧИК Т.   Тенденции развития профессии акушерки в Республике Беларусь: актуальные вопросы и </a:t>
            </a:r>
            <a:r>
              <a:rPr lang="ru-RU" sz="5200" dirty="0" smtClean="0"/>
              <a:t>достижения </a:t>
            </a:r>
            <a:r>
              <a:rPr lang="ru-RU" sz="5200" dirty="0"/>
              <a:t>// Медицинская сестра. – </a:t>
            </a:r>
            <a:r>
              <a:rPr lang="ru-RU" sz="5200" dirty="0" smtClean="0"/>
              <a:t>2022 </a:t>
            </a:r>
            <a:r>
              <a:rPr lang="ru-RU" sz="5200" dirty="0"/>
              <a:t>- № 4 – электронная версия</a:t>
            </a:r>
            <a:endParaRPr lang="ru-RU" sz="5200" dirty="0" smtClean="0"/>
          </a:p>
          <a:p>
            <a:pPr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4800" dirty="0"/>
          </a:p>
          <a:p>
            <a:pPr>
              <a:buFont typeface="Wingdings" panose="05000000000000000000" pitchFamily="2" charset="2"/>
              <a:buChar char="Ø"/>
            </a:pPr>
            <a:endParaRPr lang="ru-RU" sz="2200" dirty="0" smtClean="0"/>
          </a:p>
          <a:p>
            <a:pPr marL="0" indent="0">
              <a:buNone/>
            </a:pPr>
            <a:endParaRPr lang="ru-RU" sz="5600" dirty="0"/>
          </a:p>
          <a:p>
            <a:pPr>
              <a:buFont typeface="Wingdings" panose="05000000000000000000" pitchFamily="2" charset="2"/>
              <a:buChar char="Ø"/>
            </a:pPr>
            <a:endParaRPr lang="ru-RU" sz="5600" dirty="0" smtClean="0"/>
          </a:p>
          <a:p>
            <a:pPr>
              <a:buFont typeface="Wingdings" panose="05000000000000000000" pitchFamily="2" charset="2"/>
              <a:buChar char="Ø"/>
            </a:pPr>
            <a:endParaRPr lang="ru-RU" sz="1500" dirty="0"/>
          </a:p>
          <a:p>
            <a:pPr>
              <a:buFont typeface="Wingdings" panose="05000000000000000000" pitchFamily="2" charset="2"/>
              <a:buChar char="Ø"/>
            </a:pPr>
            <a:endParaRPr lang="ru-RU" sz="1500" dirty="0" smtClean="0"/>
          </a:p>
          <a:p>
            <a:pPr marL="0" indent="0">
              <a:buNone/>
            </a:pPr>
            <a:r>
              <a:rPr lang="ru-RU" sz="1500" dirty="0" smtClean="0"/>
              <a:t> </a:t>
            </a:r>
          </a:p>
          <a:p>
            <a:endParaRPr lang="ru-RU" sz="3200" dirty="0"/>
          </a:p>
          <a:p>
            <a:endParaRPr lang="ru-RU" sz="3200" dirty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4761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7627" y="624617"/>
            <a:ext cx="10515600" cy="1325563"/>
          </a:xfrm>
        </p:spPr>
        <p:txBody>
          <a:bodyPr>
            <a:normAutofit/>
          </a:bodyPr>
          <a:lstStyle/>
          <a:p>
            <a:pPr lvl="0">
              <a:spcBef>
                <a:spcPts val="1000"/>
              </a:spcBef>
            </a:pPr>
            <a:r>
              <a:rPr lang="ru-RU" sz="4800" b="1" dirty="0" smtClean="0">
                <a:solidFill>
                  <a:srgbClr val="FF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ru-RU" sz="4000" b="1" dirty="0" smtClean="0">
                <a:solidFill>
                  <a:srgbClr val="C00000"/>
                </a:solidFill>
                <a:latin typeface="Calibri"/>
                <a:ea typeface="+mn-ea"/>
                <a:cs typeface="+mn-cs"/>
              </a:rPr>
              <a:t>5 мая –  Международный день акушерки</a:t>
            </a:r>
            <a:endParaRPr lang="ru-RU" sz="4000" b="1" dirty="0">
              <a:solidFill>
                <a:srgbClr val="C00000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01130" y="2026198"/>
            <a:ext cx="10515600" cy="4039553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1600" b="1" dirty="0" smtClean="0">
                <a:solidFill>
                  <a:srgbClr val="7030A0"/>
                </a:solidFill>
              </a:rPr>
              <a:t>Ежегодно 5 мая отмечают Международный </a:t>
            </a:r>
            <a:r>
              <a:rPr lang="ru-RU" sz="1600" b="1" dirty="0">
                <a:solidFill>
                  <a:srgbClr val="7030A0"/>
                </a:solidFill>
              </a:rPr>
              <a:t>день </a:t>
            </a:r>
            <a:r>
              <a:rPr lang="ru-RU" sz="1600" b="1" dirty="0" smtClean="0">
                <a:solidFill>
                  <a:srgbClr val="7030A0"/>
                </a:solidFill>
              </a:rPr>
              <a:t>акушерки </a:t>
            </a:r>
            <a:r>
              <a:rPr lang="en-US" sz="1600" b="1" dirty="0" smtClean="0">
                <a:solidFill>
                  <a:srgbClr val="7030A0"/>
                </a:solidFill>
              </a:rPr>
              <a:t>(</a:t>
            </a:r>
            <a:r>
              <a:rPr lang="en-US" sz="1600" b="1" dirty="0">
                <a:solidFill>
                  <a:srgbClr val="7030A0"/>
                </a:solidFill>
              </a:rPr>
              <a:t>International Day of the </a:t>
            </a:r>
            <a:r>
              <a:rPr lang="en-US" sz="1600" b="1" dirty="0" smtClean="0">
                <a:solidFill>
                  <a:srgbClr val="7030A0"/>
                </a:solidFill>
              </a:rPr>
              <a:t>Midwife)</a:t>
            </a:r>
            <a:r>
              <a:rPr lang="ru-RU" sz="1600" b="1" dirty="0" smtClean="0">
                <a:solidFill>
                  <a:srgbClr val="7030A0"/>
                </a:solidFill>
              </a:rPr>
              <a:t>. </a:t>
            </a:r>
            <a:r>
              <a:rPr lang="ru-RU" sz="1600" dirty="0" smtClean="0"/>
              <a:t>Впервые </a:t>
            </a:r>
            <a:r>
              <a:rPr lang="ru-RU" sz="1600" dirty="0"/>
              <a:t>идея празднования была предложена Международной ассоциацией акушерок (ICM) в 1987 году на конференции в рамках голландской инициативы. Тогда же создали специальную рабочую группу, которая занималась продвижением инициативы.</a:t>
            </a:r>
            <a:endParaRPr lang="ru-RU" sz="16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600" b="1" dirty="0">
                <a:solidFill>
                  <a:srgbClr val="7030A0"/>
                </a:solidFill>
              </a:rPr>
              <a:t>Официальный статус </a:t>
            </a:r>
            <a:r>
              <a:rPr lang="ru-RU" sz="1600" dirty="0"/>
              <a:t>праздник приобрёл </a:t>
            </a:r>
            <a:r>
              <a:rPr lang="ru-RU" sz="1600" b="1" dirty="0">
                <a:solidFill>
                  <a:srgbClr val="7030A0"/>
                </a:solidFill>
              </a:rPr>
              <a:t>в 1992 </a:t>
            </a:r>
            <a:r>
              <a:rPr lang="ru-RU" sz="1600" b="1" dirty="0" smtClean="0">
                <a:solidFill>
                  <a:srgbClr val="7030A0"/>
                </a:solidFill>
              </a:rPr>
              <a:t>году</a:t>
            </a:r>
            <a:r>
              <a:rPr lang="ru-RU" sz="1600" dirty="0" smtClean="0"/>
              <a:t>, когда День акушерок </a:t>
            </a:r>
            <a:r>
              <a:rPr lang="ru-RU" sz="1600" dirty="0"/>
              <a:t>(и дата 5 мая) </a:t>
            </a:r>
            <a:r>
              <a:rPr lang="ru-RU" sz="1600" dirty="0" smtClean="0"/>
              <a:t>был включен </a:t>
            </a:r>
            <a:r>
              <a:rPr lang="ru-RU" sz="1600" dirty="0"/>
              <a:t>в </a:t>
            </a:r>
            <a:r>
              <a:rPr lang="ru-RU" sz="1600" dirty="0" smtClean="0"/>
              <a:t>календарь международных праздников </a:t>
            </a:r>
            <a:r>
              <a:rPr lang="ru-RU" sz="1600" dirty="0"/>
              <a:t>и отмечается в </a:t>
            </a:r>
            <a:r>
              <a:rPr lang="ru-RU" sz="1600" dirty="0" smtClean="0"/>
              <a:t>настоящее время более </a:t>
            </a:r>
            <a:r>
              <a:rPr lang="ru-RU" sz="1600" dirty="0"/>
              <a:t>чем </a:t>
            </a:r>
            <a:r>
              <a:rPr lang="ru-RU" sz="1600" dirty="0" smtClean="0"/>
              <a:t>в 50 </a:t>
            </a:r>
            <a:r>
              <a:rPr lang="ru-RU" sz="1600" dirty="0"/>
              <a:t>странах, в том числе и в </a:t>
            </a:r>
            <a:r>
              <a:rPr lang="ru-RU" sz="1600" dirty="0" smtClean="0"/>
              <a:t>России, Беларуси, Казахстане.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600" b="1" dirty="0" smtClean="0">
                <a:solidFill>
                  <a:srgbClr val="7030A0"/>
                </a:solidFill>
              </a:rPr>
              <a:t>Цель</a:t>
            </a:r>
            <a:r>
              <a:rPr lang="ru-RU" sz="1600" dirty="0" smtClean="0">
                <a:solidFill>
                  <a:srgbClr val="7030A0"/>
                </a:solidFill>
              </a:rPr>
              <a:t> </a:t>
            </a:r>
            <a:r>
              <a:rPr lang="ru-RU" sz="1600" b="1" dirty="0" smtClean="0">
                <a:solidFill>
                  <a:srgbClr val="7030A0"/>
                </a:solidFill>
              </a:rPr>
              <a:t>организации праздника – </a:t>
            </a:r>
          </a:p>
          <a:p>
            <a:pPr algn="just"/>
            <a:r>
              <a:rPr lang="ru-RU" sz="1600" b="1" dirty="0" smtClean="0">
                <a:solidFill>
                  <a:srgbClr val="7030A0"/>
                </a:solidFill>
              </a:rPr>
              <a:t>привлечение внимания общественности </a:t>
            </a:r>
            <a:r>
              <a:rPr lang="ru-RU" sz="1600" dirty="0" smtClean="0"/>
              <a:t>к значимости работы данных специалистов</a:t>
            </a:r>
            <a:r>
              <a:rPr lang="ru-RU" sz="1600" dirty="0"/>
              <a:t>, </a:t>
            </a:r>
            <a:r>
              <a:rPr lang="ru-RU" sz="1600" dirty="0" smtClean="0"/>
              <a:t>в том числе, напоминание </a:t>
            </a:r>
            <a:r>
              <a:rPr lang="ru-RU" sz="1600" dirty="0"/>
              <a:t>обществу о важной роли акушерок в охране здоровья матерей и </a:t>
            </a:r>
            <a:r>
              <a:rPr lang="ru-RU" sz="1600" dirty="0" smtClean="0"/>
              <a:t>детей; </a:t>
            </a:r>
          </a:p>
          <a:p>
            <a:pPr algn="just"/>
            <a:r>
              <a:rPr lang="ru-RU" sz="1600" b="1" dirty="0" smtClean="0">
                <a:solidFill>
                  <a:srgbClr val="7030A0"/>
                </a:solidFill>
              </a:rPr>
              <a:t>защита прав и интересов акушерок,</a:t>
            </a:r>
            <a:r>
              <a:rPr lang="ru-RU" sz="1600" dirty="0" smtClean="0"/>
              <a:t> оказание помощи в их деятельности в целом; </a:t>
            </a:r>
          </a:p>
          <a:p>
            <a:pPr algn="just"/>
            <a:r>
              <a:rPr lang="ru-RU" sz="1600" b="1" dirty="0" smtClean="0">
                <a:solidFill>
                  <a:srgbClr val="7030A0"/>
                </a:solidFill>
              </a:rPr>
              <a:t>повышение имиджа и популяризация </a:t>
            </a:r>
            <a:r>
              <a:rPr lang="ru-RU" sz="1600" dirty="0" smtClean="0"/>
              <a:t>профессии акушерки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600" dirty="0" smtClean="0"/>
              <a:t>С </a:t>
            </a:r>
            <a:r>
              <a:rPr lang="ru-RU" sz="1600" dirty="0"/>
              <a:t>каждым годом Международный день акушерки </a:t>
            </a:r>
            <a:r>
              <a:rPr lang="ru-RU" sz="1600" dirty="0" smtClean="0"/>
              <a:t>приобретает </a:t>
            </a:r>
            <a:r>
              <a:rPr lang="ru-RU" sz="1600" dirty="0"/>
              <a:t>все большее значение, объединяя людей, которые поддерживают и развивают эту профессию.</a:t>
            </a:r>
            <a:endParaRPr lang="ru-RU" sz="1600" dirty="0" smtClean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1933575"/>
            <a:ext cx="12192000" cy="0"/>
          </a:xfrm>
          <a:prstGeom prst="rect">
            <a:avLst/>
          </a:prstGeom>
          <a:solidFill>
            <a:srgbClr val="FAF6E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0" y="18859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Рисунок 15" descr="https://avatars.mds.yandex.net/i?id=070f9bbefc2a6373c64eef83719a03d209e0bd51-5446295-images-thumbs&amp;n=1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5975" y="2286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03285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История акушерства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25748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rgbClr val="7030A0"/>
                </a:solidFill>
              </a:rPr>
              <a:t>Слово </a:t>
            </a:r>
            <a:r>
              <a:rPr lang="ru-RU" sz="5600" b="1" dirty="0">
                <a:solidFill>
                  <a:srgbClr val="7030A0"/>
                </a:solidFill>
              </a:rPr>
              <a:t>«акушерка» </a:t>
            </a:r>
            <a:r>
              <a:rPr lang="ru-RU" sz="5600" dirty="0"/>
              <a:t>произошло от французского </a:t>
            </a:r>
            <a:r>
              <a:rPr lang="ru-RU" sz="5600" b="1" dirty="0">
                <a:solidFill>
                  <a:srgbClr val="7030A0"/>
                </a:solidFill>
              </a:rPr>
              <a:t>«accoucher», </a:t>
            </a:r>
            <a:r>
              <a:rPr lang="ru-RU" sz="5600" dirty="0"/>
              <a:t>что означает </a:t>
            </a:r>
            <a:r>
              <a:rPr lang="ru-RU" sz="5600" b="1" dirty="0">
                <a:solidFill>
                  <a:srgbClr val="7030A0"/>
                </a:solidFill>
              </a:rPr>
              <a:t>«помогать при родах</a:t>
            </a:r>
            <a:r>
              <a:rPr lang="ru-RU" sz="5600" b="1" dirty="0" smtClean="0">
                <a:solidFill>
                  <a:srgbClr val="7030A0"/>
                </a:solidFill>
              </a:rPr>
              <a:t>».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6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rgbClr val="7030A0"/>
                </a:solidFill>
              </a:rPr>
              <a:t>История </a:t>
            </a:r>
            <a:r>
              <a:rPr lang="ru-RU" sz="5600" b="1" dirty="0">
                <a:solidFill>
                  <a:srgbClr val="7030A0"/>
                </a:solidFill>
              </a:rPr>
              <a:t>акушерства </a:t>
            </a:r>
            <a:r>
              <a:rPr lang="ru-RU" sz="5600" dirty="0"/>
              <a:t>берет свое начало еще до нашей эры. Помощники для рожениц существовали в Древнем Китае, Древнем Египте, Вавилоне, на Руси в и других странах и регионах. В научно-медицинских кругах акушерство начало развиваться в XVII веке</a:t>
            </a:r>
            <a:r>
              <a:rPr lang="ru-RU" sz="5600" dirty="0" smtClean="0"/>
              <a:t>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6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rgbClr val="7030A0"/>
                </a:solidFill>
              </a:rPr>
              <a:t>На </a:t>
            </a:r>
            <a:r>
              <a:rPr lang="ru-RU" sz="5600" b="1" dirty="0">
                <a:solidFill>
                  <a:srgbClr val="7030A0"/>
                </a:solidFill>
              </a:rPr>
              <a:t>Руси помощь </a:t>
            </a:r>
            <a:r>
              <a:rPr lang="ru-RU" sz="5600" b="1" dirty="0" smtClean="0">
                <a:solidFill>
                  <a:srgbClr val="7030A0"/>
                </a:solidFill>
              </a:rPr>
              <a:t>при </a:t>
            </a:r>
            <a:r>
              <a:rPr lang="ru-RU" sz="5600" b="1" dirty="0">
                <a:solidFill>
                  <a:srgbClr val="7030A0"/>
                </a:solidFill>
              </a:rPr>
              <a:t>родах </a:t>
            </a:r>
            <a:r>
              <a:rPr lang="ru-RU" sz="5600" dirty="0"/>
              <a:t>оказывали повитухи (повивальные бабки). Они не имели образования, пользовались приемами народной </a:t>
            </a:r>
            <a:r>
              <a:rPr lang="ru-RU" sz="5600" dirty="0" smtClean="0"/>
              <a:t>медицины (траволечением, заговорами и др</a:t>
            </a:r>
            <a:r>
              <a:rPr lang="ru-RU" sz="5600" dirty="0"/>
              <a:t>.). </a:t>
            </a:r>
            <a:r>
              <a:rPr lang="ru-RU" sz="5600" dirty="0" smtClean="0"/>
              <a:t>При </a:t>
            </a:r>
            <a:r>
              <a:rPr lang="ru-RU" sz="5600" dirty="0"/>
              <a:t>этом у самой повитухи непременно должны были родиться здоровые дети. </a:t>
            </a:r>
            <a:r>
              <a:rPr lang="ru-RU" sz="5600" dirty="0" smtClean="0"/>
              <a:t>Сам </a:t>
            </a:r>
            <a:r>
              <a:rPr lang="ru-RU" sz="5600" dirty="0"/>
              <a:t>процесс был сродни магическому ритуалу. Не случайно рожали только в бане. Женщине распускали волосы, развязывали узлы на одежде, </a:t>
            </a:r>
            <a:r>
              <a:rPr lang="ru-RU" sz="5600" dirty="0" smtClean="0"/>
              <a:t>двери </a:t>
            </a:r>
            <a:r>
              <a:rPr lang="ru-RU" sz="5600" dirty="0"/>
              <a:t>и ворота оставляли приоткрытыми – чтобы роды прошли легче. Повитуха пеленала младенца, перевязывала и перерезала пуповину, парила и мыла после родов в бане кроху и роженицу, а также готовила дом к появлению </a:t>
            </a:r>
            <a:r>
              <a:rPr lang="ru-RU" sz="5600" dirty="0" smtClean="0"/>
              <a:t>малыша. Весь процесс сопровождался молитвами и заговорами. Повитуха оставалась </a:t>
            </a:r>
            <a:r>
              <a:rPr lang="ru-RU" sz="5600" dirty="0"/>
              <a:t>с роженицей минимум трое суток.</a:t>
            </a:r>
            <a:endParaRPr lang="ru-RU" sz="5600" dirty="0" smtClean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6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rgbClr val="7030A0"/>
                </a:solidFill>
              </a:rPr>
              <a:t>Покровительницей </a:t>
            </a:r>
            <a:r>
              <a:rPr lang="ru-RU" sz="5600" b="1" dirty="0">
                <a:solidFill>
                  <a:srgbClr val="7030A0"/>
                </a:solidFill>
              </a:rPr>
              <a:t>профессии </a:t>
            </a:r>
            <a:r>
              <a:rPr lang="ru-RU" sz="5600" dirty="0"/>
              <a:t>считалась </a:t>
            </a:r>
            <a:r>
              <a:rPr lang="ru-RU" sz="5600" b="1" dirty="0">
                <a:solidFill>
                  <a:srgbClr val="7030A0"/>
                </a:solidFill>
              </a:rPr>
              <a:t>Саломея-повитуха</a:t>
            </a:r>
            <a:r>
              <a:rPr lang="ru-RU" sz="5600" dirty="0"/>
              <a:t>, принимавшая роды Девы Марии. В поселениях повитух очень уважали, выказывали им всяческий почет, а народный праздник Бабьих </a:t>
            </a:r>
            <a:r>
              <a:rPr lang="ru-RU" sz="5600" dirty="0" smtClean="0"/>
              <a:t>каш, </a:t>
            </a:r>
            <a:r>
              <a:rPr lang="ru-RU" sz="5600" dirty="0"/>
              <a:t>посвященный </a:t>
            </a:r>
            <a:r>
              <a:rPr lang="ru-RU" sz="5600" dirty="0" smtClean="0"/>
              <a:t>повитухам </a:t>
            </a:r>
            <a:r>
              <a:rPr lang="ru-RU" sz="5600" dirty="0"/>
              <a:t>(его отмечали на второй день Рождества)</a:t>
            </a:r>
            <a:r>
              <a:rPr lang="ru-RU" sz="5600" dirty="0" smtClean="0"/>
              <a:t>, </a:t>
            </a:r>
            <a:r>
              <a:rPr lang="ru-RU" sz="5600" dirty="0"/>
              <a:t>существует даже в наши дни</a:t>
            </a:r>
            <a:r>
              <a:rPr lang="ru-RU" sz="5600" dirty="0" smtClean="0"/>
              <a:t>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6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rgbClr val="7030A0"/>
                </a:solidFill>
              </a:rPr>
              <a:t>В </a:t>
            </a:r>
            <a:r>
              <a:rPr lang="ru-RU" sz="5600" b="1" dirty="0">
                <a:solidFill>
                  <a:srgbClr val="7030A0"/>
                </a:solidFill>
              </a:rPr>
              <a:t>середине XVIII века в России </a:t>
            </a:r>
            <a:r>
              <a:rPr lang="ru-RU" sz="5600" dirty="0"/>
              <a:t>появились специальные учреждения для подготовки повитух: «Повивальные институты» и «Повивальные школы». Ведущим центром стал открытый в 1797 году Повивальный институт при «императорской родильне». Он располагался в двухэтажном особняке на берегу Фонтанки. При нем работал родильный госпиталь, предназначенный для замужних бедных рожениц. Первый же родильный госпиталь был открыт в 1764 году при московском воспитательном доме.</a:t>
            </a:r>
            <a:endParaRPr lang="ru-RU" sz="5600" dirty="0" smtClean="0"/>
          </a:p>
          <a:p>
            <a:pPr algn="just">
              <a:buFont typeface="Wingdings" panose="05000000000000000000" pitchFamily="2" charset="2"/>
              <a:buChar char="Ø"/>
            </a:pPr>
            <a:endParaRPr lang="ru-RU" sz="60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6000" b="1" dirty="0" smtClean="0">
              <a:solidFill>
                <a:srgbClr val="7030A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6000" dirty="0" smtClean="0">
              <a:solidFill>
                <a:srgbClr val="7030A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600" dirty="0" smtClean="0">
              <a:solidFill>
                <a:srgbClr val="000000"/>
              </a:solidFill>
              <a:ea typeface="Calibri"/>
            </a:endParaRPr>
          </a:p>
          <a:p>
            <a:pPr algn="just"/>
            <a:endParaRPr lang="ru-RU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18859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Рисунок 15" descr="https://avatars.mds.yandex.net/i?id=070f9bbefc2a6373c64eef83719a03d209e0bd51-5446295-images-thumbs&amp;n=1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5975" y="2286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26064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+mn-lt"/>
              </a:rPr>
              <a:t>История акушерства</a:t>
            </a:r>
            <a:endParaRPr lang="ru-RU" sz="4000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b="1" dirty="0">
                <a:solidFill>
                  <a:srgbClr val="7030A0"/>
                </a:solidFill>
              </a:rPr>
              <a:t>В XIX веке </a:t>
            </a:r>
            <a:r>
              <a:rPr lang="ru-RU" dirty="0"/>
              <a:t>стали появляться акушерские кафедры при университетах. Первым в стране профессором и преподавателем «бабичьего» дела стал </a:t>
            </a:r>
            <a:r>
              <a:rPr lang="ru-RU" b="1" dirty="0">
                <a:solidFill>
                  <a:srgbClr val="7030A0"/>
                </a:solidFill>
              </a:rPr>
              <a:t>Иоганн Фридрих Эразмус</a:t>
            </a:r>
            <a:r>
              <a:rPr lang="ru-RU" dirty="0"/>
              <a:t>, а начало преподавания акушерства как самостоятельной дисциплины было положено на медицинском факультете Московского университета и было связано с именем </a:t>
            </a:r>
            <a:r>
              <a:rPr lang="ru-RU" b="1" dirty="0">
                <a:solidFill>
                  <a:srgbClr val="7030A0"/>
                </a:solidFill>
              </a:rPr>
              <a:t>Вильгельма Михайловича Рихтера</a:t>
            </a:r>
            <a:r>
              <a:rPr lang="ru-RU" dirty="0"/>
              <a:t>, который был директором Повивального института при Московском императорском воспитательном доме и в 1818 году даже принял роды у императрицы Александры Федоровны</a:t>
            </a:r>
            <a:r>
              <a:rPr lang="ru-RU" dirty="0" smtClean="0"/>
              <a:t>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b="1" dirty="0">
                <a:solidFill>
                  <a:srgbClr val="7030A0"/>
                </a:solidFill>
              </a:rPr>
              <a:t>Большую роль </a:t>
            </a:r>
            <a:r>
              <a:rPr lang="ru-RU" dirty="0"/>
              <a:t>в развитии профессии </a:t>
            </a:r>
            <a:r>
              <a:rPr lang="ru-RU" dirty="0" smtClean="0"/>
              <a:t>сыграла </a:t>
            </a:r>
            <a:r>
              <a:rPr lang="ru-RU" b="1" dirty="0">
                <a:solidFill>
                  <a:srgbClr val="7030A0"/>
                </a:solidFill>
              </a:rPr>
              <a:t>Международная ассоциация </a:t>
            </a:r>
            <a:r>
              <a:rPr lang="ru-RU" b="1" dirty="0" smtClean="0">
                <a:solidFill>
                  <a:srgbClr val="7030A0"/>
                </a:solidFill>
              </a:rPr>
              <a:t>акушерок (</a:t>
            </a:r>
            <a:r>
              <a:rPr lang="ru-RU" b="1" dirty="0">
                <a:solidFill>
                  <a:srgbClr val="7030A0"/>
                </a:solidFill>
              </a:rPr>
              <a:t>International Confederation of Midwives, ICM</a:t>
            </a:r>
            <a:r>
              <a:rPr lang="ru-RU" b="1" dirty="0" smtClean="0">
                <a:solidFill>
                  <a:srgbClr val="7030A0"/>
                </a:solidFill>
              </a:rPr>
              <a:t>),</a:t>
            </a:r>
            <a:r>
              <a:rPr lang="ru-RU" dirty="0" smtClean="0"/>
              <a:t> </a:t>
            </a:r>
            <a:r>
              <a:rPr lang="ru-RU" dirty="0"/>
              <a:t>созданная в Лондоне </a:t>
            </a:r>
            <a:r>
              <a:rPr lang="ru-RU" b="1" dirty="0">
                <a:solidFill>
                  <a:srgbClr val="7030A0"/>
                </a:solidFill>
              </a:rPr>
              <a:t>в 1954 году</a:t>
            </a:r>
            <a:r>
              <a:rPr lang="ru-RU" dirty="0"/>
              <a:t>. </a:t>
            </a:r>
            <a:r>
              <a:rPr lang="ru-RU" dirty="0" smtClean="0"/>
              <a:t> Основой для ее учреждения послужили конференции, состоявшиеся в начале </a:t>
            </a:r>
            <a:r>
              <a:rPr lang="ru-RU" dirty="0"/>
              <a:t>XX века в </a:t>
            </a:r>
            <a:r>
              <a:rPr lang="ru-RU" dirty="0" smtClean="0"/>
              <a:t>Европе. Цель </a:t>
            </a:r>
            <a:r>
              <a:rPr lang="ru-RU" dirty="0"/>
              <a:t>организации – обеспечить права женщин и доступность акушерской помощи. В настоящее время Ассоциация включает в себя 142 объединения в 123 странах Европы, Азии, Африки, Северной и Южной Америки</a:t>
            </a:r>
            <a:r>
              <a:rPr lang="ru-RU" dirty="0" smtClean="0"/>
              <a:t>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b="1" dirty="0">
                <a:solidFill>
                  <a:srgbClr val="7030A0"/>
                </a:solidFill>
              </a:rPr>
              <a:t>ICM </a:t>
            </a:r>
            <a:r>
              <a:rPr lang="ru-RU" b="1" dirty="0" smtClean="0">
                <a:solidFill>
                  <a:srgbClr val="7030A0"/>
                </a:solidFill>
              </a:rPr>
              <a:t>регулярно  </a:t>
            </a:r>
            <a:r>
              <a:rPr lang="ru-RU" dirty="0" smtClean="0"/>
              <a:t>- один раз в три года - проводит </a:t>
            </a:r>
            <a:r>
              <a:rPr lang="ru-RU" dirty="0"/>
              <a:t>конференции, затрагивающие темы улучшения условий труда акушерок и обеспечение доступной медицинской помощи женщинам во всем мире</a:t>
            </a:r>
            <a:r>
              <a:rPr lang="ru-RU" dirty="0" smtClean="0"/>
              <a:t>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b="1" dirty="0" smtClean="0">
                <a:solidFill>
                  <a:srgbClr val="7030A0"/>
                </a:solidFill>
              </a:rPr>
              <a:t>В </a:t>
            </a:r>
            <a:r>
              <a:rPr lang="ru-RU" b="1" dirty="0">
                <a:solidFill>
                  <a:srgbClr val="7030A0"/>
                </a:solidFill>
              </a:rPr>
              <a:t>последнее время стали популярны доулы</a:t>
            </a:r>
            <a:r>
              <a:rPr lang="ru-RU" dirty="0"/>
              <a:t>. Они, не являясь медиками, оказывают информационную, психологическую, практическую поддержку при родах. Но медицинской помощи доулы не оказывают. В отличие от акушерок, они ни при каких обстоятельствах не принимают роды, не ставят диагнозы, не назначают лекарства. Их задача – поддержать молодую мать в таком психологически сложном вопросе, как роды.</a:t>
            </a:r>
          </a:p>
          <a:p>
            <a:endParaRPr lang="ru-RU" dirty="0"/>
          </a:p>
        </p:txBody>
      </p:sp>
      <p:pic>
        <p:nvPicPr>
          <p:cNvPr id="4" name="Рисунок 15" descr="https://avatars.mds.yandex.net/i?id=070f9bbefc2a6373c64eef83719a03d209e0bd51-5446295-images-thumbs&amp;n=1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5975" y="2286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650002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Значимость профессии «акушерка»</a:t>
            </a:r>
            <a:endParaRPr lang="ru-RU" sz="4000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500" b="1" dirty="0">
                <a:solidFill>
                  <a:srgbClr val="7030A0"/>
                </a:solidFill>
              </a:rPr>
              <a:t>Значимость профессии «акушерка» </a:t>
            </a:r>
            <a:r>
              <a:rPr lang="ru-RU" sz="1500" dirty="0"/>
              <a:t>переоценить трудно, ведь именно от акушерки, от ее опыта, знаний и навыков очень часто зависит жизнь и здоровье матери и ребенка. Акушерки должны быстро реагировать в экстренных ситуациях, не терять самообладания и поддерживать женщин в один из самых важных моментов их жизни.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5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500" b="1" dirty="0" smtClean="0">
                <a:solidFill>
                  <a:srgbClr val="7030A0"/>
                </a:solidFill>
              </a:rPr>
              <a:t>Обязанности </a:t>
            </a:r>
            <a:r>
              <a:rPr lang="ru-RU" sz="1500" b="1" dirty="0">
                <a:solidFill>
                  <a:srgbClr val="7030A0"/>
                </a:solidFill>
              </a:rPr>
              <a:t>акушерки </a:t>
            </a:r>
            <a:r>
              <a:rPr lang="ru-RU" sz="1500" dirty="0"/>
              <a:t>определяются нормативными актами, профессиональными стандартами и должностными инструкциями. Основные функции включают оказание доврачебной медицинской помощи, проведение профилактических и диагностических мероприятий, а также соблюдение санитарно-гигиенического режима. </a:t>
            </a:r>
            <a:endParaRPr lang="ru-RU" sz="1500" dirty="0" smtClean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5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500" b="1" dirty="0">
                <a:solidFill>
                  <a:srgbClr val="7030A0"/>
                </a:solidFill>
              </a:rPr>
              <a:t>Некоторые ключевые обязанности акушерки: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ru-RU" sz="1500" dirty="0"/>
              <a:t>проведение занятий по подготовке к родам (дыхательные техники, методы расслабления);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ru-RU" sz="1500" dirty="0"/>
              <a:t>оказание помощи при родах, поддержка женщины, помощь в выборе позы;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ru-RU" sz="1500" dirty="0"/>
              <a:t>контроль состояния беременных и новорождённых на протяжении всей беременности и родов;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ru-RU" sz="1500" dirty="0"/>
              <a:t>рекомендации по </a:t>
            </a:r>
            <a:r>
              <a:rPr lang="ru-RU" sz="1500" dirty="0" smtClean="0"/>
              <a:t>восстановлению </a:t>
            </a:r>
            <a:r>
              <a:rPr lang="ru-RU" sz="1500" dirty="0"/>
              <a:t>после родов;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ru-RU" sz="1500" dirty="0"/>
              <a:t>ведение медицинской документации, взаимодействие с другими специалистами;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ru-RU" sz="1500" dirty="0"/>
              <a:t>психологическая поддержка беременных и их семей</a:t>
            </a:r>
            <a:r>
              <a:rPr lang="ru-RU" sz="1500" dirty="0" smtClean="0"/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endParaRPr lang="ru-RU" sz="15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500" b="1" dirty="0" smtClean="0">
                <a:solidFill>
                  <a:srgbClr val="7030A0"/>
                </a:solidFill>
              </a:rPr>
              <a:t>О значимости профессии акушерки</a:t>
            </a:r>
            <a:r>
              <a:rPr lang="ru-RU" sz="1500" dirty="0" smtClean="0"/>
              <a:t> свидетельствуют данные исследования</a:t>
            </a:r>
            <a:r>
              <a:rPr lang="ru-RU" sz="1500" dirty="0"/>
              <a:t>, </a:t>
            </a:r>
            <a:r>
              <a:rPr lang="ru-RU" sz="1500" dirty="0" smtClean="0"/>
              <a:t>опубликованные </a:t>
            </a:r>
            <a:r>
              <a:rPr lang="ru-RU" sz="1500" dirty="0"/>
              <a:t>в American Journal of Obstetrics and </a:t>
            </a:r>
            <a:r>
              <a:rPr lang="ru-RU" sz="1500" dirty="0" smtClean="0"/>
              <a:t>Gynecology: самый </a:t>
            </a:r>
            <a:r>
              <a:rPr lang="ru-RU" sz="1500" dirty="0"/>
              <a:t>опасный момент в родах — не потуги и не схватки, а… усталость акушерки. Р</a:t>
            </a:r>
            <a:r>
              <a:rPr lang="ru-RU" sz="1500" dirty="0" smtClean="0"/>
              <a:t>иск </a:t>
            </a:r>
            <a:r>
              <a:rPr lang="ru-RU" sz="1500" dirty="0"/>
              <a:t>осложнений (кровопотери у матери и кислородного голодания у плода) возрастает на 30%, если акушерка находится на девятом часу 12-часовой смены. Усталость заставляет пропускать ранние сигналы бедствия, которые бодрый специалист заметил бы сразу. Причём парадокс: к 12-му часу смены риск снижается — вероятно, потому что самые сложные случаи передают свежим коллегам, заступившим на смену.</a:t>
            </a:r>
            <a:endParaRPr lang="ru-RU" sz="1500" dirty="0" smtClean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500" dirty="0"/>
          </a:p>
          <a:p>
            <a:endParaRPr lang="ru-RU" dirty="0"/>
          </a:p>
        </p:txBody>
      </p:sp>
      <p:pic>
        <p:nvPicPr>
          <p:cNvPr id="4" name="Рисунок 15" descr="https://avatars.mds.yandex.net/i?id=070f9bbefc2a6373c64eef83719a03d209e0bd51-5446295-images-thumbs&amp;n=1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5975" y="2286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501806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C00000"/>
                </a:solidFill>
                <a:latin typeface="+mn-lt"/>
              </a:rPr>
              <a:t>Традиции </a:t>
            </a:r>
            <a:r>
              <a:rPr lang="ru-RU" b="1" dirty="0" smtClean="0">
                <a:solidFill>
                  <a:srgbClr val="C00000"/>
                </a:solidFill>
                <a:latin typeface="+mn-lt"/>
              </a:rPr>
              <a:t>праздника                    </a:t>
            </a:r>
            <a:endParaRPr lang="ru-RU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8040" y="1391920"/>
            <a:ext cx="10515600" cy="5242560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 smtClean="0">
                <a:solidFill>
                  <a:srgbClr val="7030A0"/>
                </a:solidFill>
                <a:ea typeface="Times New Roman"/>
                <a:cs typeface="Times New Roman"/>
              </a:rPr>
              <a:t>Празднование Международного дня акушерки включает </a:t>
            </a:r>
            <a:r>
              <a:rPr lang="ru-RU" sz="5200" b="1" dirty="0">
                <a:solidFill>
                  <a:srgbClr val="7030A0"/>
                </a:solidFill>
                <a:ea typeface="Times New Roman"/>
                <a:cs typeface="Times New Roman"/>
              </a:rPr>
              <a:t>проведение различных мероприятий</a:t>
            </a:r>
            <a:r>
              <a:rPr lang="ru-RU" sz="5200" b="1" dirty="0" smtClean="0">
                <a:solidFill>
                  <a:srgbClr val="7030A0"/>
                </a:solidFill>
                <a:ea typeface="Times New Roman"/>
                <a:cs typeface="Times New Roman"/>
              </a:rPr>
              <a:t>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>
                <a:ea typeface="Times New Roman"/>
                <a:cs typeface="Times New Roman"/>
              </a:rPr>
              <a:t>тематические </a:t>
            </a:r>
            <a:r>
              <a:rPr lang="ru-RU" sz="5200" dirty="0" smtClean="0">
                <a:ea typeface="Times New Roman"/>
                <a:cs typeface="Times New Roman"/>
              </a:rPr>
              <a:t>конференции, круглые столы </a:t>
            </a:r>
            <a:r>
              <a:rPr lang="ru-RU" sz="5200" dirty="0">
                <a:ea typeface="Times New Roman"/>
                <a:cs typeface="Times New Roman"/>
              </a:rPr>
              <a:t>и семинары о современных методах ведения беременности и родов</a:t>
            </a:r>
            <a:r>
              <a:rPr lang="ru-RU" sz="5200" dirty="0" smtClean="0">
                <a:ea typeface="Times New Roman"/>
                <a:cs typeface="Times New Roman"/>
              </a:rPr>
              <a:t>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 smtClean="0">
                <a:ea typeface="Times New Roman"/>
                <a:cs typeface="Times New Roman"/>
              </a:rPr>
              <a:t>мастер-классы, образовательные </a:t>
            </a:r>
            <a:r>
              <a:rPr lang="ru-RU" sz="5200" dirty="0">
                <a:ea typeface="Times New Roman"/>
                <a:cs typeface="Times New Roman"/>
              </a:rPr>
              <a:t>акции для будущих </a:t>
            </a:r>
            <a:r>
              <a:rPr lang="ru-RU" sz="5200" dirty="0" smtClean="0">
                <a:ea typeface="Times New Roman"/>
                <a:cs typeface="Times New Roman"/>
              </a:rPr>
              <a:t>мам и пап, </a:t>
            </a:r>
            <a:r>
              <a:rPr lang="ru-RU" sz="5200" dirty="0">
                <a:ea typeface="Times New Roman"/>
                <a:cs typeface="Times New Roman"/>
              </a:rPr>
              <a:t>где они могут получить консультации и узнать о том, какую помощь оказывают </a:t>
            </a:r>
            <a:r>
              <a:rPr lang="ru-RU" sz="5200" dirty="0" smtClean="0">
                <a:ea typeface="Times New Roman"/>
                <a:cs typeface="Times New Roman"/>
              </a:rPr>
              <a:t>акушерки;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 smtClean="0">
                <a:ea typeface="Times New Roman"/>
                <a:cs typeface="Times New Roman"/>
              </a:rPr>
              <a:t>благотворительные </a:t>
            </a:r>
            <a:r>
              <a:rPr lang="ru-RU" sz="5200" dirty="0">
                <a:ea typeface="Times New Roman"/>
                <a:cs typeface="Times New Roman"/>
              </a:rPr>
              <a:t>акции по сбору средств для поддержки медицинских учреждений;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>
                <a:ea typeface="Times New Roman"/>
                <a:cs typeface="Times New Roman"/>
              </a:rPr>
              <a:t>праздничные концерты, выставки и конкурсы профессионального мастерства</a:t>
            </a:r>
            <a:r>
              <a:rPr lang="ru-RU" sz="5200" dirty="0" smtClean="0">
                <a:ea typeface="Times New Roman"/>
                <a:cs typeface="Times New Roman"/>
              </a:rPr>
              <a:t>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 smtClean="0">
                <a:ea typeface="Times New Roman"/>
                <a:cs typeface="Times New Roman"/>
              </a:rPr>
              <a:t>публикация </a:t>
            </a:r>
            <a:r>
              <a:rPr lang="ru-RU" sz="5200" dirty="0">
                <a:ea typeface="Times New Roman"/>
                <a:cs typeface="Times New Roman"/>
              </a:rPr>
              <a:t>статей, репортажей и видеоматериалов, рассказывающих о значении профессии, ее трудностях и </a:t>
            </a:r>
            <a:r>
              <a:rPr lang="ru-RU" sz="5200" dirty="0" smtClean="0">
                <a:ea typeface="Times New Roman"/>
                <a:cs typeface="Times New Roman"/>
              </a:rPr>
              <a:t>успехах;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 smtClean="0">
                <a:ea typeface="Times New Roman"/>
                <a:cs typeface="Times New Roman"/>
              </a:rPr>
              <a:t>раздача волонтерами листовок </a:t>
            </a:r>
            <a:r>
              <a:rPr lang="ru-RU" sz="5200" dirty="0">
                <a:ea typeface="Times New Roman"/>
                <a:cs typeface="Times New Roman"/>
              </a:rPr>
              <a:t>о вреде </a:t>
            </a:r>
            <a:r>
              <a:rPr lang="ru-RU" sz="5200" dirty="0" smtClean="0">
                <a:ea typeface="Times New Roman"/>
                <a:cs typeface="Times New Roman"/>
              </a:rPr>
              <a:t>аборта;</a:t>
            </a:r>
            <a:endParaRPr lang="ru-RU" sz="5200" dirty="0">
              <a:ea typeface="Times New Roman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>
                <a:ea typeface="Times New Roman"/>
                <a:cs typeface="Times New Roman"/>
              </a:rPr>
              <a:t>награждение лучших представителей профессии грамотами и благодарственными письмами</a:t>
            </a:r>
            <a:r>
              <a:rPr lang="ru-RU" sz="5200" dirty="0" smtClean="0">
                <a:ea typeface="Times New Roman"/>
                <a:cs typeface="Times New Roman"/>
              </a:rPr>
              <a:t>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200" dirty="0" smtClean="0">
              <a:ea typeface="Times New Roman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 smtClean="0">
                <a:solidFill>
                  <a:srgbClr val="7030A0"/>
                </a:solidFill>
                <a:ea typeface="Times New Roman"/>
                <a:cs typeface="Times New Roman"/>
              </a:rPr>
              <a:t>В </a:t>
            </a:r>
            <a:r>
              <a:rPr lang="ru-RU" sz="5200" b="1" dirty="0">
                <a:solidFill>
                  <a:srgbClr val="7030A0"/>
                </a:solidFill>
                <a:ea typeface="Times New Roman"/>
                <a:cs typeface="Times New Roman"/>
              </a:rPr>
              <a:t>рамках акций, </a:t>
            </a:r>
            <a:r>
              <a:rPr lang="ru-RU" sz="5200" dirty="0">
                <a:ea typeface="Times New Roman"/>
                <a:cs typeface="Times New Roman"/>
              </a:rPr>
              <a:t>проводимых в этот день по всему миру, акушерки организуют уличные шествия, устанавливают палатки в общественных местах, где проводят бесплатные консультации и предоставляют всем желающим информацию, касающуюся их деятельности. </a:t>
            </a:r>
            <a:r>
              <a:rPr lang="ru-RU" sz="5200" dirty="0" smtClean="0">
                <a:ea typeface="Times New Roman"/>
                <a:cs typeface="Times New Roman"/>
              </a:rPr>
              <a:t>В </a:t>
            </a:r>
            <a:r>
              <a:rPr lang="ru-RU" sz="5200" dirty="0">
                <a:ea typeface="Times New Roman"/>
                <a:cs typeface="Times New Roman"/>
              </a:rPr>
              <a:t>странах, где акушерство хорошо развито, собирают деньги, чтобы помочь коллегам за границей (например, средства идут на покупку велосипедов для акушерок, работающих в отдаленных районах, на спонсирование посещений важных для акушерок мероприятий и так далее).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200" dirty="0" smtClean="0">
              <a:ea typeface="Times New Roman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 smtClean="0">
                <a:solidFill>
                  <a:srgbClr val="7030A0"/>
                </a:solidFill>
                <a:ea typeface="Times New Roman"/>
                <a:cs typeface="Times New Roman"/>
              </a:rPr>
              <a:t>Международная </a:t>
            </a:r>
            <a:r>
              <a:rPr lang="ru-RU" sz="5200" b="1" dirty="0">
                <a:solidFill>
                  <a:srgbClr val="7030A0"/>
                </a:solidFill>
                <a:ea typeface="Times New Roman"/>
                <a:cs typeface="Times New Roman"/>
              </a:rPr>
              <a:t>ассоциация акушерок </a:t>
            </a:r>
            <a:r>
              <a:rPr lang="ru-RU" sz="5200" dirty="0">
                <a:ea typeface="Times New Roman"/>
                <a:cs typeface="Times New Roman"/>
              </a:rPr>
              <a:t>ежегодно разрабатывает тему праздника. Так, </a:t>
            </a:r>
            <a:r>
              <a:rPr lang="ru-RU" sz="5200" b="1" dirty="0">
                <a:solidFill>
                  <a:srgbClr val="7030A0"/>
                </a:solidFill>
                <a:ea typeface="Times New Roman"/>
                <a:cs typeface="Times New Roman"/>
              </a:rPr>
              <a:t>до 2015 года </a:t>
            </a:r>
            <a:r>
              <a:rPr lang="ru-RU" sz="5200" dirty="0">
                <a:ea typeface="Times New Roman"/>
                <a:cs typeface="Times New Roman"/>
              </a:rPr>
              <a:t>он проходил под девизом «</a:t>
            </a:r>
            <a:r>
              <a:rPr lang="ru-RU" sz="5200" b="1" dirty="0">
                <a:solidFill>
                  <a:srgbClr val="7030A0"/>
                </a:solidFill>
                <a:ea typeface="Times New Roman"/>
                <a:cs typeface="Times New Roman"/>
              </a:rPr>
              <a:t>Мир нуждается в акушерках сегодня больше, чем когда-либо». </a:t>
            </a:r>
            <a:r>
              <a:rPr lang="ru-RU" sz="5200" dirty="0">
                <a:ea typeface="Times New Roman"/>
                <a:cs typeface="Times New Roman"/>
              </a:rPr>
              <a:t>Эта тема была частью кампании по привлечению внимания к глобальной нехватке акушерок. </a:t>
            </a:r>
            <a:endParaRPr lang="ru-RU" sz="5200" dirty="0" smtClean="0">
              <a:ea typeface="Times New Roman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ru-RU" sz="5200" b="1" dirty="0">
                <a:solidFill>
                  <a:srgbClr val="7030A0"/>
                </a:solidFill>
                <a:ea typeface="Times New Roman"/>
                <a:cs typeface="Times New Roman"/>
              </a:rPr>
              <a:t>2023 </a:t>
            </a:r>
            <a:r>
              <a:rPr lang="ru-RU" sz="5200" b="1" dirty="0" smtClean="0">
                <a:solidFill>
                  <a:srgbClr val="7030A0"/>
                </a:solidFill>
                <a:ea typeface="Times New Roman"/>
                <a:cs typeface="Times New Roman"/>
              </a:rPr>
              <a:t>г.</a:t>
            </a:r>
            <a:r>
              <a:rPr lang="ru-RU" sz="5200" dirty="0" smtClean="0">
                <a:ea typeface="Times New Roman"/>
                <a:cs typeface="Times New Roman"/>
              </a:rPr>
              <a:t> </a:t>
            </a:r>
            <a:r>
              <a:rPr lang="ru-RU" sz="5200" dirty="0">
                <a:ea typeface="Times New Roman"/>
                <a:cs typeface="Times New Roman"/>
              </a:rPr>
              <a:t>—  </a:t>
            </a:r>
            <a:r>
              <a:rPr lang="ru-RU" sz="5200" b="1" dirty="0">
                <a:solidFill>
                  <a:srgbClr val="7030A0"/>
                </a:solidFill>
                <a:ea typeface="Times New Roman"/>
                <a:cs typeface="Times New Roman"/>
              </a:rPr>
              <a:t>«Снова вместе: от доказательств к реальности». </a:t>
            </a:r>
            <a:endParaRPr lang="ru-RU" sz="5200" b="1" dirty="0" smtClean="0">
              <a:solidFill>
                <a:srgbClr val="7030A0"/>
              </a:solidFill>
              <a:ea typeface="Times New Roman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ru-RU" sz="5200" b="1" dirty="0" smtClean="0">
                <a:solidFill>
                  <a:srgbClr val="7030A0"/>
                </a:solidFill>
                <a:ea typeface="Times New Roman"/>
                <a:cs typeface="Times New Roman"/>
              </a:rPr>
              <a:t>2024 г.</a:t>
            </a:r>
            <a:r>
              <a:rPr lang="ru-RU" sz="5200" dirty="0" smtClean="0">
                <a:ea typeface="Times New Roman"/>
                <a:cs typeface="Times New Roman"/>
              </a:rPr>
              <a:t> </a:t>
            </a:r>
            <a:r>
              <a:rPr lang="ru-RU" sz="5200" dirty="0">
                <a:ea typeface="Times New Roman"/>
                <a:cs typeface="Times New Roman"/>
              </a:rPr>
              <a:t>—  </a:t>
            </a:r>
            <a:r>
              <a:rPr lang="ru-RU" sz="5200" b="1" dirty="0">
                <a:solidFill>
                  <a:srgbClr val="7030A0"/>
                </a:solidFill>
                <a:ea typeface="Times New Roman"/>
                <a:cs typeface="Times New Roman"/>
              </a:rPr>
              <a:t>«Акушерки: жизненно важное решение проблемы изменения климата». </a:t>
            </a:r>
            <a:r>
              <a:rPr lang="ru-RU" sz="5200" dirty="0">
                <a:ea typeface="Times New Roman"/>
                <a:cs typeface="Times New Roman"/>
              </a:rPr>
              <a:t>Тема акцентировала внимание на роли акушерок в адаптации систем здравоохранения к климатическим изменениям, их способности снижать углеродный след за счёт непрерывности акушерской помощи и других факторов.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ru-RU" sz="5200" b="1" dirty="0" smtClean="0">
                <a:solidFill>
                  <a:srgbClr val="7030A0"/>
                </a:solidFill>
                <a:ea typeface="Times New Roman"/>
                <a:cs typeface="Times New Roman"/>
              </a:rPr>
              <a:t>2025, 2026 г. г.</a:t>
            </a:r>
            <a:r>
              <a:rPr lang="ru-RU" sz="5200" dirty="0" smtClean="0">
                <a:ea typeface="Times New Roman"/>
                <a:cs typeface="Times New Roman"/>
              </a:rPr>
              <a:t> —  </a:t>
            </a:r>
            <a:r>
              <a:rPr lang="ru-RU" sz="5200" b="1" dirty="0">
                <a:solidFill>
                  <a:srgbClr val="7030A0"/>
                </a:solidFill>
                <a:ea typeface="Times New Roman"/>
                <a:cs typeface="Times New Roman"/>
              </a:rPr>
              <a:t>«Акушерки: Критическая роль в каждом кризисе». </a:t>
            </a:r>
            <a:r>
              <a:rPr lang="ru-RU" sz="5200" dirty="0">
                <a:ea typeface="Times New Roman"/>
                <a:cs typeface="Times New Roman"/>
              </a:rPr>
              <a:t>Этот лозунг подчёркивает важнейшую роль акушерок в преодолении кризисных ситуаций — от природных катаклизмов и эпидемий до вооружённых конфликтов. Кампания призывает к более активному вовлечению акушерок в группы реагирования, поскольку их работа жизненно важна для защиты здоровья новорождённых, матерей и подростков.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4800" dirty="0" smtClean="0">
              <a:ea typeface="Times New Roman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4800" dirty="0" smtClean="0">
              <a:solidFill>
                <a:srgbClr val="7030A0"/>
              </a:solidFill>
              <a:ea typeface="Times New Roman"/>
              <a:cs typeface="Times New Roman"/>
            </a:endParaRPr>
          </a:p>
          <a:p>
            <a:endParaRPr lang="ru-RU" dirty="0"/>
          </a:p>
        </p:txBody>
      </p:sp>
      <p:pic>
        <p:nvPicPr>
          <p:cNvPr id="4" name="Рисунок 15" descr="https://avatars.mds.yandex.net/i?id=070f9bbefc2a6373c64eef83719a03d209e0bd51-5446295-images-thumbs&amp;n=1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5975" y="2286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93300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+mn-lt"/>
              </a:rPr>
              <a:t>Как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Международный день акушерки </a:t>
            </a:r>
            <a:br>
              <a:rPr lang="ru-RU" sz="4000" b="1" dirty="0" smtClean="0">
                <a:solidFill>
                  <a:srgbClr val="C00000"/>
                </a:solidFill>
                <a:latin typeface="+mn-lt"/>
              </a:rPr>
            </a:b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отмечается в </a:t>
            </a:r>
            <a:r>
              <a:rPr lang="ru-RU" sz="4000" b="1" dirty="0">
                <a:solidFill>
                  <a:srgbClr val="C00000"/>
                </a:solidFill>
                <a:latin typeface="+mn-lt"/>
              </a:rPr>
              <a:t>других странах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>
                <a:solidFill>
                  <a:srgbClr val="7030A0"/>
                </a:solidFill>
              </a:rPr>
              <a:t>В каждой стране </a:t>
            </a:r>
            <a:r>
              <a:rPr lang="ru-RU" sz="5600" dirty="0" smtClean="0"/>
              <a:t>Международный день акушерки </a:t>
            </a:r>
            <a:r>
              <a:rPr lang="ru-RU" sz="5600" dirty="0"/>
              <a:t>отмечают по-своему: где-то с официальными поздравлениями, а где-то — </a:t>
            </a:r>
            <a:r>
              <a:rPr lang="ru-RU" sz="5600" dirty="0" smtClean="0"/>
              <a:t>с </a:t>
            </a:r>
            <a:r>
              <a:rPr lang="ru-RU" sz="5600" dirty="0"/>
              <a:t>акцентом на интересные инициативы. </a:t>
            </a:r>
            <a:r>
              <a:rPr lang="ru-RU" sz="5600" dirty="0" smtClean="0"/>
              <a:t>Так,  </a:t>
            </a:r>
            <a:r>
              <a:rPr lang="ru-RU" sz="5600" dirty="0"/>
              <a:t>в Нидерландах, 5 мая улицы городов заполняют «синие велосипеды» — символ мобильных акушерских бригад. С 2020 года здесь запущена трогательная акция «Подари носки акушерке»: синий цвет символизирует доверие, а ручная вязка — благодарность за заботу. В Великобритании Королевский колледж акушерок вручает премию «Золотые руки» за снижение материнской смертности</a:t>
            </a:r>
            <a:r>
              <a:rPr lang="ru-RU" sz="5600" dirty="0" smtClean="0"/>
              <a:t>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6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>
                <a:solidFill>
                  <a:srgbClr val="7030A0"/>
                </a:solidFill>
              </a:rPr>
              <a:t>В индийских деревнях </a:t>
            </a:r>
            <a:r>
              <a:rPr lang="ru-RU" sz="5600" dirty="0"/>
              <a:t>праздник начинается с гирлянд из желтых бархатцев — цветов, олицетворяющих жизнь. Женщины дарят их тем специалистам, кто принимал у них роды. </a:t>
            </a:r>
            <a:r>
              <a:rPr lang="ru-RU" sz="5600" dirty="0" smtClean="0"/>
              <a:t>В </a:t>
            </a:r>
            <a:r>
              <a:rPr lang="ru-RU" sz="5600" dirty="0"/>
              <a:t>Танзании акушерки племени масаи участвуют в ритуальных танцах с куклами-младенцами. По данным ВОЗ, благодаря их работе материнская смертность в стране сократилась на 37% за десятилетие</a:t>
            </a:r>
            <a:r>
              <a:rPr lang="ru-RU" sz="5600" dirty="0" smtClean="0"/>
              <a:t>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6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rgbClr val="7030A0"/>
                </a:solidFill>
              </a:rPr>
              <a:t>В </a:t>
            </a:r>
            <a:r>
              <a:rPr lang="ru-RU" sz="5600" b="1" dirty="0">
                <a:solidFill>
                  <a:srgbClr val="7030A0"/>
                </a:solidFill>
              </a:rPr>
              <a:t>США </a:t>
            </a:r>
            <a:r>
              <a:rPr lang="ru-RU" sz="5600" dirty="0"/>
              <a:t>май начинается с «Недели акушерок»: бесплатные мастер-классы по грудному вскармливанию, открытые лекции о правах рожениц. </a:t>
            </a:r>
            <a:r>
              <a:rPr lang="ru-RU" sz="5600" dirty="0" smtClean="0"/>
              <a:t>Интересный </a:t>
            </a:r>
            <a:r>
              <a:rPr lang="ru-RU" sz="5600" dirty="0"/>
              <a:t>факт: 94% американских акушерок — женщины старше 45 лет. </a:t>
            </a:r>
            <a:endParaRPr lang="ru-RU" sz="5600" dirty="0" smtClean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6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rgbClr val="7030A0"/>
                </a:solidFill>
              </a:rPr>
              <a:t>В Бразилии </a:t>
            </a:r>
            <a:r>
              <a:rPr lang="ru-RU" sz="5600" dirty="0" smtClean="0"/>
              <a:t>проводят фестиваль </a:t>
            </a:r>
            <a:r>
              <a:rPr lang="ru-RU" sz="5600" dirty="0"/>
              <a:t>«Роды без страха», где акушерки сотрудничают с шаманами из племени яномами. Их методы — гипноз, травяные настои и пение — снижают стресс у рожениц на 28%.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56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>
                <a:solidFill>
                  <a:srgbClr val="7030A0"/>
                </a:solidFill>
              </a:rPr>
              <a:t>Аборигены Арнем-Ленда </a:t>
            </a:r>
            <a:r>
              <a:rPr lang="ru-RU" sz="5600" dirty="0"/>
              <a:t>проводят церемонию «Песня пуповины»: под звуки диджериду старейшины благодарят акушерок за «связь между землей и новыми жизнями». </a:t>
            </a:r>
            <a:endParaRPr lang="ru-RU" sz="5600" dirty="0" smtClean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6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rgbClr val="7030A0"/>
                </a:solidFill>
              </a:rPr>
              <a:t>В </a:t>
            </a:r>
            <a:r>
              <a:rPr lang="ru-RU" sz="5600" b="1" dirty="0">
                <a:solidFill>
                  <a:srgbClr val="7030A0"/>
                </a:solidFill>
              </a:rPr>
              <a:t>Сиднее и Мельбурне </a:t>
            </a:r>
            <a:r>
              <a:rPr lang="ru-RU" sz="5600" dirty="0"/>
              <a:t>в этот день горожане повязывают синие платки — цвет униформы местных роддомов.</a:t>
            </a:r>
          </a:p>
          <a:p>
            <a:endParaRPr lang="ru-RU" dirty="0"/>
          </a:p>
        </p:txBody>
      </p:sp>
      <p:pic>
        <p:nvPicPr>
          <p:cNvPr id="4" name="Рисунок 15" descr="https://avatars.mds.yandex.net/i?id=070f9bbefc2a6373c64eef83719a03d209e0bd51-5446295-images-thumbs&amp;n=1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5975" y="2286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998664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362123"/>
            <a:ext cx="10515600" cy="1325563"/>
          </a:xfrm>
        </p:spPr>
        <p:txBody>
          <a:bodyPr>
            <a:norm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+mn-lt"/>
              </a:rPr>
              <a:t>Интересные факты об акушерстве, беременности и родах                                 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69308"/>
            <a:ext cx="10515600" cy="4607655"/>
          </a:xfrm>
        </p:spPr>
        <p:txBody>
          <a:bodyPr>
            <a:noAutofit/>
          </a:bodyPr>
          <a:lstStyle/>
          <a:p>
            <a:pPr lvl="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500" b="1" dirty="0" smtClean="0">
                <a:solidFill>
                  <a:srgbClr val="7030A0"/>
                </a:solidFill>
              </a:rPr>
              <a:t>Кесарево </a:t>
            </a:r>
            <a:r>
              <a:rPr lang="ru-RU" sz="1500" b="1" dirty="0">
                <a:solidFill>
                  <a:srgbClr val="7030A0"/>
                </a:solidFill>
              </a:rPr>
              <a:t>сечение известно с древних времён</a:t>
            </a:r>
            <a:r>
              <a:rPr lang="ru-RU" sz="1500" dirty="0"/>
              <a:t>. Первые упоминания — у Гиппократа и Цельса. Прорыв в безопасности произошёл в XIX веке с развитием анестезии и антисептики</a:t>
            </a:r>
            <a:r>
              <a:rPr lang="ru-RU" sz="1500" dirty="0" smtClean="0"/>
              <a:t>.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500" b="1" dirty="0" smtClean="0">
                <a:solidFill>
                  <a:srgbClr val="7030A0"/>
                </a:solidFill>
              </a:rPr>
              <a:t>В </a:t>
            </a:r>
            <a:r>
              <a:rPr lang="ru-RU" sz="1500" b="1" dirty="0">
                <a:solidFill>
                  <a:srgbClr val="7030A0"/>
                </a:solidFill>
              </a:rPr>
              <a:t>древности беременность определяли не тестами из аптеки. </a:t>
            </a:r>
            <a:r>
              <a:rPr lang="ru-RU" sz="1500" dirty="0"/>
              <a:t>В Египте использовали семена пшеницы и ячменя, помещённые в мочу: если прорастали — женщина беременна</a:t>
            </a:r>
            <a:r>
              <a:rPr lang="ru-RU" sz="1500" dirty="0" smtClean="0"/>
              <a:t>.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500" dirty="0" smtClean="0"/>
          </a:p>
          <a:p>
            <a:pPr lvl="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500" b="1" dirty="0" smtClean="0">
                <a:solidFill>
                  <a:srgbClr val="7030A0"/>
                </a:solidFill>
              </a:rPr>
              <a:t>Самый </a:t>
            </a:r>
            <a:r>
              <a:rPr lang="ru-RU" sz="1500" b="1" dirty="0">
                <a:solidFill>
                  <a:srgbClr val="7030A0"/>
                </a:solidFill>
              </a:rPr>
              <a:t>популярный день рождения </a:t>
            </a:r>
            <a:r>
              <a:rPr lang="ru-RU" sz="1500" dirty="0"/>
              <a:t>в мире — вторник. Меньше всего детей рождается в субботу и воскресенье</a:t>
            </a:r>
            <a:r>
              <a:rPr lang="ru-RU" sz="1500" dirty="0" smtClean="0"/>
              <a:t>. 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500" b="1" dirty="0">
                <a:solidFill>
                  <a:srgbClr val="7030A0"/>
                </a:solidFill>
              </a:rPr>
              <a:t>Самый популярный </a:t>
            </a:r>
            <a:r>
              <a:rPr lang="ru-RU" sz="1500" b="1" dirty="0" smtClean="0">
                <a:solidFill>
                  <a:srgbClr val="7030A0"/>
                </a:solidFill>
              </a:rPr>
              <a:t>месяц </a:t>
            </a:r>
            <a:r>
              <a:rPr lang="ru-RU" sz="1500" b="1" dirty="0">
                <a:solidFill>
                  <a:srgbClr val="7030A0"/>
                </a:solidFill>
              </a:rPr>
              <a:t>рождения </a:t>
            </a:r>
            <a:r>
              <a:rPr lang="ru-RU" sz="1500" dirty="0" smtClean="0"/>
              <a:t>- сентябрь, что связано с зачатием в зимние праздники. Это делает осень самым насыщенным временем года для акушерок.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500" dirty="0" smtClean="0"/>
          </a:p>
          <a:p>
            <a:pPr lvl="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500" b="1" dirty="0" smtClean="0">
                <a:solidFill>
                  <a:srgbClr val="7030A0"/>
                </a:solidFill>
              </a:rPr>
              <a:t>В </a:t>
            </a:r>
            <a:r>
              <a:rPr lang="ru-RU" sz="1500" b="1" dirty="0">
                <a:solidFill>
                  <a:srgbClr val="7030A0"/>
                </a:solidFill>
              </a:rPr>
              <a:t>Корее возраст считают по-другому:</a:t>
            </a:r>
            <a:r>
              <a:rPr lang="ru-RU" sz="1500" dirty="0"/>
              <a:t> время пребывания ребёнка в утробе матери добавляют к его возрасту после рождения. Так что корейцы формально старше всех на 9 месяцев</a:t>
            </a:r>
            <a:r>
              <a:rPr lang="ru-RU" sz="1500" dirty="0" smtClean="0"/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500" b="1" dirty="0">
                <a:solidFill>
                  <a:srgbClr val="7030A0"/>
                </a:solidFill>
              </a:rPr>
              <a:t>По статистике, только 10% детей </a:t>
            </a:r>
            <a:r>
              <a:rPr lang="ru-RU" sz="1500" dirty="0"/>
              <a:t>рождаются в установленный срок. Большинство новорожденных рождаются раньше или позже предполагаемой даты. 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500" dirty="0"/>
          </a:p>
          <a:p>
            <a:pPr lvl="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500" b="1" dirty="0" smtClean="0">
                <a:solidFill>
                  <a:srgbClr val="7030A0"/>
                </a:solidFill>
              </a:rPr>
              <a:t>Самая </a:t>
            </a:r>
            <a:r>
              <a:rPr lang="ru-RU" sz="1500" b="1" dirty="0">
                <a:solidFill>
                  <a:srgbClr val="7030A0"/>
                </a:solidFill>
              </a:rPr>
              <a:t>долгая беременность </a:t>
            </a:r>
            <a:r>
              <a:rPr lang="ru-RU" sz="1500" dirty="0"/>
              <a:t>в мире длилась 375 дней</a:t>
            </a:r>
            <a:r>
              <a:rPr lang="ru-RU" sz="1500" dirty="0" smtClean="0"/>
              <a:t>.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500" b="1" dirty="0" smtClean="0">
                <a:solidFill>
                  <a:srgbClr val="7030A0"/>
                </a:solidFill>
              </a:rPr>
              <a:t>Самая </a:t>
            </a:r>
            <a:r>
              <a:rPr lang="ru-RU" sz="1500" b="1" dirty="0">
                <a:solidFill>
                  <a:srgbClr val="7030A0"/>
                </a:solidFill>
              </a:rPr>
              <a:t>молодая мама в мире </a:t>
            </a:r>
            <a:r>
              <a:rPr lang="ru-RU" sz="1500" dirty="0"/>
              <a:t>– перуанка Лина Ванесса Медина. Она родила в 1939 году в возрасте 5 лет мальчика. Малыш весил 2,7 кг</a:t>
            </a:r>
            <a:r>
              <a:rPr lang="ru-RU" sz="1500" dirty="0" smtClean="0"/>
              <a:t>.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500" b="1" dirty="0" smtClean="0">
                <a:solidFill>
                  <a:srgbClr val="7030A0"/>
                </a:solidFill>
              </a:rPr>
              <a:t>Самое </a:t>
            </a:r>
            <a:r>
              <a:rPr lang="ru-RU" sz="1500" b="1" dirty="0">
                <a:solidFill>
                  <a:srgbClr val="7030A0"/>
                </a:solidFill>
              </a:rPr>
              <a:t>большое количество родов</a:t>
            </a:r>
            <a:r>
              <a:rPr lang="ru-RU" sz="1500" dirty="0"/>
              <a:t>, которое было документально зафиксировано, принадлежит жительницы Великобритании Элизабет Гринхилл. В результате 38 родов она дала жизни 32 девочкам и 7 мальчикам</a:t>
            </a:r>
            <a:r>
              <a:rPr lang="ru-RU" sz="1500" dirty="0" smtClean="0"/>
              <a:t>.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500" dirty="0" smtClean="0"/>
          </a:p>
          <a:p>
            <a:endParaRPr lang="ru-RU" sz="1600" dirty="0"/>
          </a:p>
          <a:p>
            <a:endParaRPr lang="ru-RU" sz="1600" dirty="0"/>
          </a:p>
          <a:p>
            <a:pPr marL="0" lvl="0" indent="0" algn="just">
              <a:buNone/>
            </a:pPr>
            <a:endParaRPr lang="ru-RU" sz="1600" dirty="0" smtClean="0"/>
          </a:p>
          <a:p>
            <a:pPr lvl="0" algn="just"/>
            <a:endParaRPr lang="ru-RU" sz="1600" dirty="0"/>
          </a:p>
        </p:txBody>
      </p:sp>
      <p:pic>
        <p:nvPicPr>
          <p:cNvPr id="4" name="Рисунок 15" descr="https://avatars.mds.yandex.net/i?id=070f9bbefc2a6373c64eef83719a03d209e0bd51-5446295-images-thumbs&amp;n=1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5975" y="2286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65880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0557" y="370831"/>
            <a:ext cx="10515600" cy="1325563"/>
          </a:xfrm>
        </p:spPr>
        <p:txBody>
          <a:bodyPr>
            <a:norm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+mn-lt"/>
              </a:rPr>
              <a:t>Интересные факты об акушерстве, беременности и родах</a:t>
            </a:r>
            <a:endParaRPr lang="ru-RU" sz="4000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sz="1500" b="1" dirty="0" smtClean="0">
                <a:solidFill>
                  <a:srgbClr val="7030A0"/>
                </a:solidFill>
              </a:rPr>
              <a:t>Интересные </a:t>
            </a:r>
            <a:r>
              <a:rPr lang="ru-RU" sz="1500" b="1" dirty="0">
                <a:solidFill>
                  <a:srgbClr val="7030A0"/>
                </a:solidFill>
              </a:rPr>
              <a:t>факты о профессии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500" b="1" dirty="0">
                <a:solidFill>
                  <a:srgbClr val="7030A0"/>
                </a:solidFill>
              </a:rPr>
              <a:t>По статистике</a:t>
            </a:r>
            <a:r>
              <a:rPr lang="ru-RU" sz="1500" dirty="0"/>
              <a:t>, акушерки снижают риск осложнений при родах на 30%.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500" b="1" dirty="0">
                <a:solidFill>
                  <a:srgbClr val="7030A0"/>
                </a:solidFill>
              </a:rPr>
              <a:t>В отличие от врачей </a:t>
            </a:r>
            <a:r>
              <a:rPr lang="ru-RU" sz="1500" dirty="0"/>
              <a:t>гинекологов акушерка – преимущественно женская профессия. Однако мужчины-акушеры тоже оказывают помощь, хотя их очень мало. Так, в мае 2024 года в Москве работали лишь 2 мужчины-акушера.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500" b="1" dirty="0">
                <a:solidFill>
                  <a:srgbClr val="7030A0"/>
                </a:solidFill>
              </a:rPr>
              <a:t>Женщинам долгое время </a:t>
            </a:r>
            <a:r>
              <a:rPr lang="ru-RU" sz="1500" dirty="0"/>
              <a:t>был закрыт путь в медицинские университеты, и именно акушерство стало той сферой, куда они получили пропуск в первую очередь. Именно женщинам принадлежит ряд изобретений для гинекологического обследования</a:t>
            </a:r>
            <a:r>
              <a:rPr lang="ru-RU" sz="1500" dirty="0" smtClean="0"/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500" b="1" dirty="0" smtClean="0">
                <a:solidFill>
                  <a:srgbClr val="7030A0"/>
                </a:solidFill>
              </a:rPr>
              <a:t>По </a:t>
            </a:r>
            <a:r>
              <a:rPr lang="ru-RU" sz="1500" b="1" dirty="0">
                <a:solidFill>
                  <a:srgbClr val="7030A0"/>
                </a:solidFill>
              </a:rPr>
              <a:t>физическим нагрузкам профессия акушерки сродни работе </a:t>
            </a:r>
            <a:r>
              <a:rPr lang="ru-RU" sz="1500" b="1" dirty="0" smtClean="0">
                <a:solidFill>
                  <a:srgbClr val="7030A0"/>
                </a:solidFill>
              </a:rPr>
              <a:t>грузчика. </a:t>
            </a:r>
            <a:r>
              <a:rPr lang="ru-RU" sz="1500" dirty="0" smtClean="0"/>
              <a:t>Рабочий </a:t>
            </a:r>
            <a:r>
              <a:rPr lang="ru-RU" sz="1500" dirty="0"/>
              <a:t>день акушерки может длиться до 14 часов. Они проводят большую часть времени на ногах, помогая роженицам перемещаться, поддерживают их во время схваток и </a:t>
            </a:r>
            <a:r>
              <a:rPr lang="ru-RU" sz="1500" dirty="0" smtClean="0"/>
              <a:t>родов.</a:t>
            </a:r>
            <a:endParaRPr lang="ru-RU" sz="15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500" b="1" dirty="0" smtClean="0">
                <a:solidFill>
                  <a:srgbClr val="7030A0"/>
                </a:solidFill>
              </a:rPr>
              <a:t>Акушерки </a:t>
            </a:r>
            <a:r>
              <a:rPr lang="ru-RU" sz="1500" b="1" dirty="0">
                <a:solidFill>
                  <a:srgbClr val="7030A0"/>
                </a:solidFill>
              </a:rPr>
              <a:t>— хорошие </a:t>
            </a:r>
            <a:r>
              <a:rPr lang="ru-RU" sz="1500" b="1" dirty="0" smtClean="0">
                <a:solidFill>
                  <a:srgbClr val="7030A0"/>
                </a:solidFill>
              </a:rPr>
              <a:t>психологи</a:t>
            </a:r>
            <a:r>
              <a:rPr lang="ru-RU" sz="1500" dirty="0" smtClean="0"/>
              <a:t>. Они </a:t>
            </a:r>
            <a:r>
              <a:rPr lang="ru-RU" sz="1500" dirty="0"/>
              <a:t>должны находить подход к каждой женщине, успокаивать ее в стрессовой ситуации, создавать атмосферу доверия. А если на родах присутствует </a:t>
            </a:r>
            <a:r>
              <a:rPr lang="ru-RU" sz="1500" dirty="0" smtClean="0"/>
              <a:t>будущий </a:t>
            </a:r>
            <a:r>
              <a:rPr lang="ru-RU" sz="1500" dirty="0"/>
              <a:t>папа, то успокаивать приходится и </a:t>
            </a:r>
            <a:r>
              <a:rPr lang="ru-RU" sz="1500" dirty="0" smtClean="0"/>
              <a:t>его.</a:t>
            </a:r>
            <a:endParaRPr lang="ru-RU" sz="15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500" b="1" dirty="0" smtClean="0">
                <a:solidFill>
                  <a:srgbClr val="7030A0"/>
                </a:solidFill>
              </a:rPr>
              <a:t>В </a:t>
            </a:r>
            <a:r>
              <a:rPr lang="ru-RU" sz="1500" b="1" dirty="0">
                <a:solidFill>
                  <a:srgbClr val="7030A0"/>
                </a:solidFill>
              </a:rPr>
              <a:t>медицинских колледжах </a:t>
            </a:r>
            <a:r>
              <a:rPr lang="ru-RU" sz="1500" dirty="0" smtClean="0"/>
              <a:t>по </a:t>
            </a:r>
            <a:r>
              <a:rPr lang="ru-RU" sz="1500" dirty="0"/>
              <a:t>специальности «Акушерское дело» учится немало людей в возрасте, уже имеющих за плечами высшее или среднее образование. Многие из них объясняют это желанием заниматься благородным делом и быть ежедневными свидетелями человеческого счастья, чуда новой жизни.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500" b="1" dirty="0" smtClean="0">
                <a:solidFill>
                  <a:srgbClr val="7030A0"/>
                </a:solidFill>
              </a:rPr>
              <a:t>Акушерки </a:t>
            </a:r>
            <a:r>
              <a:rPr lang="ru-RU" sz="1500" b="1" dirty="0">
                <a:solidFill>
                  <a:srgbClr val="7030A0"/>
                </a:solidFill>
              </a:rPr>
              <a:t>с солидным стажем работы </a:t>
            </a:r>
            <a:r>
              <a:rPr lang="ru-RU" sz="1500" dirty="0"/>
              <a:t>(как и врачи-неонатологи) </a:t>
            </a:r>
            <a:r>
              <a:rPr lang="ru-RU" sz="1500" dirty="0" smtClean="0"/>
              <a:t>нередко выглядят </a:t>
            </a:r>
            <a:r>
              <a:rPr lang="ru-RU" sz="1500" dirty="0"/>
              <a:t>моложе своих лет. Можно расценивать такое необъяснимое явление как символическую «прибавку к жалованью» — за роль первого проводника для новорожденных в наш большой и удивительный мир.</a:t>
            </a:r>
          </a:p>
          <a:p>
            <a:endParaRPr lang="ru-RU" sz="1600" dirty="0"/>
          </a:p>
          <a:p>
            <a:endParaRPr lang="ru-RU" sz="1600" dirty="0"/>
          </a:p>
        </p:txBody>
      </p:sp>
      <p:pic>
        <p:nvPicPr>
          <p:cNvPr id="4" name="Рисунок 15" descr="https://avatars.mds.yandex.net/i?id=070f9bbefc2a6373c64eef83719a03d209e0bd51-5446295-images-thumbs&amp;n=1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5975" y="2286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0878591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3973</TotalTime>
  <Words>2222</Words>
  <Application>Microsoft Office PowerPoint</Application>
  <PresentationFormat>Произвольный</PresentationFormat>
  <Paragraphs>127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         </vt:lpstr>
      <vt:lpstr> 5 мая –  Международный день акушерки</vt:lpstr>
      <vt:lpstr>История акушерства</vt:lpstr>
      <vt:lpstr>История акушерства</vt:lpstr>
      <vt:lpstr>Значимость профессии «акушерка»</vt:lpstr>
      <vt:lpstr>Традиции праздника                    </vt:lpstr>
      <vt:lpstr>Как Международный день акушерки  отмечается в других странах</vt:lpstr>
      <vt:lpstr>Интересные факты об акушерстве, беременности и родах                                  </vt:lpstr>
      <vt:lpstr>Интересные факты об акушерстве, беременности и родах</vt:lpstr>
      <vt:lpstr>Список литературы по акушерству, находящейся в фонде библиотеки ГООАУ ДПО « МОЦПК СЗ»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Перспективы развития учебно-методической деятельности ГООАУ ДПО «МОЦПК СЗ»</dc:title>
  <dc:creator>Ольга</dc:creator>
  <cp:lastModifiedBy>Галина Ивановна Токман</cp:lastModifiedBy>
  <cp:revision>258</cp:revision>
  <cp:lastPrinted>2026-04-30T07:59:04Z</cp:lastPrinted>
  <dcterms:created xsi:type="dcterms:W3CDTF">2019-04-11T10:45:24Z</dcterms:created>
  <dcterms:modified xsi:type="dcterms:W3CDTF">2026-04-30T08:21:06Z</dcterms:modified>
</cp:coreProperties>
</file>