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83" r:id="rId2"/>
    <p:sldId id="280" r:id="rId3"/>
    <p:sldId id="266" r:id="rId4"/>
    <p:sldId id="281" r:id="rId5"/>
    <p:sldId id="282" r:id="rId6"/>
    <p:sldId id="273" r:id="rId7"/>
    <p:sldId id="276" r:id="rId8"/>
    <p:sldId id="277" r:id="rId9"/>
    <p:sldId id="278" r:id="rId10"/>
    <p:sldId id="28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C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>
        <p:scale>
          <a:sx n="94" d="100"/>
          <a:sy n="94" d="100"/>
        </p:scale>
        <p:origin x="-252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454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15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47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5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5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57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727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310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6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252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89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155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568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57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6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16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Рисунок 4" descr="https://avatars.mds.yandex.net/i?id=6915fcdbaabbb93499263a21467c824236a79295-10501287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720" y="591778"/>
            <a:ext cx="8615680" cy="5311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443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9120" y="274638"/>
            <a:ext cx="10972800" cy="1432242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C00000"/>
                </a:solidFill>
              </a:rPr>
              <a:t>Список литературы по </a:t>
            </a:r>
            <a:r>
              <a:rPr lang="ru-RU" sz="3200" b="1" dirty="0" smtClean="0">
                <a:solidFill>
                  <a:srgbClr val="C00000"/>
                </a:solidFill>
              </a:rPr>
              <a:t>донорству, заболеваниям крови, </a:t>
            </a:r>
            <a:r>
              <a:rPr lang="ru-RU" sz="3200" b="1" dirty="0">
                <a:solidFill>
                  <a:srgbClr val="C00000"/>
                </a:solidFill>
              </a:rPr>
              <a:t>находящейся в фонде библиотеки ГООАУ ДПО « МОЦПК СЗ»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3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ЖИБУРТ </a:t>
            </a:r>
            <a:r>
              <a:rPr lang="ru-RU" sz="1300" dirty="0"/>
              <a:t>Е. Правила работы с донорской кровью изменили. К чему готовиться клиникам. // Главная медицинская сестра. – </a:t>
            </a:r>
            <a:r>
              <a:rPr lang="ru-RU" sz="1300" dirty="0" smtClean="0"/>
              <a:t>2025 </a:t>
            </a:r>
            <a:r>
              <a:rPr lang="ru-RU" sz="1300" dirty="0"/>
              <a:t>- № </a:t>
            </a:r>
            <a:r>
              <a:rPr lang="ru-RU" sz="1300" dirty="0" smtClean="0"/>
              <a:t>6. </a:t>
            </a:r>
            <a:r>
              <a:rPr lang="ru-RU" sz="1300" dirty="0"/>
              <a:t>– электронная </a:t>
            </a:r>
            <a:r>
              <a:rPr lang="ru-RU" sz="1300" dirty="0" smtClean="0"/>
              <a:t>версия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/>
              <a:t>ЖИБУРТ Е. Спорные нововведения в правилах работы с кровью. Новые риски и </a:t>
            </a:r>
            <a:r>
              <a:rPr lang="ru-RU" sz="1300" dirty="0" smtClean="0"/>
              <a:t>вопросы. </a:t>
            </a:r>
            <a:r>
              <a:rPr lang="ru-RU" sz="1300" dirty="0"/>
              <a:t>Главная медицинская сестра. – 2025 - № </a:t>
            </a:r>
            <a:r>
              <a:rPr lang="ru-RU" sz="1300" dirty="0" smtClean="0"/>
              <a:t>6. </a:t>
            </a:r>
            <a:r>
              <a:rPr lang="ru-RU" sz="1300" dirty="0"/>
              <a:t>– электронная версия</a:t>
            </a:r>
            <a:endParaRPr lang="ru-RU" sz="13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/>
              <a:t>МАЛЮЧЕНКОВА Е. ИСМП при взятии крови: риски медицинского персонала и </a:t>
            </a:r>
            <a:r>
              <a:rPr lang="ru-RU" sz="1300" dirty="0" smtClean="0"/>
              <a:t>пациента. </a:t>
            </a:r>
            <a:r>
              <a:rPr lang="ru-RU" sz="1300" dirty="0"/>
              <a:t>// </a:t>
            </a:r>
            <a:r>
              <a:rPr lang="ru-RU" sz="1300" dirty="0" smtClean="0"/>
              <a:t>Сестринское дело. </a:t>
            </a:r>
            <a:r>
              <a:rPr lang="ru-RU" sz="1300" dirty="0"/>
              <a:t>– 2025 - № </a:t>
            </a:r>
            <a:r>
              <a:rPr lang="ru-RU" sz="1300" dirty="0" smtClean="0"/>
              <a:t>6. </a:t>
            </a:r>
            <a:r>
              <a:rPr lang="ru-RU" sz="1300" dirty="0"/>
              <a:t>– электронная версия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ШЕВЦОВ </a:t>
            </a:r>
            <a:r>
              <a:rPr lang="ru-RU" sz="1300" dirty="0"/>
              <a:t>Д., СКВОРЦОВ В. Поражение системы крови после COVID-19 в общей медицинской </a:t>
            </a:r>
            <a:r>
              <a:rPr lang="ru-RU" sz="1300" dirty="0" smtClean="0"/>
              <a:t>практике. </a:t>
            </a:r>
            <a:r>
              <a:rPr lang="ru-RU" sz="1300" dirty="0"/>
              <a:t>// </a:t>
            </a:r>
            <a:r>
              <a:rPr lang="ru-RU" sz="1300" dirty="0" smtClean="0"/>
              <a:t>Медицинская </a:t>
            </a:r>
            <a:r>
              <a:rPr lang="ru-RU" sz="1300" dirty="0"/>
              <a:t>сестра. – </a:t>
            </a:r>
            <a:r>
              <a:rPr lang="ru-RU" sz="1300" dirty="0" smtClean="0"/>
              <a:t>2025 </a:t>
            </a:r>
            <a:r>
              <a:rPr lang="ru-RU" sz="1300" dirty="0"/>
              <a:t>- № </a:t>
            </a:r>
            <a:r>
              <a:rPr lang="ru-RU" sz="1300" dirty="0" smtClean="0"/>
              <a:t>4. </a:t>
            </a:r>
            <a:r>
              <a:rPr lang="ru-RU" sz="1300" dirty="0"/>
              <a:t>– электронная версия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ЖИБУРГ </a:t>
            </a:r>
            <a:r>
              <a:rPr lang="ru-RU" sz="1300" dirty="0"/>
              <a:t>Е., ПОХАБОВ Д. Ужесточили правила и запутали: новые требования к запасу донорской </a:t>
            </a:r>
            <a:r>
              <a:rPr lang="ru-RU" sz="1300" dirty="0" smtClean="0"/>
              <a:t>крови.</a:t>
            </a:r>
            <a:r>
              <a:rPr lang="ru-RU" sz="1300" dirty="0"/>
              <a:t> // Главная медицинская сестра. – </a:t>
            </a:r>
            <a:r>
              <a:rPr lang="ru-RU" sz="1300" dirty="0" smtClean="0"/>
              <a:t>2024 - № 9. </a:t>
            </a:r>
            <a:r>
              <a:rPr lang="ru-RU" sz="1300" dirty="0"/>
              <a:t>– электронная </a:t>
            </a:r>
            <a:r>
              <a:rPr lang="ru-RU" sz="1300" dirty="0" smtClean="0"/>
              <a:t>версия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/>
              <a:t>ХАРАШУН Е., ОСТРОВСКАЯ И. Знания медицинских сестер по взятию венозной крови: проблемы и пути их </a:t>
            </a:r>
            <a:r>
              <a:rPr lang="ru-RU" sz="1300" dirty="0" smtClean="0"/>
              <a:t>решения.</a:t>
            </a:r>
            <a:r>
              <a:rPr lang="ru-RU" sz="1300" dirty="0"/>
              <a:t> Медицинская сестра. – </a:t>
            </a:r>
            <a:r>
              <a:rPr lang="ru-RU" sz="1300" dirty="0" smtClean="0"/>
              <a:t>2024 </a:t>
            </a:r>
            <a:r>
              <a:rPr lang="ru-RU" sz="1300" dirty="0"/>
              <a:t>- № </a:t>
            </a:r>
            <a:r>
              <a:rPr lang="ru-RU" sz="1300" dirty="0" smtClean="0"/>
              <a:t>6. </a:t>
            </a:r>
            <a:r>
              <a:rPr lang="ru-RU" sz="1300" dirty="0"/>
              <a:t>– электронная </a:t>
            </a:r>
            <a:r>
              <a:rPr lang="ru-RU" sz="1300" dirty="0" smtClean="0"/>
              <a:t>версия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ДУБИНИНА </a:t>
            </a:r>
            <a:r>
              <a:rPr lang="ru-RU" sz="1300" dirty="0"/>
              <a:t>Ю. Поэтапная диагностика нарушений свертываемости крови, или Почему нельзя ориентироваться только на коагулограмму. Подробная инструкция в памятках и </a:t>
            </a:r>
            <a:r>
              <a:rPr lang="ru-RU" sz="1300" dirty="0" smtClean="0"/>
              <a:t>таблицах. </a:t>
            </a:r>
            <a:r>
              <a:rPr lang="ru-RU" sz="1300" dirty="0"/>
              <a:t>// </a:t>
            </a:r>
            <a:r>
              <a:rPr lang="ru-RU" sz="1300" dirty="0" smtClean="0"/>
              <a:t>Управление качеством в здравоохранении. </a:t>
            </a:r>
            <a:r>
              <a:rPr lang="ru-RU" sz="1300" dirty="0"/>
              <a:t>– 2024 - № </a:t>
            </a:r>
            <a:r>
              <a:rPr lang="ru-RU" sz="1300" dirty="0" smtClean="0"/>
              <a:t>3. </a:t>
            </a:r>
            <a:r>
              <a:rPr lang="ru-RU" sz="1300" dirty="0"/>
              <a:t>– электронная версия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/>
              <a:t>ЖИБУРТ Е. Дополнят проверочные листы по безопасности донорской крови. Проверьте, что учли все изменения. // Главная медицинская сестра. – 2024 - № </a:t>
            </a:r>
            <a:r>
              <a:rPr lang="ru-RU" sz="1300" dirty="0" smtClean="0"/>
              <a:t>1. </a:t>
            </a:r>
            <a:r>
              <a:rPr lang="ru-RU" sz="1300" dirty="0"/>
              <a:t>– электронная </a:t>
            </a:r>
            <a:r>
              <a:rPr lang="ru-RU" sz="1300" dirty="0" smtClean="0"/>
              <a:t>версия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ЖИБУРТ </a:t>
            </a:r>
            <a:r>
              <a:rPr lang="ru-RU" sz="1300" dirty="0"/>
              <a:t>Е., ХАМИТОВ Р. Как брать пробы венозной и капиллярной крови по новому стандарту. Инструкция для </a:t>
            </a:r>
            <a:r>
              <a:rPr lang="ru-RU" sz="1300" dirty="0" smtClean="0"/>
              <a:t>персонала. </a:t>
            </a:r>
            <a:r>
              <a:rPr lang="ru-RU" sz="1300" dirty="0"/>
              <a:t>Главная медицинская сестра. – </a:t>
            </a:r>
            <a:r>
              <a:rPr lang="ru-RU" sz="1300" dirty="0" smtClean="0"/>
              <a:t>2022 </a:t>
            </a:r>
            <a:r>
              <a:rPr lang="ru-RU" sz="1300" dirty="0"/>
              <a:t>- № </a:t>
            </a:r>
            <a:r>
              <a:rPr lang="ru-RU" sz="1300" dirty="0" smtClean="0"/>
              <a:t>8. </a:t>
            </a:r>
            <a:r>
              <a:rPr lang="ru-RU" sz="1300" dirty="0"/>
              <a:t>– электронная версия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5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657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rgbClr val="C00000"/>
                </a:solidFill>
              </a:rPr>
              <a:t>Всемирный День донора крови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C00000"/>
                </a:solidFill>
              </a:rPr>
              <a:t>Всемирный День донора крови (World Blood Donor Day</a:t>
            </a:r>
            <a:r>
              <a:rPr lang="en-US" sz="1800" b="1" dirty="0" smtClean="0">
                <a:solidFill>
                  <a:srgbClr val="C00000"/>
                </a:solidFill>
              </a:rPr>
              <a:t>, </a:t>
            </a:r>
            <a:r>
              <a:rPr lang="en-US" sz="1800" b="1" dirty="0">
                <a:solidFill>
                  <a:srgbClr val="C00000"/>
                </a:solidFill>
              </a:rPr>
              <a:t>WBDD</a:t>
            </a:r>
            <a:r>
              <a:rPr lang="en-US" sz="1800" b="1" dirty="0" smtClean="0">
                <a:solidFill>
                  <a:srgbClr val="C00000"/>
                </a:solidFill>
              </a:rPr>
              <a:t>)</a:t>
            </a:r>
            <a:r>
              <a:rPr lang="ru-RU" sz="1800" b="1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/>
              <a:t>отмечается ежегодно </a:t>
            </a:r>
            <a:r>
              <a:rPr lang="ru-RU" sz="1800" dirty="0"/>
              <a:t>14 </a:t>
            </a:r>
            <a:r>
              <a:rPr lang="ru-RU" sz="1800" dirty="0" smtClean="0"/>
              <a:t>июня</a:t>
            </a:r>
            <a:r>
              <a:rPr lang="ru-RU" sz="1800" dirty="0"/>
              <a:t>. Событие </a:t>
            </a:r>
            <a:r>
              <a:rPr lang="ru-RU" sz="1800" dirty="0" smtClean="0"/>
              <a:t>учреждено резолюцией </a:t>
            </a:r>
            <a:r>
              <a:rPr lang="ru-RU" sz="1800" dirty="0"/>
              <a:t>WHA58.13 </a:t>
            </a:r>
            <a:r>
              <a:rPr lang="ru-RU" sz="1800" dirty="0" smtClean="0"/>
              <a:t>58-й </a:t>
            </a:r>
            <a:r>
              <a:rPr lang="ru-RU" sz="1800" dirty="0"/>
              <a:t>сессии Всемирной ассамблеи здравоохранения в Женеве </a:t>
            </a:r>
            <a:r>
              <a:rPr lang="ru-RU" sz="1800" dirty="0" smtClean="0"/>
              <a:t>в </a:t>
            </a:r>
            <a:r>
              <a:rPr lang="ru-RU" sz="1800" dirty="0"/>
              <a:t>мае 2005 </a:t>
            </a:r>
            <a:r>
              <a:rPr lang="ru-RU" sz="1800" dirty="0" smtClean="0"/>
              <a:t>года.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C00000"/>
                </a:solidFill>
              </a:rPr>
              <a:t>Основные цели </a:t>
            </a:r>
            <a:r>
              <a:rPr lang="ru-RU" sz="1800" b="1" dirty="0">
                <a:solidFill>
                  <a:srgbClr val="C00000"/>
                </a:solidFill>
              </a:rPr>
              <a:t>Всемирного дня донора </a:t>
            </a:r>
            <a:r>
              <a:rPr lang="ru-RU" sz="1800" b="1" dirty="0" smtClean="0">
                <a:solidFill>
                  <a:srgbClr val="C00000"/>
                </a:solidFill>
              </a:rPr>
              <a:t>крови: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800" b="1" dirty="0" smtClean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b="1" dirty="0" smtClean="0">
                <a:solidFill>
                  <a:srgbClr val="0A4CB6"/>
                </a:solidFill>
              </a:rPr>
              <a:t>привлечение  </a:t>
            </a:r>
            <a:r>
              <a:rPr lang="ru-RU" sz="1800" b="1" dirty="0">
                <a:solidFill>
                  <a:srgbClr val="0A4CB6"/>
                </a:solidFill>
              </a:rPr>
              <a:t>внимание общественности </a:t>
            </a:r>
            <a:r>
              <a:rPr lang="ru-RU" sz="1800" dirty="0"/>
              <a:t>к проблеме обеспечения безопасности и доступности донорской </a:t>
            </a:r>
            <a:r>
              <a:rPr lang="ru-RU" sz="1800" dirty="0" smtClean="0"/>
              <a:t>крови и ее продуктов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b="1" dirty="0" smtClean="0">
                <a:solidFill>
                  <a:srgbClr val="0A4CB6"/>
                </a:solidFill>
              </a:rPr>
              <a:t>пополнение </a:t>
            </a:r>
            <a:r>
              <a:rPr lang="ru-RU" sz="1800" b="1" dirty="0">
                <a:solidFill>
                  <a:srgbClr val="0A4CB6"/>
                </a:solidFill>
              </a:rPr>
              <a:t>рядов </a:t>
            </a:r>
            <a:r>
              <a:rPr lang="ru-RU" sz="1800" b="1" dirty="0" smtClean="0">
                <a:solidFill>
                  <a:srgbClr val="0A4CB6"/>
                </a:solidFill>
              </a:rPr>
              <a:t>доноров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b="1" dirty="0" smtClean="0">
                <a:solidFill>
                  <a:srgbClr val="0A4CB6"/>
                </a:solidFill>
              </a:rPr>
              <a:t>выражение </a:t>
            </a:r>
            <a:r>
              <a:rPr lang="ru-RU" sz="1800" b="1" dirty="0">
                <a:solidFill>
                  <a:srgbClr val="0A4CB6"/>
                </a:solidFill>
              </a:rPr>
              <a:t>благодарности донорам</a:t>
            </a:r>
            <a:r>
              <a:rPr lang="ru-RU" sz="1800" dirty="0"/>
              <a:t>, которые добровольно и безвозмездно сдают кровь для спасения человеческих </a:t>
            </a:r>
            <a:r>
              <a:rPr lang="ru-RU" sz="1800" dirty="0" smtClean="0"/>
              <a:t>жизней.</a:t>
            </a:r>
            <a:endParaRPr lang="ru-RU" sz="1800" dirty="0"/>
          </a:p>
        </p:txBody>
      </p:sp>
      <p:pic>
        <p:nvPicPr>
          <p:cNvPr id="1026" name="Рисунок 2" descr="https://avatars.mds.yandex.net/i?id=c48d80165f28319f10f3058ad48b6be353238631-8285817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576" y="109538"/>
            <a:ext cx="1737389" cy="916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073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C00000"/>
                </a:solidFill>
              </a:rPr>
              <a:t>История праздника</a:t>
            </a:r>
            <a:r>
              <a:rPr lang="ru-RU" b="1" dirty="0" smtClean="0">
                <a:solidFill>
                  <a:srgbClr val="C00000"/>
                </a:solidFill>
              </a:rPr>
              <a:t>   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C00000"/>
                </a:solidFill>
              </a:rPr>
              <a:t>Первый День донора прошел 14 </a:t>
            </a:r>
            <a:r>
              <a:rPr lang="ru-RU" sz="1700" b="1" dirty="0">
                <a:solidFill>
                  <a:srgbClr val="C00000"/>
                </a:solidFill>
              </a:rPr>
              <a:t>июня 2004 </a:t>
            </a:r>
            <a:r>
              <a:rPr lang="ru-RU" sz="1700" b="1" dirty="0" smtClean="0">
                <a:solidFill>
                  <a:srgbClr val="C00000"/>
                </a:solidFill>
              </a:rPr>
              <a:t>года, </a:t>
            </a:r>
            <a:r>
              <a:rPr lang="ru-RU" sz="1700" dirty="0"/>
              <a:t>а уже через </a:t>
            </a:r>
            <a:r>
              <a:rPr lang="ru-RU" sz="1700" dirty="0" smtClean="0"/>
              <a:t>год, в мае 2005 года, министры </a:t>
            </a:r>
            <a:r>
              <a:rPr lang="ru-RU" sz="1700" dirty="0"/>
              <a:t>здравоохранения разных стран мира </a:t>
            </a:r>
            <a:r>
              <a:rPr lang="ru-RU" sz="1700" dirty="0" smtClean="0"/>
              <a:t>в </a:t>
            </a:r>
            <a:r>
              <a:rPr lang="ru-RU" sz="1700" dirty="0"/>
              <a:t>резолюции WHA58.13 на 58-й сессии Всемирной ассамблеи здравоохранения в Женеве </a:t>
            </a:r>
            <a:r>
              <a:rPr lang="ru-RU" sz="1700" dirty="0" smtClean="0"/>
              <a:t>учредили </a:t>
            </a:r>
            <a:r>
              <a:rPr lang="ru-RU" sz="1700" b="1" dirty="0" smtClean="0">
                <a:solidFill>
                  <a:srgbClr val="0A4CB6"/>
                </a:solidFill>
              </a:rPr>
              <a:t>ежегодное мероприятие - Всемирный день </a:t>
            </a:r>
            <a:r>
              <a:rPr lang="ru-RU" sz="1700" b="1" dirty="0">
                <a:solidFill>
                  <a:srgbClr val="0A4CB6"/>
                </a:solidFill>
              </a:rPr>
              <a:t>донора </a:t>
            </a:r>
            <a:r>
              <a:rPr lang="ru-RU" sz="1700" b="1" dirty="0" smtClean="0">
                <a:solidFill>
                  <a:srgbClr val="0A4CB6"/>
                </a:solidFill>
              </a:rPr>
              <a:t>крови. </a:t>
            </a:r>
          </a:p>
          <a:p>
            <a:pPr marL="0" indent="0" algn="just">
              <a:buNone/>
            </a:pPr>
            <a:endParaRPr lang="ru-RU" sz="1700" b="1" dirty="0" smtClean="0">
              <a:solidFill>
                <a:srgbClr val="0A4CB6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C00000"/>
                </a:solidFill>
              </a:rPr>
              <a:t>Инициаторами </a:t>
            </a:r>
            <a:r>
              <a:rPr lang="ru-RU" sz="1700" b="1" dirty="0">
                <a:solidFill>
                  <a:srgbClr val="C00000"/>
                </a:solidFill>
              </a:rPr>
              <a:t>учреждения </a:t>
            </a:r>
            <a:r>
              <a:rPr lang="ru-RU" sz="1700" b="1" dirty="0" smtClean="0">
                <a:solidFill>
                  <a:srgbClr val="C00000"/>
                </a:solidFill>
              </a:rPr>
              <a:t>Всемирного </a:t>
            </a:r>
            <a:r>
              <a:rPr lang="ru-RU" sz="1700" b="1" dirty="0">
                <a:solidFill>
                  <a:srgbClr val="C00000"/>
                </a:solidFill>
              </a:rPr>
              <a:t>дня донора </a:t>
            </a:r>
            <a:r>
              <a:rPr lang="ru-RU" sz="1700" dirty="0"/>
              <a:t>выступили четыре международные организации, призывающие к добровольной и бесплатной сдаче </a:t>
            </a:r>
            <a:r>
              <a:rPr lang="ru-RU" sz="1700" dirty="0" smtClean="0"/>
              <a:t>крови: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dirty="0" smtClean="0"/>
              <a:t>Всемирная организация </a:t>
            </a:r>
            <a:r>
              <a:rPr lang="ru-RU" sz="1700" dirty="0"/>
              <a:t>здравоохранения (ВОЗ</a:t>
            </a:r>
            <a:r>
              <a:rPr lang="ru-RU" sz="1700" dirty="0" smtClean="0"/>
              <a:t>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dirty="0" smtClean="0"/>
              <a:t>Международная федерация </a:t>
            </a:r>
            <a:r>
              <a:rPr lang="ru-RU" sz="1700" dirty="0"/>
              <a:t>Красного Креста и Красного Полумесяца</a:t>
            </a:r>
            <a:r>
              <a:rPr lang="ru-RU" sz="1700" dirty="0" smtClean="0"/>
              <a:t>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dirty="0" smtClean="0"/>
              <a:t>Международная </a:t>
            </a:r>
            <a:r>
              <a:rPr lang="ru-RU" sz="1700" dirty="0"/>
              <a:t>Федерации Организаций Доноров Крови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dirty="0" smtClean="0"/>
              <a:t>Международное общество </a:t>
            </a:r>
            <a:r>
              <a:rPr lang="ru-RU" sz="1700" dirty="0"/>
              <a:t>по переливанию крови</a:t>
            </a:r>
            <a:r>
              <a:rPr lang="ru-RU" sz="1700" dirty="0" smtClean="0"/>
              <a:t>.</a:t>
            </a:r>
          </a:p>
          <a:p>
            <a:pPr marL="0" indent="0" algn="just">
              <a:buNone/>
            </a:pPr>
            <a:endParaRPr lang="ru-RU" sz="17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C00000"/>
                </a:solidFill>
              </a:rPr>
              <a:t>Дата празднования – 14 июня </a:t>
            </a:r>
            <a:r>
              <a:rPr lang="ru-RU" sz="1700" dirty="0"/>
              <a:t>- </a:t>
            </a:r>
            <a:r>
              <a:rPr lang="ru-RU" sz="1700" dirty="0" smtClean="0"/>
              <a:t>выбрана неслучайно, она имеет </a:t>
            </a:r>
            <a:r>
              <a:rPr lang="ru-RU" sz="1700" dirty="0"/>
              <a:t>символическое </a:t>
            </a:r>
            <a:r>
              <a:rPr lang="ru-RU" sz="1700" dirty="0" smtClean="0"/>
              <a:t>значение и приурочена </a:t>
            </a:r>
            <a:r>
              <a:rPr lang="ru-RU" sz="1700" dirty="0"/>
              <a:t>ко дню рождения </a:t>
            </a:r>
            <a:r>
              <a:rPr lang="ru-RU" sz="1700" dirty="0" smtClean="0"/>
              <a:t>великого врача, известного американского </a:t>
            </a:r>
            <a:r>
              <a:rPr lang="ru-RU" sz="1700" dirty="0"/>
              <a:t>и </a:t>
            </a:r>
            <a:r>
              <a:rPr lang="ru-RU" sz="1700" dirty="0" smtClean="0"/>
              <a:t>австрийского химика </a:t>
            </a:r>
            <a:r>
              <a:rPr lang="ru-RU" sz="1700" dirty="0"/>
              <a:t>и </a:t>
            </a:r>
            <a:r>
              <a:rPr lang="ru-RU" sz="1700" dirty="0" smtClean="0"/>
              <a:t>иммунолога  </a:t>
            </a:r>
            <a:r>
              <a:rPr lang="ru-RU" sz="1700" b="1" dirty="0">
                <a:solidFill>
                  <a:srgbClr val="0A4CB6"/>
                </a:solidFill>
              </a:rPr>
              <a:t>Карла </a:t>
            </a:r>
            <a:r>
              <a:rPr lang="ru-RU" sz="1700" b="1" dirty="0" smtClean="0">
                <a:solidFill>
                  <a:srgbClr val="0A4CB6"/>
                </a:solidFill>
              </a:rPr>
              <a:t>Ландштейнера - 14 </a:t>
            </a:r>
            <a:r>
              <a:rPr lang="ru-RU" sz="1700" b="1" dirty="0">
                <a:solidFill>
                  <a:srgbClr val="0A4CB6"/>
                </a:solidFill>
              </a:rPr>
              <a:t>июня 1868 года. </a:t>
            </a:r>
            <a:r>
              <a:rPr lang="ru-RU" sz="1700" dirty="0"/>
              <a:t>В 1930 году ему присудили Нобелевскую премию за </a:t>
            </a:r>
            <a:r>
              <a:rPr lang="ru-RU" sz="1700" dirty="0" smtClean="0"/>
              <a:t>величайшее научное открытие о делении крови человека на группы. </a:t>
            </a:r>
            <a:r>
              <a:rPr lang="ru-RU" sz="1700" dirty="0"/>
              <a:t>Благодаря исследованиям Карла Ландштейнера по всему миру до сих пор безопасно переливают кровь.</a:t>
            </a:r>
            <a:endParaRPr lang="ru-RU" sz="1700" dirty="0" smtClean="0"/>
          </a:p>
          <a:p>
            <a:pPr algn="just"/>
            <a:endParaRPr lang="ru-RU" sz="3400" dirty="0"/>
          </a:p>
        </p:txBody>
      </p:sp>
      <p:pic>
        <p:nvPicPr>
          <p:cNvPr id="6" name="Рисунок 2" descr="https://avatars.mds.yandex.net/i?id=c48d80165f28319f10f3058ad48b6be353238631-8285817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576" y="109538"/>
            <a:ext cx="1737389" cy="916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>
                <a:solidFill>
                  <a:srgbClr val="C00000"/>
                </a:solidFill>
              </a:rPr>
              <a:t>История </a:t>
            </a:r>
            <a:r>
              <a:rPr lang="ru-RU" sz="4000" b="1" dirty="0" smtClean="0">
                <a:solidFill>
                  <a:srgbClr val="C00000"/>
                </a:solidFill>
              </a:rPr>
              <a:t>праздника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78027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6400" b="1" dirty="0" smtClean="0">
                <a:solidFill>
                  <a:srgbClr val="C00000"/>
                </a:solidFill>
              </a:rPr>
              <a:t>Каждый год  Всемирный День донора крови проходит под определенным лозунгом</a:t>
            </a:r>
            <a:r>
              <a:rPr lang="ru-RU" sz="6400" b="1" dirty="0" smtClean="0">
                <a:solidFill>
                  <a:srgbClr val="C00000"/>
                </a:solidFill>
              </a:rPr>
              <a:t>:</a:t>
            </a:r>
          </a:p>
          <a:p>
            <a:pPr marL="0" indent="0" algn="just">
              <a:buNone/>
            </a:pPr>
            <a:endParaRPr lang="ru-RU" sz="6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A4CB6"/>
                </a:solidFill>
              </a:rPr>
              <a:t>2026 </a:t>
            </a:r>
            <a:r>
              <a:rPr lang="ru-RU" sz="5600" b="1" dirty="0">
                <a:solidFill>
                  <a:srgbClr val="0A4CB6"/>
                </a:solidFill>
              </a:rPr>
              <a:t>год: </a:t>
            </a:r>
            <a:r>
              <a:rPr lang="ru-RU" sz="5600" b="1" dirty="0" smtClean="0">
                <a:solidFill>
                  <a:srgbClr val="0A4CB6"/>
                </a:solidFill>
              </a:rPr>
              <a:t>«</a:t>
            </a:r>
            <a:r>
              <a:rPr lang="ru-RU" sz="5600" b="1" dirty="0">
                <a:solidFill>
                  <a:srgbClr val="0A4CB6"/>
                </a:solidFill>
              </a:rPr>
              <a:t>Одна капля человечности — сдайте кровь, </a:t>
            </a:r>
            <a:r>
              <a:rPr lang="ru-RU" sz="5600" b="1" dirty="0" smtClean="0">
                <a:solidFill>
                  <a:srgbClr val="0A4CB6"/>
                </a:solidFill>
              </a:rPr>
              <a:t>спасайте жизни»</a:t>
            </a:r>
            <a:endParaRPr lang="ru-RU" sz="5600" b="1" dirty="0" smtClean="0">
              <a:solidFill>
                <a:srgbClr val="0A4CB6"/>
              </a:solidFill>
            </a:endParaRPr>
          </a:p>
          <a:p>
            <a:pPr marL="0" indent="0" algn="just">
              <a:buNone/>
            </a:pPr>
            <a:r>
              <a:rPr lang="ru-RU" sz="5600" dirty="0" smtClean="0"/>
              <a:t>В </a:t>
            </a:r>
            <a:r>
              <a:rPr lang="ru-RU" sz="5600" dirty="0"/>
              <a:t>этот день медицинское сообщество выражает искреннюю благодарность донорам, которые делятся кровью, ее компонентами ради спасения человеческих жизней. Главная </a:t>
            </a:r>
            <a:r>
              <a:rPr lang="ru-RU" sz="5600" dirty="0" smtClean="0"/>
              <a:t>цель — </a:t>
            </a:r>
            <a:r>
              <a:rPr lang="ru-RU" sz="5600" dirty="0"/>
              <a:t>поблагодарить доноров за их неоценимый вклад в спасение человеческих жизней, а также напомнить обществу, что регулярные донации необходимы для поддержания неснижаемого и доступного резерва крови</a:t>
            </a:r>
            <a:r>
              <a:rPr lang="ru-RU" sz="5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A4CB6"/>
                </a:solidFill>
              </a:rPr>
              <a:t>2025 </a:t>
            </a:r>
            <a:r>
              <a:rPr lang="ru-RU" sz="5600" b="1" dirty="0">
                <a:solidFill>
                  <a:srgbClr val="0A4CB6"/>
                </a:solidFill>
              </a:rPr>
              <a:t>год: «Сдавайте кровь, дарите надежду: вместе спасаем жизни</a:t>
            </a:r>
            <a:r>
              <a:rPr lang="ru-RU" sz="5600" b="1" dirty="0" smtClean="0">
                <a:solidFill>
                  <a:srgbClr val="0A4CB6"/>
                </a:solidFill>
              </a:rPr>
              <a:t>»</a:t>
            </a:r>
          </a:p>
          <a:p>
            <a:pPr marL="0" indent="0" algn="just">
              <a:buNone/>
            </a:pPr>
            <a:r>
              <a:rPr lang="ru-RU" sz="5600" dirty="0" smtClean="0"/>
              <a:t>Призван повысить </a:t>
            </a:r>
            <a:r>
              <a:rPr lang="ru-RU" sz="5600" dirty="0"/>
              <a:t>осведомленность общественности о критической необходимости донорства крови и плазмы и о том, как это влияет на жизнь пациентов</a:t>
            </a:r>
            <a:r>
              <a:rPr lang="ru-RU" sz="5600" dirty="0" smtClean="0"/>
              <a:t>; побуждать </a:t>
            </a:r>
            <a:r>
              <a:rPr lang="ru-RU" sz="5600" dirty="0"/>
              <a:t>как новых, так и постоянных доноров регулярно сдавать кровь, чтобы обеспечить стабильное и достаточное предложение донорской </a:t>
            </a:r>
            <a:r>
              <a:rPr lang="ru-RU" sz="5600" dirty="0" smtClean="0"/>
              <a:t>крови</a:t>
            </a:r>
          </a:p>
          <a:p>
            <a:pPr marL="0" indent="0" algn="just">
              <a:buNone/>
            </a:pP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A4CB6"/>
                </a:solidFill>
              </a:rPr>
              <a:t>2024 год: «Дню донора 20 лет: благодарим доноров».</a:t>
            </a:r>
          </a:p>
          <a:p>
            <a:pPr marL="0" indent="0" algn="just">
              <a:buNone/>
            </a:pPr>
            <a:r>
              <a:rPr lang="ru-RU" sz="5600" dirty="0" smtClean="0"/>
              <a:t>Своевременный повод </a:t>
            </a:r>
            <a:r>
              <a:rPr lang="ru-RU" sz="5600" dirty="0"/>
              <a:t>выразить признательность донорам крови во всем мире за их многолетние спасительные пожертвования и по достоинству оценить важнейшее значение донорства для пациентов и всех </a:t>
            </a:r>
            <a:r>
              <a:rPr lang="ru-RU" sz="5600" dirty="0" smtClean="0"/>
              <a:t>людей</a:t>
            </a:r>
            <a:r>
              <a:rPr lang="ru-RU" sz="5600" dirty="0"/>
              <a:t>; продемонстрировать достижения и проблемы национальных программ </a:t>
            </a:r>
            <a:r>
              <a:rPr lang="ru-RU" sz="5600" dirty="0" smtClean="0"/>
              <a:t>крови </a:t>
            </a:r>
          </a:p>
          <a:p>
            <a:pPr marL="0" indent="0" algn="just">
              <a:buNone/>
            </a:pP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A4CB6"/>
                </a:solidFill>
              </a:rPr>
              <a:t>2023 </a:t>
            </a:r>
            <a:r>
              <a:rPr lang="ru-RU" sz="5600" b="1" dirty="0">
                <a:solidFill>
                  <a:srgbClr val="0A4CB6"/>
                </a:solidFill>
              </a:rPr>
              <a:t>год: </a:t>
            </a:r>
            <a:r>
              <a:rPr lang="ru-RU" sz="5600" b="1" dirty="0" smtClean="0">
                <a:solidFill>
                  <a:srgbClr val="0A4CB6"/>
                </a:solidFill>
              </a:rPr>
              <a:t>«Сдавайте </a:t>
            </a:r>
            <a:r>
              <a:rPr lang="ru-RU" sz="5600" b="1" dirty="0">
                <a:solidFill>
                  <a:srgbClr val="0A4CB6"/>
                </a:solidFill>
              </a:rPr>
              <a:t>кровь, сдавайте плазму крови, делитесь жизнью и делайте это </a:t>
            </a:r>
            <a:r>
              <a:rPr lang="ru-RU" sz="5600" b="1" dirty="0" smtClean="0">
                <a:solidFill>
                  <a:srgbClr val="0A4CB6"/>
                </a:solidFill>
              </a:rPr>
              <a:t>часто»</a:t>
            </a:r>
          </a:p>
          <a:p>
            <a:pPr marL="0" indent="0" algn="just">
              <a:buNone/>
            </a:pPr>
            <a:r>
              <a:rPr lang="ru-RU" sz="5600" dirty="0"/>
              <a:t>В центре </a:t>
            </a:r>
            <a:r>
              <a:rPr lang="ru-RU" sz="5600" dirty="0" smtClean="0"/>
              <a:t>внимания </a:t>
            </a:r>
            <a:r>
              <a:rPr lang="ru-RU" sz="5600" dirty="0"/>
              <a:t>– пациенты, нуждающиеся в переливании крови на протяжении всей жизни, и роль, которую может сыграть каждый человек, сделав ценный подарок в виде крови или плазмы</a:t>
            </a:r>
            <a:r>
              <a:rPr lang="ru-RU" sz="5600" dirty="0" smtClean="0"/>
              <a:t>.</a:t>
            </a:r>
          </a:p>
          <a:p>
            <a:pPr marL="0" indent="0" algn="just">
              <a:buNone/>
            </a:pP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A4CB6"/>
                </a:solidFill>
              </a:rPr>
              <a:t>2022 год: «Донорство крови — акт солидарности. Станьте донором и спасайте жизни»</a:t>
            </a:r>
          </a:p>
          <a:p>
            <a:pPr marL="0" indent="0" algn="just">
              <a:buNone/>
            </a:pPr>
            <a:r>
              <a:rPr lang="ru-RU" sz="5600" dirty="0" smtClean="0"/>
              <a:t>Призван привлечь внимание к значению добровольного донорства крови для спасения жизни людей и укрепления </a:t>
            </a:r>
            <a:r>
              <a:rPr lang="ru-RU" sz="5600" b="1" dirty="0" smtClean="0"/>
              <a:t> </a:t>
            </a:r>
            <a:r>
              <a:rPr lang="ru-RU" sz="5600" dirty="0"/>
              <a:t>общественной солидарности и социальной сплоченности</a:t>
            </a:r>
            <a:endParaRPr lang="ru-RU" sz="5600" dirty="0" smtClean="0"/>
          </a:p>
          <a:p>
            <a:pPr marL="0" indent="0" algn="just">
              <a:buNone/>
            </a:pPr>
            <a:endParaRPr lang="ru-RU" sz="5600" dirty="0" smtClean="0"/>
          </a:p>
          <a:p>
            <a:pPr marL="0" indent="0" algn="just">
              <a:buNone/>
            </a:pPr>
            <a:endParaRPr lang="ru-RU" sz="5600" dirty="0"/>
          </a:p>
          <a:p>
            <a:endParaRPr lang="ru-RU" dirty="0"/>
          </a:p>
        </p:txBody>
      </p:sp>
      <p:pic>
        <p:nvPicPr>
          <p:cNvPr id="6" name="Рисунок 2" descr="https://avatars.mds.yandex.net/i?id=c48d80165f28319f10f3058ad48b6be353238631-8285817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576" y="109538"/>
            <a:ext cx="1737389" cy="916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973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rgbClr val="C00000"/>
                </a:solidFill>
              </a:rPr>
              <a:t>Традиции праздника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C00000"/>
                </a:solidFill>
              </a:rPr>
              <a:t>В </a:t>
            </a:r>
            <a:r>
              <a:rPr lang="ru-RU" sz="1600" b="1" dirty="0">
                <a:solidFill>
                  <a:srgbClr val="C00000"/>
                </a:solidFill>
              </a:rPr>
              <a:t>этот день по всему миру проходят различные мероприятия: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rgbClr val="0A4CB6"/>
                </a:solidFill>
              </a:rPr>
              <a:t>Просветительские акции и </a:t>
            </a:r>
            <a:r>
              <a:rPr lang="ru-RU" sz="1400" b="1" dirty="0" smtClean="0">
                <a:solidFill>
                  <a:srgbClr val="0A4CB6"/>
                </a:solidFill>
              </a:rPr>
              <a:t>лекции, форумы и конференции </a:t>
            </a:r>
            <a:r>
              <a:rPr lang="ru-RU" sz="1400" dirty="0" smtClean="0"/>
              <a:t>о </a:t>
            </a:r>
            <a:r>
              <a:rPr lang="ru-RU" sz="1400" dirty="0"/>
              <a:t>важности донорства, безопасности переливания, </a:t>
            </a:r>
            <a:r>
              <a:rPr lang="ru-RU" sz="1400" dirty="0" smtClean="0"/>
              <a:t>о том</a:t>
            </a:r>
            <a:r>
              <a:rPr lang="ru-RU" sz="1400" dirty="0"/>
              <a:t>, как стать донором.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0A4CB6"/>
                </a:solidFill>
              </a:rPr>
              <a:t>Специальные донорские </a:t>
            </a:r>
            <a:r>
              <a:rPr lang="ru-RU" sz="1400" b="1" dirty="0">
                <a:solidFill>
                  <a:srgbClr val="0A4CB6"/>
                </a:solidFill>
              </a:rPr>
              <a:t>акции </a:t>
            </a:r>
            <a:r>
              <a:rPr lang="ru-RU" sz="1400" dirty="0"/>
              <a:t>в медицинских учреждениях, где каждый желающий может сдать кровь. </a:t>
            </a:r>
            <a:r>
              <a:rPr lang="ru-RU" sz="1400" dirty="0" smtClean="0"/>
              <a:t>Повсеместно </a:t>
            </a:r>
            <a:r>
              <a:rPr lang="ru-RU" sz="1400" dirty="0"/>
              <a:t>организуются специальные пункты сдачи крови в удобных местах, проводятся выездные акции, часто с привлечением звезд и представителей общественности.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rgbClr val="0A4CB6"/>
                </a:solidFill>
              </a:rPr>
              <a:t>Волонтёрские мероприятия: </a:t>
            </a:r>
            <a:r>
              <a:rPr lang="ru-RU" sz="1400" dirty="0"/>
              <a:t>флешмобы, раздачи </a:t>
            </a:r>
            <a:r>
              <a:rPr lang="ru-RU" sz="1400" dirty="0" smtClean="0"/>
              <a:t>памяток </a:t>
            </a:r>
            <a:r>
              <a:rPr lang="ru-RU" sz="1400" dirty="0"/>
              <a:t>волонтёрами и общественными </a:t>
            </a:r>
            <a:r>
              <a:rPr lang="ru-RU" sz="1400" dirty="0" smtClean="0"/>
              <a:t>организациями, </a:t>
            </a:r>
            <a:r>
              <a:rPr lang="ru-RU" sz="1400" dirty="0"/>
              <a:t>викторины, квесты.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0A4CB6"/>
                </a:solidFill>
              </a:rPr>
              <a:t>Чествование </a:t>
            </a:r>
            <a:r>
              <a:rPr lang="ru-RU" sz="1400" b="1" dirty="0">
                <a:solidFill>
                  <a:srgbClr val="0A4CB6"/>
                </a:solidFill>
              </a:rPr>
              <a:t>постоянных доноров: </a:t>
            </a:r>
            <a:r>
              <a:rPr lang="ru-RU" sz="1400" dirty="0"/>
              <a:t>им вручают грамоты, памятные знаки и благодарственные письма.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rgbClr val="0A4CB6"/>
                </a:solidFill>
              </a:rPr>
              <a:t>Публикация историй спасённых жизней в СМИ</a:t>
            </a:r>
            <a:r>
              <a:rPr lang="ru-RU" sz="1400" dirty="0"/>
              <a:t>, что вдохновляет новых людей присоединяться к донорскому движению.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0A4CB6"/>
                </a:solidFill>
              </a:rPr>
              <a:t>Сбор средств благотворительными фондами </a:t>
            </a:r>
            <a:r>
              <a:rPr lang="ru-RU" sz="1400" dirty="0"/>
              <a:t>на помощь людям с болезнями кроветворительной системы. </a:t>
            </a:r>
            <a:endParaRPr lang="ru-RU" sz="14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0A4CB6"/>
                </a:solidFill>
              </a:rPr>
              <a:t>Трансляция передач </a:t>
            </a:r>
            <a:r>
              <a:rPr lang="ru-RU" sz="1400" dirty="0" smtClean="0"/>
              <a:t>в </a:t>
            </a:r>
            <a:r>
              <a:rPr lang="ru-RU" sz="1400" dirty="0"/>
              <a:t>эфире телевидения и радиостанций </a:t>
            </a:r>
            <a:r>
              <a:rPr lang="ru-RU" sz="1400" dirty="0" smtClean="0"/>
              <a:t>о </a:t>
            </a:r>
            <a:r>
              <a:rPr lang="ru-RU" sz="1400" dirty="0"/>
              <a:t>заболеваниях крови, успехах в их лечении. Специалисты дают советы по сохранению здоровья.</a:t>
            </a:r>
          </a:p>
          <a:p>
            <a:pPr>
              <a:spcBef>
                <a:spcPts val="0"/>
              </a:spcBef>
            </a:pPr>
            <a:endParaRPr lang="ru-RU" sz="14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C00000"/>
                </a:solidFill>
              </a:rPr>
              <a:t>По традиции, этот день празднуют: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доноры;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больные </a:t>
            </a:r>
            <a:r>
              <a:rPr lang="ru-RU" sz="1400" dirty="0"/>
              <a:t>заболеваниями крови;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врачи </a:t>
            </a:r>
            <a:r>
              <a:rPr lang="ru-RU" sz="1400" dirty="0"/>
              <a:t>профильных специализаций;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фармацевты;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сотрудники станций переливания крови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студенты и </a:t>
            </a:r>
            <a:r>
              <a:rPr lang="ru-RU" sz="1400" dirty="0" smtClean="0"/>
              <a:t>преподаватели профильных учебных заведений;</a:t>
            </a:r>
            <a:endParaRPr lang="ru-RU" sz="1400" dirty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организаторы благотворительных акций и др.</a:t>
            </a:r>
          </a:p>
          <a:p>
            <a:pPr>
              <a:spcBef>
                <a:spcPts val="0"/>
              </a:spcBef>
            </a:pPr>
            <a:endParaRPr lang="ru-RU" sz="1400" dirty="0"/>
          </a:p>
        </p:txBody>
      </p:sp>
      <p:pic>
        <p:nvPicPr>
          <p:cNvPr id="5" name="Рисунок 2" descr="https://avatars.mds.yandex.net/i?id=c48d80165f28319f10f3058ad48b6be353238631-8285817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576" y="109538"/>
            <a:ext cx="1737389" cy="916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883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800" b="1" dirty="0" smtClean="0">
                <a:solidFill>
                  <a:srgbClr val="C00000"/>
                </a:solidFill>
              </a:rPr>
              <a:t>Национальный День донора в России</a:t>
            </a:r>
            <a:endParaRPr lang="ru-RU" sz="3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7598" y="1359243"/>
            <a:ext cx="11122268" cy="491798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Ежегодно 20 апреля</a:t>
            </a:r>
            <a:r>
              <a:rPr lang="ru-RU" sz="5600" dirty="0" smtClean="0">
                <a:solidFill>
                  <a:srgbClr val="C00000"/>
                </a:solidFill>
              </a:rPr>
              <a:t>, </a:t>
            </a:r>
            <a:r>
              <a:rPr lang="ru-RU" sz="5600" dirty="0" smtClean="0"/>
              <a:t>начиная с 2007 года, </a:t>
            </a:r>
            <a:r>
              <a:rPr lang="ru-RU" sz="5600" b="1" dirty="0" smtClean="0">
                <a:solidFill>
                  <a:srgbClr val="0A4CB6"/>
                </a:solidFill>
              </a:rPr>
              <a:t>в России отмечается Национальный день донора,</a:t>
            </a:r>
            <a:r>
              <a:rPr lang="ru-RU" sz="5600" dirty="0" smtClean="0"/>
              <a:t> посвященный людям, которые безвозмездно сдают свою кровь, спасая жизни другим.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20 </a:t>
            </a:r>
            <a:r>
              <a:rPr lang="ru-RU" sz="5600" b="1" dirty="0">
                <a:solidFill>
                  <a:srgbClr val="C00000"/>
                </a:solidFill>
              </a:rPr>
              <a:t>апреля </a:t>
            </a:r>
            <a:r>
              <a:rPr lang="ru-RU" sz="5600" b="1" dirty="0" smtClean="0">
                <a:solidFill>
                  <a:srgbClr val="C00000"/>
                </a:solidFill>
              </a:rPr>
              <a:t>2026 года </a:t>
            </a:r>
            <a:r>
              <a:rPr lang="ru-RU" sz="5600" dirty="0" smtClean="0"/>
              <a:t>исполнилось 194 года </a:t>
            </a:r>
            <a:r>
              <a:rPr lang="ru-RU" sz="5600" dirty="0"/>
              <a:t>первому переливанию крови в России</a:t>
            </a:r>
            <a:r>
              <a:rPr lang="ru-RU" sz="5600" dirty="0" smtClean="0"/>
              <a:t>. </a:t>
            </a:r>
            <a:r>
              <a:rPr lang="ru-RU" sz="5600" b="1" dirty="0" smtClean="0">
                <a:solidFill>
                  <a:srgbClr val="0A4CB6"/>
                </a:solidFill>
              </a:rPr>
              <a:t>20 </a:t>
            </a:r>
            <a:r>
              <a:rPr lang="ru-RU" sz="5600" b="1" dirty="0">
                <a:solidFill>
                  <a:srgbClr val="0A4CB6"/>
                </a:solidFill>
              </a:rPr>
              <a:t>апреля 1832 года </a:t>
            </a:r>
            <a:r>
              <a:rPr lang="ru-RU" sz="5600" dirty="0" smtClean="0"/>
              <a:t>молодой </a:t>
            </a:r>
            <a:r>
              <a:rPr lang="ru-RU" sz="5600" b="1" dirty="0" smtClean="0">
                <a:solidFill>
                  <a:srgbClr val="0A4CB6"/>
                </a:solidFill>
              </a:rPr>
              <a:t>петербургский </a:t>
            </a:r>
            <a:r>
              <a:rPr lang="ru-RU" sz="5600" b="1" dirty="0">
                <a:solidFill>
                  <a:srgbClr val="0A4CB6"/>
                </a:solidFill>
              </a:rPr>
              <a:t>акушер Андрей Вольф </a:t>
            </a:r>
            <a:r>
              <a:rPr lang="ru-RU" sz="5600" dirty="0"/>
              <a:t>впервые успешно перелил роженице с акушерским кровотечением донорскую кровь от ее мужа и тем самым спас жизнь женщине</a:t>
            </a:r>
            <a:r>
              <a:rPr lang="ru-RU" sz="5600" dirty="0" smtClean="0"/>
              <a:t>.</a:t>
            </a:r>
            <a:r>
              <a:rPr lang="ru-RU" sz="5600" dirty="0"/>
              <a:t> 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В </a:t>
            </a:r>
            <a:r>
              <a:rPr lang="ru-RU" sz="5600" b="1" dirty="0">
                <a:solidFill>
                  <a:srgbClr val="C00000"/>
                </a:solidFill>
              </a:rPr>
              <a:t>память о первом успешном переливании крови в России </a:t>
            </a:r>
            <a:r>
              <a:rPr lang="ru-RU" sz="5600" dirty="0"/>
              <a:t>Российская ассоциация трансфузиологов предложила отмечать в апреле ежегодный торжественный памятный день — </a:t>
            </a:r>
            <a:r>
              <a:rPr lang="ru-RU" sz="5600" b="1" dirty="0">
                <a:solidFill>
                  <a:srgbClr val="0A4CB6"/>
                </a:solidFill>
              </a:rPr>
              <a:t>Национальный День донора крови</a:t>
            </a:r>
            <a:r>
              <a:rPr lang="ru-RU" sz="5600" b="1" dirty="0" smtClean="0">
                <a:solidFill>
                  <a:srgbClr val="0A4CB6"/>
                </a:solidFill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Почти </a:t>
            </a:r>
            <a:r>
              <a:rPr lang="ru-RU" sz="5600" b="1" dirty="0">
                <a:solidFill>
                  <a:srgbClr val="C00000"/>
                </a:solidFill>
              </a:rPr>
              <a:t>двести лет </a:t>
            </a:r>
            <a:r>
              <a:rPr lang="ru-RU" sz="5600" dirty="0"/>
              <a:t>прошло с того памятного дня, </a:t>
            </a:r>
            <a:r>
              <a:rPr lang="ru-RU" sz="5600" dirty="0" smtClean="0"/>
              <a:t>однако </a:t>
            </a:r>
            <a:r>
              <a:rPr lang="ru-RU" sz="5600" dirty="0"/>
              <a:t>кровь доноров </a:t>
            </a:r>
            <a:r>
              <a:rPr lang="ru-RU" sz="5600" dirty="0" smtClean="0"/>
              <a:t>часто остается </a:t>
            </a:r>
            <a:r>
              <a:rPr lang="ru-RU" sz="5600" dirty="0"/>
              <a:t>по-прежнему едва ли не единственной возможностью спасения человеческих </a:t>
            </a:r>
            <a:r>
              <a:rPr lang="ru-RU" sz="5600" dirty="0" smtClean="0"/>
              <a:t>жизней. </a:t>
            </a:r>
            <a:r>
              <a:rPr lang="ru-RU" sz="5600" dirty="0"/>
              <a:t>Переливание компонентов крови показано во множестве случаев: во время сложных операций, людям, пострадавшим в любых видах катастроф, от ожогов, при сложных травмах, тяжелых родах, в ходе оперативного лечения онкологических и гематологических больных</a:t>
            </a:r>
            <a:r>
              <a:rPr lang="ru-RU" sz="5600" dirty="0" smtClean="0"/>
              <a:t>. </a:t>
            </a:r>
            <a:r>
              <a:rPr lang="ru-RU" sz="5600" dirty="0"/>
              <a:t>Ежегодно в России </a:t>
            </a:r>
            <a:r>
              <a:rPr lang="ru-RU" sz="5600" dirty="0" smtClean="0"/>
              <a:t>нуждаются </a:t>
            </a:r>
            <a:r>
              <a:rPr lang="ru-RU" sz="5600" dirty="0"/>
              <a:t>в переливании </a:t>
            </a:r>
            <a:r>
              <a:rPr lang="ru-RU" sz="5600" dirty="0" smtClean="0"/>
              <a:t>крови </a:t>
            </a:r>
            <a:r>
              <a:rPr lang="ru-RU" sz="5600" dirty="0"/>
              <a:t>более полутора миллиона </a:t>
            </a:r>
            <a:r>
              <a:rPr lang="ru-RU" sz="5600" dirty="0" smtClean="0"/>
              <a:t>человек.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Девиз </a:t>
            </a:r>
            <a:r>
              <a:rPr lang="ru-RU" sz="5600" dirty="0"/>
              <a:t>Национального Дня донора крови в России </a:t>
            </a:r>
            <a:r>
              <a:rPr lang="ru-RU" sz="5600" dirty="0" smtClean="0"/>
              <a:t>2026 года </a:t>
            </a:r>
            <a:r>
              <a:rPr lang="ru-RU" sz="5600" dirty="0" smtClean="0">
                <a:solidFill>
                  <a:srgbClr val="0A4CB6"/>
                </a:solidFill>
              </a:rPr>
              <a:t>– </a:t>
            </a:r>
            <a:r>
              <a:rPr lang="ru-RU" sz="5600" b="1" dirty="0" smtClean="0">
                <a:solidFill>
                  <a:srgbClr val="0A4CB6"/>
                </a:solidFill>
              </a:rPr>
              <a:t>«Сдай кровь – спаси </a:t>
            </a:r>
            <a:r>
              <a:rPr lang="ru-RU" sz="5600" b="1" dirty="0" smtClean="0">
                <a:solidFill>
                  <a:srgbClr val="0A4CB6"/>
                </a:solidFill>
              </a:rPr>
              <a:t>жизнь!». </a:t>
            </a:r>
            <a:endParaRPr lang="ru-RU" sz="5600" b="1" dirty="0" smtClean="0">
              <a:solidFill>
                <a:srgbClr val="0A4CB6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Национальный </a:t>
            </a:r>
            <a:r>
              <a:rPr lang="ru-RU" sz="5600" b="1" dirty="0">
                <a:solidFill>
                  <a:srgbClr val="C00000"/>
                </a:solidFill>
              </a:rPr>
              <a:t>День донора</a:t>
            </a:r>
            <a:r>
              <a:rPr lang="ru-RU" sz="5600" dirty="0">
                <a:solidFill>
                  <a:srgbClr val="C00000"/>
                </a:solidFill>
              </a:rPr>
              <a:t> </a:t>
            </a:r>
            <a:r>
              <a:rPr lang="ru-RU" sz="5600" dirty="0"/>
              <a:t>крови дает возможность выразить признательность людям, которые добровольно и безвозмездно дают свою кровь для спасения жизни</a:t>
            </a:r>
            <a:r>
              <a:rPr lang="ru-RU" sz="5600" dirty="0" smtClean="0"/>
              <a:t>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Почетными </a:t>
            </a:r>
            <a:r>
              <a:rPr lang="ru-RU" sz="5600" b="1" dirty="0">
                <a:solidFill>
                  <a:srgbClr val="C00000"/>
                </a:solidFill>
              </a:rPr>
              <a:t>донорами России </a:t>
            </a:r>
            <a:r>
              <a:rPr lang="ru-RU" sz="5600" dirty="0"/>
              <a:t>считаются люди, которые за свою жизнь </a:t>
            </a:r>
            <a:r>
              <a:rPr lang="ru-RU" sz="5600" b="1" dirty="0">
                <a:solidFill>
                  <a:srgbClr val="0A4CB6"/>
                </a:solidFill>
              </a:rPr>
              <a:t>40 раз сдали кровь </a:t>
            </a:r>
            <a:r>
              <a:rPr lang="ru-RU" sz="5600" dirty="0"/>
              <a:t>и ее компоненты или 60 раз пожертвовали плазму</a:t>
            </a:r>
            <a:r>
              <a:rPr lang="ru-RU" sz="5600" dirty="0" smtClean="0"/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Кроме </a:t>
            </a:r>
            <a:r>
              <a:rPr lang="ru-RU" sz="5600" b="1" dirty="0">
                <a:solidFill>
                  <a:srgbClr val="C00000"/>
                </a:solidFill>
              </a:rPr>
              <a:t>значка </a:t>
            </a:r>
            <a:r>
              <a:rPr lang="ru-RU" sz="5600" b="1" dirty="0" smtClean="0">
                <a:solidFill>
                  <a:srgbClr val="C00000"/>
                </a:solidFill>
              </a:rPr>
              <a:t>«Почетный донор»</a:t>
            </a:r>
            <a:r>
              <a:rPr lang="ru-RU" sz="5600" dirty="0" smtClean="0"/>
              <a:t> </a:t>
            </a:r>
            <a:r>
              <a:rPr lang="ru-RU" sz="5600" dirty="0"/>
              <a:t>эти люди могут рассчитывать на ежегодный отпуск в удобное время согласно Трудовому </a:t>
            </a:r>
            <a:r>
              <a:rPr lang="ru-RU" sz="5600" dirty="0" smtClean="0"/>
              <a:t>кодексу РФ, </a:t>
            </a:r>
            <a:r>
              <a:rPr lang="ru-RU" sz="5600" dirty="0"/>
              <a:t>получение </a:t>
            </a:r>
            <a:r>
              <a:rPr lang="ru-RU" sz="5600" dirty="0" smtClean="0"/>
              <a:t>медицинской помощи </a:t>
            </a:r>
            <a:r>
              <a:rPr lang="ru-RU" sz="5600" dirty="0"/>
              <a:t>вне очереди в </a:t>
            </a:r>
            <a:r>
              <a:rPr lang="ru-RU" sz="5600" dirty="0" smtClean="0"/>
              <a:t>государственных учреждениях </a:t>
            </a:r>
            <a:r>
              <a:rPr lang="ru-RU" sz="5600" dirty="0"/>
              <a:t>и право приобретения путевок в санаторий по месту работы или учебы. Почетные доноры получают ежегодную </a:t>
            </a:r>
            <a:r>
              <a:rPr lang="ru-RU" sz="5600" dirty="0" smtClean="0"/>
              <a:t>выплату, которая ежегодно индексируется </a:t>
            </a:r>
            <a:r>
              <a:rPr lang="ru-RU" sz="5600" dirty="0"/>
              <a:t>согласно уровню инфляции.</a:t>
            </a:r>
          </a:p>
          <a:p>
            <a:endParaRPr lang="ru-RU" sz="2400" dirty="0"/>
          </a:p>
          <a:p>
            <a:endParaRPr lang="ru-RU" dirty="0"/>
          </a:p>
        </p:txBody>
      </p:sp>
      <p:pic>
        <p:nvPicPr>
          <p:cNvPr id="5" name="Рисунок 2" descr="https://avatars.mds.yandex.net/i?id=c48d80165f28319f10f3058ad48b6be353238631-8285817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576" y="109538"/>
            <a:ext cx="1737389" cy="916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rgbClr val="C00000"/>
                </a:solidFill>
              </a:rPr>
              <a:t>Интересные факты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524000"/>
            <a:ext cx="11271739" cy="472440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C00000"/>
                </a:solidFill>
              </a:rPr>
              <a:t>Типичный вес крови </a:t>
            </a:r>
            <a:r>
              <a:rPr lang="ru-RU" sz="5600" dirty="0"/>
              <a:t>в нашем организме составляет </a:t>
            </a:r>
            <a:r>
              <a:rPr lang="ru-RU" sz="5600" b="1" dirty="0">
                <a:solidFill>
                  <a:srgbClr val="0A4CB6"/>
                </a:solidFill>
              </a:rPr>
              <a:t>8% от веса тела</a:t>
            </a:r>
            <a:r>
              <a:rPr lang="ru-RU" sz="5600" dirty="0"/>
              <a:t>, а 5% её запасов находится непосредственно в сердце. От 15 до 20% крови поступает в центральную нервную систему и мозг, 22% - в почки</a:t>
            </a:r>
            <a:r>
              <a:rPr lang="ru-RU" sz="5600" dirty="0" smtClean="0"/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До </a:t>
            </a:r>
            <a:r>
              <a:rPr lang="ru-RU" sz="5600" b="1" dirty="0">
                <a:solidFill>
                  <a:srgbClr val="C00000"/>
                </a:solidFill>
              </a:rPr>
              <a:t>открытия групп крови </a:t>
            </a:r>
            <a:r>
              <a:rPr lang="ru-RU" sz="5600" dirty="0"/>
              <a:t>по системе AB0 и резус-фактора переливания проводились вслепую, а </a:t>
            </a:r>
            <a:r>
              <a:rPr lang="ru-RU" sz="5600" b="1" dirty="0">
                <a:solidFill>
                  <a:srgbClr val="0A4CB6"/>
                </a:solidFill>
              </a:rPr>
              <a:t>вероятность успешного исхода составляла около 50%.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В </a:t>
            </a:r>
            <a:r>
              <a:rPr lang="ru-RU" sz="5600" b="1" dirty="0">
                <a:solidFill>
                  <a:srgbClr val="C00000"/>
                </a:solidFill>
              </a:rPr>
              <a:t>Японии </a:t>
            </a:r>
            <a:r>
              <a:rPr lang="ru-RU" sz="5600" dirty="0"/>
              <a:t>уже традиционно </a:t>
            </a:r>
            <a:r>
              <a:rPr lang="ru-RU" sz="5600" b="1" dirty="0">
                <a:solidFill>
                  <a:srgbClr val="0A4CB6"/>
                </a:solidFill>
              </a:rPr>
              <a:t>группу крови относят к индикаторам личности</a:t>
            </a:r>
            <a:r>
              <a:rPr lang="ru-RU" sz="5600" dirty="0"/>
              <a:t>. Традиция настолько укоренилась, что в японской версии Facebook при регистрации профиля обычно требуют указать свою группу крови</a:t>
            </a:r>
            <a:r>
              <a:rPr lang="ru-RU" sz="5600" dirty="0" smtClean="0"/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Первые </a:t>
            </a:r>
            <a:r>
              <a:rPr lang="ru-RU" sz="5600" b="1" dirty="0">
                <a:solidFill>
                  <a:srgbClr val="C00000"/>
                </a:solidFill>
              </a:rPr>
              <a:t>методы стерилизации </a:t>
            </a:r>
            <a:r>
              <a:rPr lang="ru-RU" sz="5600" dirty="0"/>
              <a:t>инструментов и емкостей для хранения крови появились только </a:t>
            </a:r>
            <a:r>
              <a:rPr lang="ru-RU" sz="5600" b="1" dirty="0">
                <a:solidFill>
                  <a:srgbClr val="0A4CB6"/>
                </a:solidFill>
              </a:rPr>
              <a:t>в конце XIX века. </a:t>
            </a:r>
            <a:r>
              <a:rPr lang="ru-RU" sz="5600" dirty="0"/>
              <a:t>До этого использовались многоразовые и нестерильные металлические инструменты и стеклянные емкости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Ранее донорскую </a:t>
            </a:r>
            <a:r>
              <a:rPr lang="ru-RU" sz="5600" b="1" dirty="0">
                <a:solidFill>
                  <a:srgbClr val="C00000"/>
                </a:solidFill>
              </a:rPr>
              <a:t>кровь </a:t>
            </a:r>
            <a:r>
              <a:rPr lang="ru-RU" sz="5600" dirty="0"/>
              <a:t>не хранили и не заготавливали заранее, а переливали напрямую от донора к реципиенту. </a:t>
            </a:r>
            <a:r>
              <a:rPr lang="ru-RU" sz="5600" b="1" dirty="0">
                <a:solidFill>
                  <a:srgbClr val="0A4CB6"/>
                </a:solidFill>
              </a:rPr>
              <a:t>Первые антикоагулянты и консерванты</a:t>
            </a:r>
            <a:r>
              <a:rPr lang="ru-RU" sz="5600" dirty="0"/>
              <a:t>, которые позволили перейти от прямого переливания крови к непрямому, </a:t>
            </a:r>
            <a:r>
              <a:rPr lang="ru-RU" sz="5600" b="1" dirty="0">
                <a:solidFill>
                  <a:srgbClr val="0A4CB6"/>
                </a:solidFill>
              </a:rPr>
              <a:t>были изобретены только в начале XX века</a:t>
            </a:r>
            <a:r>
              <a:rPr lang="ru-RU" sz="5600" b="1" dirty="0" smtClean="0">
                <a:solidFill>
                  <a:srgbClr val="0A4CB6"/>
                </a:solidFill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До </a:t>
            </a:r>
            <a:r>
              <a:rPr lang="ru-RU" sz="5600" b="1" dirty="0">
                <a:solidFill>
                  <a:srgbClr val="C00000"/>
                </a:solidFill>
              </a:rPr>
              <a:t>1960-х годов </a:t>
            </a:r>
            <a:r>
              <a:rPr lang="ru-RU" sz="5600" dirty="0"/>
              <a:t>реципиентам переливали только цельную кровь</a:t>
            </a:r>
            <a:r>
              <a:rPr lang="ru-RU" sz="5600" dirty="0" smtClean="0"/>
              <a:t>. Сейчас реципиенту </a:t>
            </a:r>
            <a:r>
              <a:rPr lang="ru-RU" sz="5600" dirty="0"/>
              <a:t>переливают не цельную кровь, а отдельные компоненты, в которых он нуждается, — плазму, эритроциты или тромбоциты.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C00000"/>
                </a:solidFill>
              </a:rPr>
              <a:t>Каждые 2 секунды </a:t>
            </a:r>
            <a:r>
              <a:rPr lang="ru-RU" sz="5600" dirty="0"/>
              <a:t>в мире появляется человек, которому требуется переливание </a:t>
            </a:r>
            <a:r>
              <a:rPr lang="ru-RU" sz="5600" dirty="0" smtClean="0"/>
              <a:t>крови. Хотя </a:t>
            </a:r>
            <a:r>
              <a:rPr lang="ru-RU" sz="5600" dirty="0"/>
              <a:t>потребность в крови является всеобщей, доступ к ней тех, кто в ней нуждается, к сожалению, всеобщим не является. Особенно остро нехватка крови ощущается в развивающихся странах, где проживает большинство мирового населения</a:t>
            </a:r>
            <a:r>
              <a:rPr lang="ru-RU" sz="5600" dirty="0" smtClean="0"/>
              <a:t>. </a:t>
            </a:r>
            <a:r>
              <a:rPr lang="ru-RU" sz="5600" b="1" dirty="0" smtClean="0">
                <a:solidFill>
                  <a:srgbClr val="0A4CB6"/>
                </a:solidFill>
              </a:rPr>
              <a:t>65</a:t>
            </a:r>
            <a:r>
              <a:rPr lang="ru-RU" sz="5600" b="1" dirty="0">
                <a:solidFill>
                  <a:srgbClr val="0A4CB6"/>
                </a:solidFill>
              </a:rPr>
              <a:t>% переливаний крови </a:t>
            </a:r>
            <a:r>
              <a:rPr lang="ru-RU" sz="5600" dirty="0"/>
              <a:t>в развивающихся странах </a:t>
            </a:r>
            <a:r>
              <a:rPr lang="ru-RU" sz="5600" b="1" dirty="0">
                <a:solidFill>
                  <a:srgbClr val="0A4CB6"/>
                </a:solidFill>
              </a:rPr>
              <a:t>приходятся на детей в возрасте до 5 лет</a:t>
            </a:r>
            <a:r>
              <a:rPr lang="ru-RU" sz="5600" b="1" dirty="0" smtClean="0">
                <a:solidFill>
                  <a:srgbClr val="0A4CB6"/>
                </a:solidFill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C00000"/>
                </a:solidFill>
              </a:rPr>
              <a:t>Аутогемотрансфузия</a:t>
            </a:r>
            <a:r>
              <a:rPr lang="ru-RU" sz="5600" dirty="0" smtClean="0"/>
              <a:t> </a:t>
            </a:r>
            <a:r>
              <a:rPr lang="ru-RU" sz="5600" dirty="0"/>
              <a:t>– переливание человеку его же крови. Процедура применяется спортсменами. Она приравнивается к допингу. Переливание ускоряет доставку кислорода к мышцам. Впоследствии они проявляют большую производительность.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C00000"/>
                </a:solidFill>
              </a:rPr>
              <a:t>Каждый,</a:t>
            </a:r>
            <a:r>
              <a:rPr lang="ru-RU" sz="5600" dirty="0"/>
              <a:t> наверняка, задумывался, почему порез бумагой настолько болезненный. Это происходит потому, что в поверхностные порезы не выступает достаточно крови, чтобы защитить поврежденные нервы.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5" name="Рисунок 2" descr="https://avatars.mds.yandex.net/i?id=c48d80165f28319f10f3058ad48b6be353238631-8285817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576" y="109538"/>
            <a:ext cx="1737389" cy="916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rgbClr val="C00000"/>
                </a:solidFill>
              </a:rPr>
              <a:t>Доноры - рекордсмены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747520"/>
            <a:ext cx="10981593" cy="456184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C00000"/>
                </a:solidFill>
              </a:rPr>
              <a:t>Джеймс </a:t>
            </a:r>
            <a:r>
              <a:rPr lang="ru-RU" sz="4800" b="1" dirty="0">
                <a:solidFill>
                  <a:srgbClr val="C00000"/>
                </a:solidFill>
              </a:rPr>
              <a:t>Харрисон </a:t>
            </a:r>
            <a:r>
              <a:rPr lang="ru-RU" sz="4800" dirty="0"/>
              <a:t>(1936–2025) — австралийский донор, занесённый в Книгу рекордов Гиннесса как самый результативный донор. Он </a:t>
            </a:r>
            <a:r>
              <a:rPr lang="ru-RU" sz="4800" b="1" dirty="0">
                <a:solidFill>
                  <a:srgbClr val="0A4CB6"/>
                </a:solidFill>
              </a:rPr>
              <a:t>сдавал плазму крови 1173 раза в течение 56 лет</a:t>
            </a:r>
            <a:r>
              <a:rPr lang="ru-RU" sz="4800" dirty="0"/>
              <a:t>. Получил прозвище </a:t>
            </a:r>
            <a:r>
              <a:rPr lang="ru-RU" sz="4800" b="1" dirty="0">
                <a:solidFill>
                  <a:srgbClr val="0A4CB6"/>
                </a:solidFill>
              </a:rPr>
              <a:t>«Человек с золотой рукой». </a:t>
            </a:r>
            <a:r>
              <a:rPr lang="ru-RU" sz="4800" dirty="0"/>
              <a:t>Его кровь оказалась уникальной — в ней содержались сильные и устойчивые антитела к антигену D резус-фактора. На основе плазмы Харрисона создали сыворотку, которая предотвращала гемолитическую болезнь новорождённых при резус-конфликте у матерей. </a:t>
            </a:r>
            <a:r>
              <a:rPr lang="ru-RU" sz="4800" dirty="0" smtClean="0"/>
              <a:t>До </a:t>
            </a:r>
            <a:r>
              <a:rPr lang="ru-RU" sz="4800" dirty="0"/>
              <a:t>2015 года все антирезусные препараты в Австралии изготавливались из плазмы Харрисона. Созданные на основе плазмы Харрисона препараты, по приблизительным данным, </a:t>
            </a:r>
            <a:r>
              <a:rPr lang="ru-RU" sz="4800" b="1" dirty="0">
                <a:solidFill>
                  <a:srgbClr val="0A4CB6"/>
                </a:solidFill>
              </a:rPr>
              <a:t>спасли более 2,4 млн детских жизней</a:t>
            </a:r>
            <a:r>
              <a:rPr lang="ru-RU" sz="4800" dirty="0"/>
              <a:t>. Среди них был и внук уникального донора. </a:t>
            </a:r>
            <a:r>
              <a:rPr lang="ru-RU" sz="4800" b="1" dirty="0">
                <a:solidFill>
                  <a:srgbClr val="0A4CB6"/>
                </a:solidFill>
              </a:rPr>
              <a:t>«Надеюсь, что мой рекорд кто-нибудь побьет, – </a:t>
            </a:r>
            <a:r>
              <a:rPr lang="ru-RU" sz="4800" b="1" dirty="0" smtClean="0">
                <a:solidFill>
                  <a:srgbClr val="0A4CB6"/>
                </a:solidFill>
              </a:rPr>
              <a:t>говорил </a:t>
            </a:r>
            <a:r>
              <a:rPr lang="ru-RU" sz="4800" b="1" dirty="0">
                <a:solidFill>
                  <a:srgbClr val="0A4CB6"/>
                </a:solidFill>
              </a:rPr>
              <a:t>герой. – Ведь это все для хорошего дела</a:t>
            </a:r>
            <a:r>
              <a:rPr lang="ru-RU" sz="4800" b="1" dirty="0" smtClean="0">
                <a:solidFill>
                  <a:srgbClr val="0A4CB6"/>
                </a:solidFill>
              </a:rPr>
              <a:t>».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C00000"/>
                </a:solidFill>
              </a:rPr>
              <a:t>Михаил Александрович Мытарев </a:t>
            </a:r>
            <a:r>
              <a:rPr lang="ru-RU" sz="4800" dirty="0"/>
              <a:t>— П</a:t>
            </a:r>
            <a:r>
              <a:rPr lang="ru-RU" sz="4800" dirty="0" smtClean="0"/>
              <a:t>очётный </a:t>
            </a:r>
            <a:r>
              <a:rPr lang="ru-RU" sz="4800" dirty="0"/>
              <a:t>донор России. </a:t>
            </a:r>
            <a:r>
              <a:rPr lang="ru-RU" sz="4800" dirty="0" smtClean="0"/>
              <a:t>Начал </a:t>
            </a:r>
            <a:r>
              <a:rPr lang="ru-RU" sz="4800" dirty="0"/>
              <a:t>сдавать кровь в 1965 году, будучи студентом. </a:t>
            </a:r>
            <a:r>
              <a:rPr lang="ru-RU" sz="4800" dirty="0" smtClean="0"/>
              <a:t>В </a:t>
            </a:r>
            <a:r>
              <a:rPr lang="ru-RU" sz="4800" dirty="0"/>
              <a:t>1983 году получил звание </a:t>
            </a:r>
            <a:r>
              <a:rPr lang="ru-RU" sz="4800" dirty="0" smtClean="0"/>
              <a:t>Почётного </a:t>
            </a:r>
            <a:r>
              <a:rPr lang="ru-RU" sz="4800" dirty="0"/>
              <a:t>донора СССР (за 40 донаций). </a:t>
            </a:r>
            <a:r>
              <a:rPr lang="ru-RU" sz="4800" dirty="0" smtClean="0"/>
              <a:t>После </a:t>
            </a:r>
            <a:r>
              <a:rPr lang="ru-RU" sz="4800" dirty="0"/>
              <a:t>аварии на Чернобыльской АЭС в 1986 году сдавал кровь прямым переливанием для пострадавших. </a:t>
            </a:r>
            <a:r>
              <a:rPr lang="ru-RU" sz="4800" dirty="0" smtClean="0"/>
              <a:t>В </a:t>
            </a:r>
            <a:r>
              <a:rPr lang="ru-RU" sz="4800" dirty="0"/>
              <a:t>2021 году </a:t>
            </a:r>
            <a:r>
              <a:rPr lang="ru-RU" sz="4800" dirty="0" smtClean="0"/>
              <a:t>он </a:t>
            </a:r>
            <a:r>
              <a:rPr lang="ru-RU" sz="4800" dirty="0"/>
              <a:t>попал в Книгу рекордов России как человек, сдавший кровь более 550 раз. Как только началась СВО, стал донором в Центре крови Центрального военного клинического госпиталя имени Н.Н. Бурденко. </a:t>
            </a:r>
            <a:r>
              <a:rPr lang="ru-RU" sz="4800" b="1" dirty="0" smtClean="0">
                <a:solidFill>
                  <a:srgbClr val="0A4CB6"/>
                </a:solidFill>
              </a:rPr>
              <a:t>21 </a:t>
            </a:r>
            <a:r>
              <a:rPr lang="ru-RU" sz="4800" b="1" dirty="0">
                <a:solidFill>
                  <a:srgbClr val="0A4CB6"/>
                </a:solidFill>
              </a:rPr>
              <a:t>мая 2026 года он сдал кровь в 600-й! Донация состоялась почти накануне его 80-летия.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b="1" dirty="0" smtClean="0">
              <a:solidFill>
                <a:srgbClr val="0A4CB6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C00000"/>
                </a:solidFill>
              </a:rPr>
              <a:t>Юрий Мартынов, </a:t>
            </a:r>
            <a:r>
              <a:rPr lang="ru-RU" sz="4800" dirty="0" smtClean="0"/>
              <a:t>житель Волгограда, имеет кровь редкой четвертой группы. </a:t>
            </a:r>
            <a:r>
              <a:rPr lang="ru-RU" sz="4800" b="1" dirty="0" smtClean="0">
                <a:solidFill>
                  <a:srgbClr val="0A4CB6"/>
                </a:solidFill>
              </a:rPr>
              <a:t>За 44 года он садился в донорское кресло 411 раз. </a:t>
            </a:r>
            <a:r>
              <a:rPr lang="ru-RU" sz="4800" dirty="0" smtClean="0"/>
              <a:t>Герой носит звание Почетного донора России. Его имя занесено в Книгу рекордов России.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C00000"/>
                </a:solidFill>
              </a:rPr>
              <a:t>Валентин </a:t>
            </a:r>
            <a:r>
              <a:rPr lang="ru-RU" sz="4800" b="1" dirty="0" smtClean="0">
                <a:solidFill>
                  <a:srgbClr val="C00000"/>
                </a:solidFill>
              </a:rPr>
              <a:t>Кондров</a:t>
            </a:r>
            <a:r>
              <a:rPr lang="ru-RU" sz="4800" dirty="0" smtClean="0"/>
              <a:t>, калужский донор,  </a:t>
            </a:r>
            <a:r>
              <a:rPr lang="ru-RU" sz="4800" b="1" dirty="0" smtClean="0">
                <a:solidFill>
                  <a:srgbClr val="0A4CB6"/>
                </a:solidFill>
              </a:rPr>
              <a:t>сдал </a:t>
            </a:r>
            <a:r>
              <a:rPr lang="ru-RU" sz="4800" b="1" dirty="0">
                <a:solidFill>
                  <a:srgbClr val="0A4CB6"/>
                </a:solidFill>
              </a:rPr>
              <a:t>свыше 200 литров крови за 841 посещение</a:t>
            </a:r>
            <a:r>
              <a:rPr lang="ru-RU" sz="4800" dirty="0"/>
              <a:t>. Его имя внесено в Книгу рекордов России</a:t>
            </a:r>
            <a:r>
              <a:rPr lang="ru-RU" sz="4800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C00000"/>
                </a:solidFill>
              </a:rPr>
              <a:t>Александр Кирилловский</a:t>
            </a:r>
            <a:r>
              <a:rPr lang="ru-RU" sz="4800" dirty="0" smtClean="0"/>
              <a:t>. В </a:t>
            </a:r>
            <a:r>
              <a:rPr lang="ru-RU" sz="4800" dirty="0"/>
              <a:t>2022 он установил </a:t>
            </a:r>
            <a:r>
              <a:rPr lang="ru-RU" sz="4800" b="1" dirty="0">
                <a:solidFill>
                  <a:srgbClr val="0A4CB6"/>
                </a:solidFill>
              </a:rPr>
              <a:t>рекорд России по количеству плазмосдач – 761 раз. </a:t>
            </a:r>
            <a:r>
              <a:rPr lang="ru-RU" sz="4800" dirty="0"/>
              <a:t>Если считать общее количество сдач крови и ее компонентов, то </a:t>
            </a:r>
            <a:r>
              <a:rPr lang="ru-RU" sz="4800" b="1" dirty="0">
                <a:solidFill>
                  <a:srgbClr val="0A4CB6"/>
                </a:solidFill>
              </a:rPr>
              <a:t>донором он становился более 800 раз. </a:t>
            </a:r>
            <a:r>
              <a:rPr lang="ru-RU" sz="4800" dirty="0"/>
              <a:t>По средним подсчетам его кровь переливали более 1000 человек. У Александра Кирилловского достаточно редкая группа крови – вторая отрицательная</a:t>
            </a:r>
            <a:r>
              <a:rPr lang="ru-RU" sz="4800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C00000"/>
                </a:solidFill>
              </a:rPr>
              <a:t>Самые молодые Почетные доноры России:</a:t>
            </a:r>
            <a:endParaRPr lang="ru-RU" sz="4800" b="1" dirty="0">
              <a:solidFill>
                <a:srgbClr val="C0000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4800" b="1" dirty="0">
                <a:solidFill>
                  <a:srgbClr val="0A4CB6"/>
                </a:solidFill>
              </a:rPr>
              <a:t>Владислав Новобрицкий </a:t>
            </a:r>
            <a:r>
              <a:rPr lang="ru-RU" sz="4800" dirty="0"/>
              <a:t>из </a:t>
            </a:r>
            <a:r>
              <a:rPr lang="ru-RU" sz="4800" dirty="0" smtClean="0"/>
              <a:t>Иркутска – получил почетное звание в 20 лет в 2018 году.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4800" b="1" dirty="0" smtClean="0">
                <a:solidFill>
                  <a:srgbClr val="0A4CB6"/>
                </a:solidFill>
              </a:rPr>
              <a:t>Максим </a:t>
            </a:r>
            <a:r>
              <a:rPr lang="ru-RU" sz="4800" b="1" dirty="0">
                <a:solidFill>
                  <a:srgbClr val="0A4CB6"/>
                </a:solidFill>
              </a:rPr>
              <a:t>Михайлов </a:t>
            </a:r>
            <a:r>
              <a:rPr lang="ru-RU" sz="4800" dirty="0"/>
              <a:t>из Москвы </a:t>
            </a:r>
            <a:r>
              <a:rPr lang="ru-RU" sz="4800" dirty="0" smtClean="0"/>
              <a:t> </a:t>
            </a:r>
            <a:r>
              <a:rPr lang="ru-RU" sz="4800" dirty="0"/>
              <a:t>– получил почетное звание в </a:t>
            </a:r>
            <a:r>
              <a:rPr lang="ru-RU" sz="4800" dirty="0" smtClean="0"/>
              <a:t>21 год в 2017 </a:t>
            </a:r>
            <a:r>
              <a:rPr lang="ru-RU" sz="4800" dirty="0"/>
              <a:t>году.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4800" b="1" dirty="0">
                <a:solidFill>
                  <a:srgbClr val="0A4CB6"/>
                </a:solidFill>
              </a:rPr>
              <a:t>Курбан Багадзиев </a:t>
            </a:r>
            <a:r>
              <a:rPr lang="ru-RU" sz="4800" b="1" dirty="0" smtClean="0">
                <a:solidFill>
                  <a:srgbClr val="0A4CB6"/>
                </a:solidFill>
              </a:rPr>
              <a:t> </a:t>
            </a:r>
            <a:r>
              <a:rPr lang="ru-RU" sz="4800" dirty="0" smtClean="0"/>
              <a:t>из Дагестана </a:t>
            </a:r>
            <a:r>
              <a:rPr lang="ru-RU" sz="4800" dirty="0"/>
              <a:t>– получил почетное звание в </a:t>
            </a:r>
            <a:r>
              <a:rPr lang="ru-RU" sz="4800" dirty="0" smtClean="0"/>
              <a:t>22 </a:t>
            </a:r>
            <a:r>
              <a:rPr lang="ru-RU" sz="4800" dirty="0"/>
              <a:t>год в </a:t>
            </a:r>
            <a:r>
              <a:rPr lang="ru-RU" sz="4800" dirty="0" smtClean="0"/>
              <a:t>2022 </a:t>
            </a:r>
            <a:r>
              <a:rPr lang="ru-RU" sz="4800" dirty="0"/>
              <a:t>году </a:t>
            </a:r>
            <a:endParaRPr lang="ru-RU" sz="48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/>
          </a:p>
          <a:p>
            <a:pPr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pic>
        <p:nvPicPr>
          <p:cNvPr id="5" name="Рисунок 2" descr="https://avatars.mds.yandex.net/i?id=c48d80165f28319f10f3058ad48b6be353238631-8285817-images-thumbs&amp;n=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576" y="109538"/>
            <a:ext cx="1737389" cy="916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385" y="365125"/>
            <a:ext cx="10650415" cy="1325563"/>
          </a:xfrm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rgbClr val="C00000"/>
                </a:solidFill>
              </a:rPr>
              <a:t>Популярные утверждения </a:t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о донорстве: правда или вымысел?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085" y="1825624"/>
            <a:ext cx="10964007" cy="4918075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rgbClr val="0A4CB6"/>
                </a:solidFill>
              </a:rPr>
              <a:t>Стать донором сложно, нужно пройти множество проверок.</a:t>
            </a:r>
            <a:endParaRPr lang="ru-RU" sz="2000" b="1" dirty="0">
              <a:solidFill>
                <a:srgbClr val="0A4CB6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b="1" i="1" dirty="0"/>
              <a:t>И </a:t>
            </a:r>
            <a:r>
              <a:rPr lang="ru-RU" sz="1700" b="1" i="1" dirty="0" smtClean="0"/>
              <a:t>вымысел, </a:t>
            </a:r>
            <a:r>
              <a:rPr lang="ru-RU" sz="1700" b="1" i="1" dirty="0"/>
              <a:t>и </a:t>
            </a:r>
            <a:r>
              <a:rPr lang="ru-RU" sz="1700" b="1" i="1" dirty="0" smtClean="0"/>
              <a:t>правда</a:t>
            </a:r>
            <a:r>
              <a:rPr lang="ru-RU" sz="1700" b="1" i="1" dirty="0"/>
              <a:t>.</a:t>
            </a:r>
          </a:p>
          <a:p>
            <a:pPr marL="0" indent="0" algn="just">
              <a:buNone/>
            </a:pPr>
            <a:r>
              <a:rPr lang="ru-RU" sz="1700" dirty="0"/>
              <a:t>На этот вопрос нельзя ответить однозначно. Это миф с бюрократической точки зрения, так как многие препятствия убрали или упростили. Благодаря цифровизации и различным базам данных все стало проще. По сути, сегодня нужно лишь желание стать донором, паспорт и возраст старше 18 лет. Все остальное </a:t>
            </a:r>
            <a:r>
              <a:rPr lang="ru-RU" sz="1700" dirty="0" smtClean="0"/>
              <a:t>можно посмотреть </a:t>
            </a:r>
            <a:r>
              <a:rPr lang="ru-RU" sz="1700" dirty="0"/>
              <a:t>в базах данных.</a:t>
            </a:r>
          </a:p>
          <a:p>
            <a:pPr marL="0" indent="0" algn="just">
              <a:buNone/>
            </a:pPr>
            <a:r>
              <a:rPr lang="ru-RU" sz="1700" dirty="0" smtClean="0"/>
              <a:t>Однако с </a:t>
            </a:r>
            <a:r>
              <a:rPr lang="ru-RU" sz="1700" dirty="0"/>
              <a:t>медицинской точки зрения </a:t>
            </a:r>
            <a:r>
              <a:rPr lang="ru-RU" sz="1700" dirty="0" smtClean="0"/>
              <a:t> - </a:t>
            </a:r>
            <a:r>
              <a:rPr lang="ru-RU" sz="1700" dirty="0"/>
              <a:t>довольно жесткие требования в отношении здоровья </a:t>
            </a:r>
            <a:r>
              <a:rPr lang="ru-RU" sz="1700" dirty="0" smtClean="0"/>
              <a:t>донора.  </a:t>
            </a:r>
            <a:r>
              <a:rPr lang="ru-RU" sz="1700" dirty="0"/>
              <a:t>В первую очередь это касается наличия хронических заболеваний и инфекций, а также опухолевых заболеваний. Еще один фактор — постоянный прием лекарственных средств. Эти люди не могут стать донорами по соображениям безопасности как для них, так и для пациентов.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rgbClr val="0A4CB6"/>
                </a:solidFill>
              </a:rPr>
              <a:t>Процедура донации – долгая и болезненная.</a:t>
            </a:r>
            <a:endParaRPr lang="ru-RU" sz="2000" b="1" dirty="0">
              <a:solidFill>
                <a:srgbClr val="0A4CB6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b="1" i="1" dirty="0" smtClean="0"/>
              <a:t>Вымысел.</a:t>
            </a:r>
            <a:endParaRPr lang="ru-RU" sz="1700" b="1" i="1" dirty="0"/>
          </a:p>
          <a:p>
            <a:pPr marL="0" indent="0" algn="just">
              <a:buNone/>
            </a:pPr>
            <a:r>
              <a:rPr lang="ru-RU" sz="1700" dirty="0" smtClean="0"/>
              <a:t>Донация не занимает  </a:t>
            </a:r>
            <a:r>
              <a:rPr lang="ru-RU" sz="1700" dirty="0"/>
              <a:t>длительного </a:t>
            </a:r>
            <a:r>
              <a:rPr lang="ru-RU" sz="1700" dirty="0" smtClean="0"/>
              <a:t>времени. </a:t>
            </a:r>
            <a:r>
              <a:rPr lang="ru-RU" sz="1700" dirty="0"/>
              <a:t>Все зависит от типа донорства: есть донорство крови, плазмы, клеточного состава крови (тромбоциты, эритроциты) — они разные по времени. Самое быстрое — цельная кровь, обычно это всего 10–15 минут</a:t>
            </a:r>
            <a:r>
              <a:rPr lang="ru-RU" sz="1700" dirty="0" smtClean="0"/>
              <a:t>.</a:t>
            </a:r>
            <a:r>
              <a:rPr lang="ru-RU" sz="1700" dirty="0"/>
              <a:t> Наиболее сложная процедура — заготовка тромбоцитов, она может длиться до полутора часов, и здесь нужна некоторая выдержка со стороны донора. </a:t>
            </a:r>
          </a:p>
          <a:p>
            <a:pPr marL="0" indent="0" algn="just">
              <a:buNone/>
            </a:pPr>
            <a:r>
              <a:rPr lang="ru-RU" sz="1700" dirty="0" smtClean="0"/>
              <a:t>Процедура неболезненная</a:t>
            </a:r>
            <a:r>
              <a:rPr lang="ru-RU" sz="1700" dirty="0"/>
              <a:t>. Единственный неприятный момент — укол в вену. Но все медицинские сестры, которые работают на заготовке крови, в высшей степени </a:t>
            </a:r>
            <a:r>
              <a:rPr lang="ru-RU" sz="1700" dirty="0" smtClean="0"/>
              <a:t>профессиональны.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000" b="1" dirty="0">
                <a:solidFill>
                  <a:srgbClr val="0A4CB6"/>
                </a:solidFill>
              </a:rPr>
              <a:t>Сдавать кровь — абсолютно безопасно и даже полезно </a:t>
            </a:r>
            <a:r>
              <a:rPr lang="ru-RU" sz="2000" b="1" dirty="0" smtClean="0">
                <a:solidFill>
                  <a:srgbClr val="0A4CB6"/>
                </a:solidFill>
              </a:rPr>
              <a:t>для здоровья</a:t>
            </a:r>
            <a:endParaRPr lang="ru-RU" sz="2000" dirty="0">
              <a:solidFill>
                <a:srgbClr val="0A4CB6"/>
              </a:solidFill>
            </a:endParaRPr>
          </a:p>
          <a:p>
            <a:pPr marL="0" indent="0" algn="just">
              <a:buNone/>
            </a:pPr>
            <a:r>
              <a:rPr lang="ru-RU" sz="1700" b="1" i="1" dirty="0" smtClean="0"/>
              <a:t>Правда</a:t>
            </a:r>
          </a:p>
          <a:p>
            <a:pPr marL="0" indent="0" algn="just">
              <a:buNone/>
            </a:pPr>
            <a:r>
              <a:rPr lang="ru-RU" sz="1700" dirty="0" smtClean="0"/>
              <a:t>Это</a:t>
            </a:r>
            <a:r>
              <a:rPr lang="ru-RU" sz="1700" dirty="0"/>
              <a:t>, безусловно, безопасно: все расходные материалы одноразовые.</a:t>
            </a:r>
          </a:p>
          <a:p>
            <a:pPr marL="0" indent="0" algn="just">
              <a:buNone/>
            </a:pPr>
            <a:r>
              <a:rPr lang="ru-RU" sz="1700" dirty="0"/>
              <a:t>Что касается пользы для здоровья, умеренная кровопотеря стимулирует костный мозг и иммунитет. Организм привык бороться, и он совершенствуется в этой борьбе, когда есть небольшая потеря крови, которая не несет никаких рисков по сравнению с травмой, оперативным вмешательством. </a:t>
            </a:r>
            <a:r>
              <a:rPr lang="ru-RU" sz="1700" dirty="0" smtClean="0"/>
              <a:t>Кроме того, известно, что </a:t>
            </a:r>
            <a:r>
              <a:rPr lang="ru-RU" sz="1700" dirty="0"/>
              <a:t>доноры меньше подвержены гриппу, простудным заболеваниям, реже страдают сердечно сосудистыми и онкологическими </a:t>
            </a:r>
            <a:r>
              <a:rPr lang="ru-RU" sz="1700" dirty="0" smtClean="0"/>
              <a:t>заболеваниями.</a:t>
            </a:r>
            <a:endParaRPr lang="ru-RU" sz="17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rgbClr val="0A4CB6"/>
                </a:solidFill>
              </a:rPr>
              <a:t>Кровь </a:t>
            </a:r>
            <a:r>
              <a:rPr lang="ru-RU" sz="2000" b="1" dirty="0">
                <a:solidFill>
                  <a:srgbClr val="0A4CB6"/>
                </a:solidFill>
              </a:rPr>
              <a:t>может закончиться, если постоянно ее </a:t>
            </a:r>
            <a:r>
              <a:rPr lang="ru-RU" sz="2000" b="1" dirty="0" smtClean="0">
                <a:solidFill>
                  <a:srgbClr val="0A4CB6"/>
                </a:solidFill>
              </a:rPr>
              <a:t>сдавать</a:t>
            </a:r>
          </a:p>
          <a:p>
            <a:pPr marL="0" indent="0" algn="just">
              <a:buNone/>
            </a:pPr>
            <a:r>
              <a:rPr lang="ru-RU" sz="1700" b="1" i="1" dirty="0" smtClean="0"/>
              <a:t>Вымысел</a:t>
            </a:r>
            <a:endParaRPr lang="ru-RU" sz="1700" i="1" dirty="0"/>
          </a:p>
          <a:p>
            <a:pPr marL="0" indent="0" algn="just">
              <a:buNone/>
            </a:pPr>
            <a:r>
              <a:rPr lang="ru-RU" sz="1700" dirty="0" smtClean="0"/>
              <a:t>Чисто </a:t>
            </a:r>
            <a:r>
              <a:rPr lang="ru-RU" sz="1700" dirty="0"/>
              <a:t>теоретически, кровь могла бы закончиться, если ее сдавать несколько раз за день. Но фактически это невозможно: </a:t>
            </a:r>
            <a:r>
              <a:rPr lang="ru-RU" sz="1700" dirty="0" smtClean="0"/>
              <a:t>система </a:t>
            </a:r>
            <a:r>
              <a:rPr lang="ru-RU" sz="1700" dirty="0"/>
              <a:t>донорства построена так, что сделать это не получится. Есть чёткие промежутки между сдачами крови, и при соблюдении этих промежутков она не закончится</a:t>
            </a:r>
            <a:r>
              <a:rPr lang="ru-RU" sz="1700" dirty="0" smtClean="0"/>
              <a:t>. Сдав </a:t>
            </a:r>
            <a:r>
              <a:rPr lang="ru-RU" sz="1700" dirty="0"/>
              <a:t>кровь, </a:t>
            </a:r>
            <a:r>
              <a:rPr lang="ru-RU" sz="1700" dirty="0" smtClean="0"/>
              <a:t>раньше </a:t>
            </a:r>
            <a:r>
              <a:rPr lang="ru-RU" sz="1700" dirty="0"/>
              <a:t>определенного </a:t>
            </a:r>
            <a:r>
              <a:rPr lang="ru-RU" sz="1700" dirty="0" smtClean="0"/>
              <a:t>срока нельзя </a:t>
            </a:r>
            <a:r>
              <a:rPr lang="ru-RU" sz="1700" dirty="0"/>
              <a:t>попасть донором ни в одно отделение переливания крови, </a:t>
            </a:r>
            <a:r>
              <a:rPr lang="ru-RU" sz="1700" dirty="0" smtClean="0"/>
              <a:t>так как они работают в едином информационном пространстве.</a:t>
            </a:r>
          </a:p>
          <a:p>
            <a:pPr marL="0" indent="0" algn="just">
              <a:buNone/>
            </a:pP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100" b="1" dirty="0">
                <a:solidFill>
                  <a:srgbClr val="0A4CB6"/>
                </a:solidFill>
              </a:rPr>
              <a:t>Моя кровь не нужна, так как является распространённой </a:t>
            </a:r>
            <a:endParaRPr lang="ru-RU" sz="2100" b="1" dirty="0" smtClean="0">
              <a:solidFill>
                <a:srgbClr val="0A4CB6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b="1" i="1" dirty="0" smtClean="0"/>
              <a:t>Вымысел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700" dirty="0"/>
              <a:t>Людям всегда переливают кровь их группы и резус-фактора. Таким образом, если кровь первой группы распространена среди здоровых, то она так же распространена и среди больных людей. А значит, кровь распространенной первой группы нужна чаще, чем кровь более редкой четвертой группы</a:t>
            </a:r>
            <a:r>
              <a:rPr lang="ru-RU" sz="17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/>
          </a:p>
        </p:txBody>
      </p:sp>
      <p:pic>
        <p:nvPicPr>
          <p:cNvPr id="5" name="Рисунок 2" descr="https://avatars.mds.yandex.net/i?id=c48d80165f28319f10f3058ad48b6be353238631-8285817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576" y="109538"/>
            <a:ext cx="1737389" cy="916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62322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2670</TotalTime>
  <Words>2251</Words>
  <Application>Microsoft Office PowerPoint</Application>
  <PresentationFormat>Произвольный</PresentationFormat>
  <Paragraphs>129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Всемирный День донора крови</vt:lpstr>
      <vt:lpstr>История праздника    </vt:lpstr>
      <vt:lpstr>История праздника</vt:lpstr>
      <vt:lpstr>Традиции праздника</vt:lpstr>
      <vt:lpstr>Национальный День донора в России</vt:lpstr>
      <vt:lpstr>Интересные факты</vt:lpstr>
      <vt:lpstr>Доноры - рекордсмены</vt:lpstr>
      <vt:lpstr>Популярные утверждения  о донорстве: правда или вымысел?</vt:lpstr>
      <vt:lpstr>Список литературы по донорству, заболеваниям крови,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186</cp:revision>
  <dcterms:created xsi:type="dcterms:W3CDTF">2019-04-11T10:45:24Z</dcterms:created>
  <dcterms:modified xsi:type="dcterms:W3CDTF">2026-06-04T07:29:17Z</dcterms:modified>
</cp:coreProperties>
</file>