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</a:rPr>
              <a:t>Информированность об ирригации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Информированность об ирригации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DB-4807-9BFA-18094BD4604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FDB-4807-9BFA-18094BD460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58-480B-9345-880B598B1D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58-480B-9345-880B598B1DCE}"/>
              </c:ext>
            </c:extLst>
          </c:dPt>
          <c:dLbls>
            <c:dLbl>
              <c:idx val="0"/>
              <c:layout>
                <c:manualLayout>
                  <c:x val="-0.12591574791958457"/>
                  <c:y val="7.70855178706394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FDB-4807-9BFA-18094BD4604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57677630597825"/>
                  <c:y val="-0.175994472500328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FDB-4807-9BFA-18094BD4604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DB-4807-9BFA-18094BD46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7010856330594241"/>
          <c:y val="0.84901319957793064"/>
          <c:w val="0.52571181548579771"/>
          <c:h val="0.12810569030987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72EE0-4E6E-4F15-B701-7BAB828039FF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0C6BA-4186-4756-A7D2-B58882D0B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7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0C6BA-4186-4756-A7D2-B58882D0B2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4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53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4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98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984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7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52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012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43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5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9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67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1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66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1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4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2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5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DDDCAD-4BA5-4442-8813-F76AB4F2C00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B6CD25-587E-4315-B1F1-6021F08A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7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5A3EF5-42A4-ADB8-A559-61EFDCC3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092" y="756109"/>
            <a:ext cx="6241816" cy="1052814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Фестиваль учебно-исследовательских работ младших школьников «Мои первые открытия» («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Эврикоша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77A6E20-A1EF-9412-BD67-657BFA79D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6210" y="1600200"/>
            <a:ext cx="5534529" cy="4353339"/>
          </a:xfrm>
        </p:spPr>
        <p:txBody>
          <a:bodyPr>
            <a:normAutofit fontScale="92500" lnSpcReduction="20000"/>
          </a:bodyPr>
          <a:lstStyle/>
          <a:p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«Ирригация в повседневной и научной жизни как способ повышения урожайности и облегчения человеческого труда»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 4-А класса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БОУ Петрозаводского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круга СОШ №7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 Ф.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Тимоскайнена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Денисов Павел Дмитриевич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проекта: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Гринькова Елена Сергеевна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E5F5A21-33C0-7189-1891-3F747878A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31" y="1600199"/>
            <a:ext cx="4577079" cy="4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9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0499BB-17C6-B93B-0F6F-5660C556729B}"/>
              </a:ext>
            </a:extLst>
          </p:cNvPr>
          <p:cNvSpPr txBox="1"/>
          <p:nvPr/>
        </p:nvSpPr>
        <p:spPr>
          <a:xfrm>
            <a:off x="4629807" y="486819"/>
            <a:ext cx="41410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anose="02040604050505020304" pitchFamily="18" charset="0"/>
                <a:cs typeface="+mj-cs"/>
              </a:rPr>
              <a:t>Заключение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4B584F4-EBB0-DACE-73E0-C5828C38BA95}"/>
              </a:ext>
            </a:extLst>
          </p:cNvPr>
          <p:cNvSpPr txBox="1"/>
          <p:nvPr/>
        </p:nvSpPr>
        <p:spPr>
          <a:xfrm>
            <a:off x="814552" y="3789036"/>
            <a:ext cx="105628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Моя гипотеза верна: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снабжать комнатные и сельскохозяйственные растения водой удаленно без применения прямого человеческого труда возможно и важно, даже, если источник воды находится на огромных расстояниях.</a:t>
            </a:r>
            <a:endParaRPr lang="ru-RU" sz="2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963A7CC-235A-44E1-D590-2A252361AA7B}"/>
              </a:ext>
            </a:extLst>
          </p:cNvPr>
          <p:cNvSpPr txBox="1"/>
          <p:nvPr/>
        </p:nvSpPr>
        <p:spPr>
          <a:xfrm>
            <a:off x="692541" y="5187445"/>
            <a:ext cx="105430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ДЕЛАТЬ ЭТО РАЗУМНО, С БЕРЕЖНЫМ ОТНОШЕНИЕМ К ПРЕСНОЙ ВОДЕ, СТОЛЬ ЦЕННОЙ В СОВРЕМЕННОМ МИРЕ! </a:t>
            </a:r>
            <a:endParaRPr lang="ru-RU" sz="2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71F173-45C0-9AEE-7B3B-C9809BF55DFA}"/>
              </a:ext>
            </a:extLst>
          </p:cNvPr>
          <p:cNvSpPr txBox="1"/>
          <p:nvPr/>
        </p:nvSpPr>
        <p:spPr>
          <a:xfrm>
            <a:off x="1082565" y="1106091"/>
            <a:ext cx="1002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Цели и задачи, поставленные мной достигнуты: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="" xmlns:a16="http://schemas.microsoft.com/office/drawing/2014/main" id="{7DBF3D83-3C48-CB1C-B97D-D8DF28380A2C}"/>
              </a:ext>
            </a:extLst>
          </p:cNvPr>
          <p:cNvSpPr/>
          <p:nvPr/>
        </p:nvSpPr>
        <p:spPr>
          <a:xfrm>
            <a:off x="1145628" y="1670555"/>
            <a:ext cx="451944" cy="2417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="" xmlns:a16="http://schemas.microsoft.com/office/drawing/2014/main" id="{A14FE892-E998-3C7D-8E51-47D032045357}"/>
              </a:ext>
            </a:extLst>
          </p:cNvPr>
          <p:cNvSpPr/>
          <p:nvPr/>
        </p:nvSpPr>
        <p:spPr>
          <a:xfrm>
            <a:off x="1140373" y="2073715"/>
            <a:ext cx="451944" cy="2417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="" xmlns:a16="http://schemas.microsoft.com/office/drawing/2014/main" id="{47AE3C03-7BB7-2086-1E8C-91CAA415C4E4}"/>
              </a:ext>
            </a:extLst>
          </p:cNvPr>
          <p:cNvSpPr/>
          <p:nvPr/>
        </p:nvSpPr>
        <p:spPr>
          <a:xfrm>
            <a:off x="1140373" y="2458134"/>
            <a:ext cx="451944" cy="2417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="" xmlns:a16="http://schemas.microsoft.com/office/drawing/2014/main" id="{84FBCC85-BB8D-7870-E45F-7A12888E0BB5}"/>
              </a:ext>
            </a:extLst>
          </p:cNvPr>
          <p:cNvSpPr/>
          <p:nvPr/>
        </p:nvSpPr>
        <p:spPr>
          <a:xfrm>
            <a:off x="1140373" y="3031132"/>
            <a:ext cx="451944" cy="2417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CA339D6-C6D4-823F-6C9C-79692BFB5DBF}"/>
              </a:ext>
            </a:extLst>
          </p:cNvPr>
          <p:cNvSpPr txBox="1"/>
          <p:nvPr/>
        </p:nvSpPr>
        <p:spPr>
          <a:xfrm>
            <a:off x="1660634" y="1581395"/>
            <a:ext cx="9932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Полив комнатных растений без применения прямого человеческого труда возможен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75722A3-CAC0-11C6-C2D6-553DD5675B78}"/>
              </a:ext>
            </a:extLst>
          </p:cNvPr>
          <p:cNvSpPr txBox="1"/>
          <p:nvPr/>
        </p:nvSpPr>
        <p:spPr>
          <a:xfrm>
            <a:off x="1660634" y="2000084"/>
            <a:ext cx="806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Собранная мной модель автополива работает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0B0DE2-C563-5C51-7235-ECA640ED2072}"/>
              </a:ext>
            </a:extLst>
          </p:cNvPr>
          <p:cNvSpPr txBox="1"/>
          <p:nvPr/>
        </p:nvSpPr>
        <p:spPr>
          <a:xfrm>
            <a:off x="1660634" y="2400194"/>
            <a:ext cx="7914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Ирригацию используют во всем мире повсеместно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405E6C8-DC8E-98E9-BB01-7A3F73C9246D}"/>
              </a:ext>
            </a:extLst>
          </p:cNvPr>
          <p:cNvSpPr txBox="1"/>
          <p:nvPr/>
        </p:nvSpPr>
        <p:spPr>
          <a:xfrm>
            <a:off x="1666005" y="2831501"/>
            <a:ext cx="946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Я доказал важность и актуальность ирригации и как для засушливых территорий мира и так и для территорий, где необходимо постоянное покрытие водой полей  </a:t>
            </a:r>
          </a:p>
        </p:txBody>
      </p:sp>
    </p:spTree>
    <p:extLst>
      <p:ext uri="{BB962C8B-B14F-4D97-AF65-F5344CB8AC3E}">
        <p14:creationId xmlns:p14="http://schemas.microsoft.com/office/powerpoint/2010/main" val="311166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0B2A63D-BF83-A6D9-0592-31CBB5376625}"/>
              </a:ext>
            </a:extLst>
          </p:cNvPr>
          <p:cNvSpPr txBox="1"/>
          <p:nvPr/>
        </p:nvSpPr>
        <p:spPr>
          <a:xfrm>
            <a:off x="6779954" y="4360886"/>
            <a:ext cx="4326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b="1" i="1" dirty="0"/>
              <a:t>Еда</a:t>
            </a:r>
          </a:p>
          <a:p>
            <a:pPr marL="457200" indent="-457200">
              <a:buAutoNum type="arabicPeriod"/>
            </a:pPr>
            <a:r>
              <a:rPr lang="ru-RU" sz="2800" b="1" i="1" dirty="0"/>
              <a:t>Эстетика</a:t>
            </a:r>
          </a:p>
          <a:p>
            <a:r>
              <a:rPr lang="ru-RU" sz="2800" b="1" i="1" dirty="0"/>
              <a:t>3. Чистота воздуха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EBB453B-BBCE-4B95-182E-095215A65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583" y="764376"/>
            <a:ext cx="2819400" cy="2819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17E9F44-1E90-4C08-44C7-D371B545A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58" y="2019300"/>
            <a:ext cx="4528767" cy="2819400"/>
          </a:xfrm>
          <a:prstGeom prst="rect">
            <a:avLst/>
          </a:prstGeom>
        </p:spPr>
      </p:pic>
      <p:sp>
        <p:nvSpPr>
          <p:cNvPr id="12" name="Стрелка: вправо 11">
            <a:extLst>
              <a:ext uri="{FF2B5EF4-FFF2-40B4-BE49-F238E27FC236}">
                <a16:creationId xmlns="" xmlns:a16="http://schemas.microsoft.com/office/drawing/2014/main" id="{F89E2DA7-72B9-A0B6-386F-6129EE2CC9B9}"/>
              </a:ext>
            </a:extLst>
          </p:cNvPr>
          <p:cNvSpPr/>
          <p:nvPr/>
        </p:nvSpPr>
        <p:spPr>
          <a:xfrm>
            <a:off x="5860584" y="2673627"/>
            <a:ext cx="1838740" cy="9963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5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B02EDA8-19B9-D429-A789-BF7B6584B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0" y="654694"/>
            <a:ext cx="4586907" cy="30579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CC07B76-E4AA-5E8B-8090-32B83AA1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54" y="654694"/>
            <a:ext cx="4586907" cy="3057938"/>
          </a:xfrm>
          <a:prstGeom prst="rect">
            <a:avLst/>
          </a:prstGeom>
        </p:spPr>
      </p:pic>
      <p:sp>
        <p:nvSpPr>
          <p:cNvPr id="13" name="Символ &quot;Запрещено&quot; 12">
            <a:extLst>
              <a:ext uri="{FF2B5EF4-FFF2-40B4-BE49-F238E27FC236}">
                <a16:creationId xmlns="" xmlns:a16="http://schemas.microsoft.com/office/drawing/2014/main" id="{CE4AA2D9-DD51-5A2F-5D97-018B4301CA3B}"/>
              </a:ext>
            </a:extLst>
          </p:cNvPr>
          <p:cNvSpPr/>
          <p:nvPr/>
        </p:nvSpPr>
        <p:spPr>
          <a:xfrm>
            <a:off x="9803296" y="654694"/>
            <a:ext cx="1272209" cy="1123122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="" xmlns:a16="http://schemas.microsoft.com/office/drawing/2014/main" id="{2F821865-4999-68F7-1E01-0FF39E3D314A}"/>
              </a:ext>
            </a:extLst>
          </p:cNvPr>
          <p:cNvSpPr/>
          <p:nvPr/>
        </p:nvSpPr>
        <p:spPr>
          <a:xfrm>
            <a:off x="5834270" y="2018011"/>
            <a:ext cx="705678" cy="4667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EAEB185-F7B6-5F9F-9756-6B5EB9CBF7FD}"/>
              </a:ext>
            </a:extLst>
          </p:cNvPr>
          <p:cNvSpPr txBox="1"/>
          <p:nvPr/>
        </p:nvSpPr>
        <p:spPr>
          <a:xfrm>
            <a:off x="1648239" y="3916017"/>
            <a:ext cx="88955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Можно ли обойтись без человеческой помощи при поливе комнатных растений ?</a:t>
            </a:r>
          </a:p>
        </p:txBody>
      </p:sp>
    </p:spTree>
    <p:extLst>
      <p:ext uri="{BB962C8B-B14F-4D97-AF65-F5344CB8AC3E}">
        <p14:creationId xmlns:p14="http://schemas.microsoft.com/office/powerpoint/2010/main" val="250387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9E9FC7-8566-8BF0-823D-85009651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254" y="470604"/>
            <a:ext cx="6321287" cy="564561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Цели исследования: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E933E0-B9A4-6898-981E-CCB428E7D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6373" y="638520"/>
            <a:ext cx="10326756" cy="1492327"/>
          </a:xfrm>
        </p:spPr>
        <p:txBody>
          <a:bodyPr>
            <a:noAutofit/>
          </a:bodyPr>
          <a:lstStyle/>
          <a:p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ыявление возможности полива растений без использования человеческого труда.</a:t>
            </a:r>
            <a:endParaRPr lang="ru-RU" sz="22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7D21D87-A38F-9EE6-0AB8-51750F7A91FD}"/>
              </a:ext>
            </a:extLst>
          </p:cNvPr>
          <p:cNvSpPr txBox="1"/>
          <p:nvPr/>
        </p:nvSpPr>
        <p:spPr>
          <a:xfrm>
            <a:off x="5332342" y="1607627"/>
            <a:ext cx="268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n w="3175" cmpd="sng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+mj-ea"/>
                <a:cs typeface="+mj-cs"/>
              </a:rPr>
              <a:t>Задачи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D20C9F-150E-2DCA-2C9B-572B74B0F20C}"/>
              </a:ext>
            </a:extLst>
          </p:cNvPr>
          <p:cNvSpPr txBox="1"/>
          <p:nvPr/>
        </p:nvSpPr>
        <p:spPr>
          <a:xfrm>
            <a:off x="1075082" y="2167408"/>
            <a:ext cx="10118035" cy="257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pPr algn="ctr"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Проанализировать литературу. 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Изучить историю автоматического полива растений. 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Исследовать использование ирригационных систем. 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Спроектировать устройство для автоматического полива растений. 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 Изготовить модель автополива и презентовать устройство. 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97EE2E-F186-DE15-A352-02D241445B64}"/>
              </a:ext>
            </a:extLst>
          </p:cNvPr>
          <p:cNvSpPr txBox="1"/>
          <p:nvPr/>
        </p:nvSpPr>
        <p:spPr>
          <a:xfrm>
            <a:off x="4903303" y="4326295"/>
            <a:ext cx="2584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n w="3175" cmpd="sng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+mj-ea"/>
                <a:cs typeface="+mj-cs"/>
              </a:rPr>
              <a:t>Гипотеза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E21572-B53B-982F-D07F-E72DEA35623B}"/>
              </a:ext>
            </a:extLst>
          </p:cNvPr>
          <p:cNvSpPr txBox="1"/>
          <p:nvPr/>
        </p:nvSpPr>
        <p:spPr>
          <a:xfrm>
            <a:off x="1136373" y="4886076"/>
            <a:ext cx="10449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Я предполагаю, что снабжать комнатные и сельскохозяйственные растения водой удаленно без применения прямого человеческого труда возможно и важно, даже, если источник воды находится на огромных расстояниях.  </a:t>
            </a:r>
          </a:p>
        </p:txBody>
      </p:sp>
    </p:spTree>
    <p:extLst>
      <p:ext uri="{BB962C8B-B14F-4D97-AF65-F5344CB8AC3E}">
        <p14:creationId xmlns:p14="http://schemas.microsoft.com/office/powerpoint/2010/main" val="255148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069BCB-E79A-8B6D-BFDC-D1399D3E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426" y="730892"/>
            <a:ext cx="5576488" cy="610890"/>
          </a:xfrm>
        </p:spPr>
        <p:txBody>
          <a:bodyPr>
            <a:noAutofit/>
          </a:bodyPr>
          <a:lstStyle/>
          <a:p>
            <a:r>
              <a:rPr lang="ru-RU" sz="4000" b="1" i="1" dirty="0">
                <a:latin typeface="Century Schoolbook" panose="02040604050505020304" pitchFamily="18" charset="0"/>
              </a:rPr>
              <a:t>Схема проекта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6E6B991-0B11-A6AE-F56A-991BEF52A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64" y="2041110"/>
            <a:ext cx="8346672" cy="35753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8D668E-245D-4AA0-D029-B7DD8087E1B4}"/>
              </a:ext>
            </a:extLst>
          </p:cNvPr>
          <p:cNvSpPr txBox="1"/>
          <p:nvPr/>
        </p:nvSpPr>
        <p:spPr>
          <a:xfrm>
            <a:off x="1679712" y="1579445"/>
            <a:ext cx="3031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Датчик влажности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57C98BA-84A6-9975-FE10-646527D71CFB}"/>
              </a:ext>
            </a:extLst>
          </p:cNvPr>
          <p:cNvSpPr txBox="1"/>
          <p:nvPr/>
        </p:nvSpPr>
        <p:spPr>
          <a:xfrm>
            <a:off x="5804452" y="2643810"/>
            <a:ext cx="184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Реле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176DE1-1BB4-B992-7C4E-DDDE3F6C6982}"/>
              </a:ext>
            </a:extLst>
          </p:cNvPr>
          <p:cNvSpPr txBox="1"/>
          <p:nvPr/>
        </p:nvSpPr>
        <p:spPr>
          <a:xfrm>
            <a:off x="8420658" y="3597964"/>
            <a:ext cx="236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Помпа-насос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012F466-2344-E264-C71D-3483587AAABC}"/>
              </a:ext>
            </a:extLst>
          </p:cNvPr>
          <p:cNvSpPr txBox="1"/>
          <p:nvPr/>
        </p:nvSpPr>
        <p:spPr>
          <a:xfrm>
            <a:off x="1625046" y="5665443"/>
            <a:ext cx="314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67309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9E90528-86BE-9C8F-0D8A-107AE2782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6" y="770281"/>
            <a:ext cx="3391439" cy="26040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4C05A87-AAE4-AA6D-8526-E13E17BEB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24" y="770281"/>
            <a:ext cx="3472072" cy="26040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882ACD2-F7E3-A19B-67F5-F61EB9EE5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80" y="770281"/>
            <a:ext cx="3487414" cy="26040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4329C20-675A-5FB1-1190-42C17660B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5" y="3531307"/>
            <a:ext cx="3387300" cy="25404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333EF49-4912-D848-0093-ECC96E5D9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05" y="3531307"/>
            <a:ext cx="3429391" cy="25564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6381B169-4D77-9749-969B-838BB4AEE1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56" y="3531306"/>
            <a:ext cx="3467299" cy="25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5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5B9F821-C64C-87F2-9A40-0D37EE266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23" y="692614"/>
            <a:ext cx="4944718" cy="29134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CD9C028-0E22-0FF1-38F2-F3255CD4E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26" y="692614"/>
            <a:ext cx="4613414" cy="29134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1ED60C1-23B4-6370-77D7-FA29AF3C2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89" y="4108489"/>
            <a:ext cx="7562021" cy="17678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2CF4B52-E7DA-A123-D3CC-ACA0199F16AA}"/>
              </a:ext>
            </a:extLst>
          </p:cNvPr>
          <p:cNvSpPr txBox="1"/>
          <p:nvPr/>
        </p:nvSpPr>
        <p:spPr>
          <a:xfrm>
            <a:off x="776081" y="3700138"/>
            <a:ext cx="5528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Первые простейшие ирригационные системы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5F9A369-5EEF-96C6-69E3-0AFE483659E0}"/>
              </a:ext>
            </a:extLst>
          </p:cNvPr>
          <p:cNvSpPr txBox="1"/>
          <p:nvPr/>
        </p:nvSpPr>
        <p:spPr>
          <a:xfrm>
            <a:off x="6630229" y="3708379"/>
            <a:ext cx="4704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Великая рукотворная река в Ливии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73E2C20-37FA-3E98-A322-F7BF028E003C}"/>
              </a:ext>
            </a:extLst>
          </p:cNvPr>
          <p:cNvSpPr txBox="1"/>
          <p:nvPr/>
        </p:nvSpPr>
        <p:spPr>
          <a:xfrm>
            <a:off x="4734338" y="5876329"/>
            <a:ext cx="2723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Рисовые поля в Азии</a:t>
            </a:r>
          </a:p>
        </p:txBody>
      </p:sp>
    </p:spTree>
    <p:extLst>
      <p:ext uri="{BB962C8B-B14F-4D97-AF65-F5344CB8AC3E}">
        <p14:creationId xmlns:p14="http://schemas.microsoft.com/office/powerpoint/2010/main" val="340367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B6DF54-0C4E-484C-83A9-6BA887EA9963}"/>
              </a:ext>
            </a:extLst>
          </p:cNvPr>
          <p:cNvSpPr txBox="1"/>
          <p:nvPr/>
        </p:nvSpPr>
        <p:spPr>
          <a:xfrm>
            <a:off x="3945835" y="556591"/>
            <a:ext cx="55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Century Schoolbook" panose="02040604050505020304" pitchFamily="18" charset="0"/>
              </a:rPr>
              <a:t>Актуальность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BBDC2F2-75A9-C270-DA86-0C18871A6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2" y="2060560"/>
            <a:ext cx="4329646" cy="4118001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3B1987DC-4995-8DD4-6652-70A8174CD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951237"/>
              </p:ext>
            </p:extLst>
          </p:nvPr>
        </p:nvGraphicFramePr>
        <p:xfrm>
          <a:off x="6713883" y="2848304"/>
          <a:ext cx="4237896" cy="333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D94130A-BAF7-6830-EC1C-F3ADB1E4315A}"/>
              </a:ext>
            </a:extLst>
          </p:cNvPr>
          <p:cNvSpPr txBox="1"/>
          <p:nvPr/>
        </p:nvSpPr>
        <p:spPr>
          <a:xfrm>
            <a:off x="778382" y="1162048"/>
            <a:ext cx="41620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В МИРЕ</a:t>
            </a:r>
          </a:p>
          <a:p>
            <a:pPr algn="ctr"/>
            <a:r>
              <a:rPr lang="ru-RU" sz="2000" dirty="0"/>
              <a:t>Развитие водосберегающих систем в Азии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7AFE18B-4844-DF18-6FC6-8BDD38B63327}"/>
              </a:ext>
            </a:extLst>
          </p:cNvPr>
          <p:cNvSpPr txBox="1"/>
          <p:nvPr/>
        </p:nvSpPr>
        <p:spPr>
          <a:xfrm>
            <a:off x="6568966" y="1186304"/>
            <a:ext cx="41620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 БЫТУ</a:t>
            </a:r>
          </a:p>
          <a:p>
            <a:pPr algn="ctr"/>
            <a:r>
              <a:rPr lang="ru-RU" sz="2000" dirty="0"/>
              <a:t>Анкетирование учащихся 4-х классов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D1B4F4E-6FBB-2DE7-A45D-53782131856A}"/>
              </a:ext>
            </a:extLst>
          </p:cNvPr>
          <p:cNvSpPr txBox="1"/>
          <p:nvPr/>
        </p:nvSpPr>
        <p:spPr>
          <a:xfrm>
            <a:off x="6568966" y="2104257"/>
            <a:ext cx="461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Опрошено: 39 человек</a:t>
            </a:r>
          </a:p>
          <a:p>
            <a:r>
              <a:rPr lang="ru-RU" sz="2000" dirty="0"/>
              <a:t>Пользуются автополивом дома: 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9945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316F268-3D31-4419-AEC1-2D26F9AC8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1" y="1866900"/>
            <a:ext cx="5454867" cy="377373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9C87A1B-550A-EC6E-D30B-68C70A50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8" y="1217366"/>
            <a:ext cx="9921764" cy="610890"/>
          </a:xfrm>
        </p:spPr>
        <p:txBody>
          <a:bodyPr>
            <a:noAutofit/>
          </a:bodyPr>
          <a:lstStyle/>
          <a:p>
            <a:r>
              <a:rPr lang="ru-RU" sz="4000" b="1" i="1" dirty="0">
                <a:latin typeface="Century Schoolbook" panose="02040604050505020304" pitchFamily="18" charset="0"/>
              </a:rPr>
              <a:t>Экологическая катастрофа. Аральское море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53DD32-6E60-61D7-DE04-5EBFD76E5A89}"/>
              </a:ext>
            </a:extLst>
          </p:cNvPr>
          <p:cNvSpPr txBox="1"/>
          <p:nvPr/>
        </p:nvSpPr>
        <p:spPr>
          <a:xfrm>
            <a:off x="1387367" y="5679278"/>
            <a:ext cx="506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БЫЛО                          СТАЛО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F0CBD6B-20F3-0FEA-CBEE-10CBA5D2EE96}"/>
              </a:ext>
            </a:extLst>
          </p:cNvPr>
          <p:cNvSpPr txBox="1"/>
          <p:nvPr/>
        </p:nvSpPr>
        <p:spPr>
          <a:xfrm>
            <a:off x="6558457" y="1872859"/>
            <a:ext cx="4824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/>
              <a:t>S </a:t>
            </a:r>
            <a:r>
              <a:rPr lang="ru-RU" sz="2000" dirty="0"/>
              <a:t>поверхности моря сократилась на ¾ </a:t>
            </a:r>
          </a:p>
          <a:p>
            <a:pPr marL="342900" indent="-342900">
              <a:buAutoNum type="arabicParenR"/>
            </a:pPr>
            <a:r>
              <a:rPr lang="en-US" sz="2000" dirty="0"/>
              <a:t>V</a:t>
            </a:r>
            <a:r>
              <a:rPr lang="ru-RU" sz="2000" dirty="0"/>
              <a:t> воды сократился на 90%</a:t>
            </a:r>
          </a:p>
          <a:p>
            <a:pPr marL="342900" indent="-342900">
              <a:buAutoNum type="arabicParenR"/>
            </a:pPr>
            <a:r>
              <a:rPr lang="ru-RU" sz="2000" dirty="0"/>
              <a:t>Средняя соленость воды увеличилась с 10‰ до 200‰ </a:t>
            </a:r>
            <a:endParaRPr lang="en-US" sz="2000" dirty="0"/>
          </a:p>
          <a:p>
            <a:pPr marL="342900" indent="-342900">
              <a:buAutoNum type="arabicParenR"/>
            </a:pPr>
            <a:r>
              <a:rPr lang="ru-RU" sz="2000" dirty="0"/>
              <a:t>Береговая линия отступила на 100-150 км</a:t>
            </a:r>
          </a:p>
          <a:p>
            <a:pPr marL="342900" indent="-342900">
              <a:buFontTx/>
              <a:buAutoNum type="arabicParenR"/>
            </a:pPr>
            <a:r>
              <a:rPr lang="en-US" sz="2000" dirty="0"/>
              <a:t>S</a:t>
            </a:r>
            <a:r>
              <a:rPr lang="ru-RU" sz="2000" dirty="0"/>
              <a:t> оголившегося дна Арала около 38 </a:t>
            </a:r>
            <a:r>
              <a:rPr lang="ru-RU" sz="2000"/>
              <a:t>тыс </a:t>
            </a:r>
            <a:r>
              <a:rPr lang="ru-RU" sz="2000" dirty="0"/>
              <a:t>км</a:t>
            </a:r>
            <a:r>
              <a:rPr lang="ru-RU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/>
              <a:t>До обмеления обитало 34 вида рыб. Сейчас в небольшом количестве водится только в Малом Арале, а в Большом – отсутствует полностью</a:t>
            </a:r>
          </a:p>
        </p:txBody>
      </p:sp>
    </p:spTree>
    <p:extLst>
      <p:ext uri="{BB962C8B-B14F-4D97-AF65-F5344CB8AC3E}">
        <p14:creationId xmlns:p14="http://schemas.microsoft.com/office/powerpoint/2010/main" val="474194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Широкоэкранный</PresentationFormat>
  <Paragraphs>61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Schoolbook</vt:lpstr>
      <vt:lpstr>Garamond</vt:lpstr>
      <vt:lpstr>Times New Roman</vt:lpstr>
      <vt:lpstr>Натуральные материалы</vt:lpstr>
      <vt:lpstr>Городской Фестиваль учебно-исследовательских работ младших школьников «Мои первые открытия» («Эврикоша») </vt:lpstr>
      <vt:lpstr>Презентация PowerPoint</vt:lpstr>
      <vt:lpstr>Презентация PowerPoint</vt:lpstr>
      <vt:lpstr>Цели исследования:</vt:lpstr>
      <vt:lpstr>Схема проекта</vt:lpstr>
      <vt:lpstr>Презентация PowerPoint</vt:lpstr>
      <vt:lpstr>Презентация PowerPoint</vt:lpstr>
      <vt:lpstr>Презентация PowerPoint</vt:lpstr>
      <vt:lpstr>Экологическая катастрофа. Аральское море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Фестиваль учебно-исследовательских работ младших школьников «Мои первые открытия» («Эврикоша») </dc:title>
  <dc:creator>user</dc:creator>
  <cp:lastModifiedBy>user</cp:lastModifiedBy>
  <cp:revision>2</cp:revision>
  <dcterms:modified xsi:type="dcterms:W3CDTF">2024-02-02T10:58:02Z</dcterms:modified>
</cp:coreProperties>
</file>