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58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66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4 день (% обрастаний) 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Пр1</c:v>
                </c:pt>
                <c:pt idx="1">
                  <c:v>Пр2</c:v>
                </c:pt>
                <c:pt idx="2">
                  <c:v>Пр3</c:v>
                </c:pt>
                <c:pt idx="3">
                  <c:v>Пр4</c:v>
                </c:pt>
                <c:pt idx="4">
                  <c:v>Пр 5</c:v>
                </c:pt>
                <c:pt idx="5">
                  <c:v>Пр6</c:v>
                </c:pt>
                <c:pt idx="6">
                  <c:v>Пр 7</c:v>
                </c:pt>
                <c:pt idx="7">
                  <c:v>Пр 8</c:v>
                </c:pt>
                <c:pt idx="8">
                  <c:v>Пр9</c:v>
                </c:pt>
                <c:pt idx="9">
                  <c:v>Пр10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день (% обрастаний)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Пр1</c:v>
                </c:pt>
                <c:pt idx="1">
                  <c:v>Пр2</c:v>
                </c:pt>
                <c:pt idx="2">
                  <c:v>Пр3</c:v>
                </c:pt>
                <c:pt idx="3">
                  <c:v>Пр4</c:v>
                </c:pt>
                <c:pt idx="4">
                  <c:v>Пр 5</c:v>
                </c:pt>
                <c:pt idx="5">
                  <c:v>Пр6</c:v>
                </c:pt>
                <c:pt idx="6">
                  <c:v>Пр 7</c:v>
                </c:pt>
                <c:pt idx="7">
                  <c:v>Пр 8</c:v>
                </c:pt>
                <c:pt idx="8">
                  <c:v>Пр9</c:v>
                </c:pt>
                <c:pt idx="9">
                  <c:v>Пр10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17.5</c:v>
                </c:pt>
                <c:pt idx="1">
                  <c:v>7.5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40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день (% обрастаний)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Пр1</c:v>
                </c:pt>
                <c:pt idx="1">
                  <c:v>Пр2</c:v>
                </c:pt>
                <c:pt idx="2">
                  <c:v>Пр3</c:v>
                </c:pt>
                <c:pt idx="3">
                  <c:v>Пр4</c:v>
                </c:pt>
                <c:pt idx="4">
                  <c:v>Пр 5</c:v>
                </c:pt>
                <c:pt idx="5">
                  <c:v>Пр6</c:v>
                </c:pt>
                <c:pt idx="6">
                  <c:v>Пр 7</c:v>
                </c:pt>
                <c:pt idx="7">
                  <c:v>Пр 8</c:v>
                </c:pt>
                <c:pt idx="8">
                  <c:v>Пр9</c:v>
                </c:pt>
                <c:pt idx="9">
                  <c:v>Пр10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57.5</c:v>
                </c:pt>
                <c:pt idx="1">
                  <c:v>30</c:v>
                </c:pt>
                <c:pt idx="2">
                  <c:v>22.5</c:v>
                </c:pt>
                <c:pt idx="3">
                  <c:v>5</c:v>
                </c:pt>
                <c:pt idx="4">
                  <c:v>2.5</c:v>
                </c:pt>
                <c:pt idx="5">
                  <c:v>100</c:v>
                </c:pt>
                <c:pt idx="6">
                  <c:v>12.5</c:v>
                </c:pt>
                <c:pt idx="7">
                  <c:v>7.5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/>
        <c:axId val="138221440"/>
        <c:axId val="138222976"/>
      </c:barChart>
      <c:catAx>
        <c:axId val="138221440"/>
        <c:scaling>
          <c:orientation val="minMax"/>
        </c:scaling>
        <c:axPos val="b"/>
        <c:numFmt formatCode="General" sourceLinked="0"/>
        <c:tickLblPos val="nextTo"/>
        <c:crossAx val="138222976"/>
        <c:crosses val="autoZero"/>
        <c:auto val="1"/>
        <c:lblAlgn val="ctr"/>
        <c:lblOffset val="100"/>
      </c:catAx>
      <c:valAx>
        <c:axId val="138222976"/>
        <c:scaling>
          <c:orientation val="minMax"/>
        </c:scaling>
        <c:axPos val="l"/>
        <c:majorGridlines/>
        <c:numFmt formatCode="General" sourceLinked="1"/>
        <c:tickLblPos val="nextTo"/>
        <c:crossAx val="13822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62734519296196"/>
          <c:y val="8.8543587298437962E-2"/>
          <c:w val="0.31848376591814931"/>
          <c:h val="0.2336459666152816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589CD-3D44-467D-A992-95DE4F737E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6251B-CC57-457C-BD46-22F028A81C57}">
      <dgm:prSet phldrT="[Текст]"/>
      <dgm:spPr/>
      <dgm:t>
        <a:bodyPr/>
        <a:lstStyle/>
        <a:p>
          <a:r>
            <a:rPr lang="ru-RU" dirty="0" err="1" smtClean="0"/>
            <a:t>Azotobacter</a:t>
          </a:r>
          <a:r>
            <a:rPr lang="ru-RU" dirty="0" smtClean="0"/>
            <a:t> </a:t>
          </a:r>
          <a:r>
            <a:rPr lang="ru-RU" dirty="0" err="1" smtClean="0"/>
            <a:t>agilis</a:t>
          </a:r>
          <a:endParaRPr lang="ru-RU" dirty="0"/>
        </a:p>
      </dgm:t>
    </dgm:pt>
    <dgm:pt modelId="{6248DEE4-DD4B-436A-A564-D1DB0B3B45F6}" type="parTrans" cxnId="{99E712C2-9881-4848-85A0-0BABAD0B3ACF}">
      <dgm:prSet/>
      <dgm:spPr/>
      <dgm:t>
        <a:bodyPr/>
        <a:lstStyle/>
        <a:p>
          <a:endParaRPr lang="ru-RU"/>
        </a:p>
      </dgm:t>
    </dgm:pt>
    <dgm:pt modelId="{37453469-1933-4ECA-85D1-033C861DF2AC}" type="sibTrans" cxnId="{99E712C2-9881-4848-85A0-0BABAD0B3ACF}">
      <dgm:prSet/>
      <dgm:spPr/>
      <dgm:t>
        <a:bodyPr/>
        <a:lstStyle/>
        <a:p>
          <a:endParaRPr lang="ru-RU"/>
        </a:p>
      </dgm:t>
    </dgm:pt>
    <dgm:pt modelId="{47A0DE09-172D-40BD-9AFB-03FA3882B253}">
      <dgm:prSet/>
      <dgm:spPr/>
      <dgm:t>
        <a:bodyPr/>
        <a:lstStyle/>
        <a:p>
          <a:r>
            <a:rPr lang="ru-RU" dirty="0" err="1" smtClean="0"/>
            <a:t>Azotobacter</a:t>
          </a:r>
          <a:r>
            <a:rPr lang="ru-RU" dirty="0" smtClean="0"/>
            <a:t> </a:t>
          </a:r>
          <a:r>
            <a:rPr lang="ru-RU" dirty="0" err="1" smtClean="0"/>
            <a:t>chroococcum</a:t>
          </a:r>
          <a:r>
            <a:rPr lang="ru-RU" dirty="0" smtClean="0"/>
            <a:t> </a:t>
          </a:r>
          <a:endParaRPr lang="ru-RU" dirty="0"/>
        </a:p>
      </dgm:t>
    </dgm:pt>
    <dgm:pt modelId="{43E6784E-C8AC-4558-A494-5101C6168D0A}" type="parTrans" cxnId="{1FD9ADAD-1A77-43BD-AB58-95BCF1F43E9A}">
      <dgm:prSet/>
      <dgm:spPr/>
      <dgm:t>
        <a:bodyPr/>
        <a:lstStyle/>
        <a:p>
          <a:endParaRPr lang="ru-RU"/>
        </a:p>
      </dgm:t>
    </dgm:pt>
    <dgm:pt modelId="{D12629E8-A2D6-4BEA-81C8-2DCE3AC82A78}" type="sibTrans" cxnId="{1FD9ADAD-1A77-43BD-AB58-95BCF1F43E9A}">
      <dgm:prSet/>
      <dgm:spPr/>
      <dgm:t>
        <a:bodyPr/>
        <a:lstStyle/>
        <a:p>
          <a:endParaRPr lang="ru-RU"/>
        </a:p>
      </dgm:t>
    </dgm:pt>
    <dgm:pt modelId="{6CF7B88A-F989-45B7-8BD3-ED8074E062DE}">
      <dgm:prSet/>
      <dgm:spPr/>
      <dgm:t>
        <a:bodyPr/>
        <a:lstStyle/>
        <a:p>
          <a:r>
            <a:rPr lang="ru-RU" smtClean="0"/>
            <a:t>Azotobacter vinelandii</a:t>
          </a:r>
          <a:endParaRPr lang="ru-RU"/>
        </a:p>
      </dgm:t>
    </dgm:pt>
    <dgm:pt modelId="{A3228B48-6ACE-44E3-AEFB-6E49C42A84A5}" type="parTrans" cxnId="{21DCAD43-F5F8-4E1A-9832-31A1849A14A0}">
      <dgm:prSet/>
      <dgm:spPr/>
      <dgm:t>
        <a:bodyPr/>
        <a:lstStyle/>
        <a:p>
          <a:endParaRPr lang="ru-RU"/>
        </a:p>
      </dgm:t>
    </dgm:pt>
    <dgm:pt modelId="{534E0D1C-F380-493F-8B51-5811151F2A07}" type="sibTrans" cxnId="{21DCAD43-F5F8-4E1A-9832-31A1849A14A0}">
      <dgm:prSet/>
      <dgm:spPr/>
      <dgm:t>
        <a:bodyPr/>
        <a:lstStyle/>
        <a:p>
          <a:endParaRPr lang="ru-RU"/>
        </a:p>
      </dgm:t>
    </dgm:pt>
    <dgm:pt modelId="{4CA2737D-5AB9-45DF-8E69-81F54E4D5DDF}" type="pres">
      <dgm:prSet presAssocID="{098589CD-3D44-467D-A992-95DE4F737E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E3ABB-3C61-4F25-9C4E-ECF5FDDC01C0}" type="pres">
      <dgm:prSet presAssocID="{47A0DE09-172D-40BD-9AFB-03FA3882B253}" presName="parentLin" presStyleCnt="0"/>
      <dgm:spPr/>
    </dgm:pt>
    <dgm:pt modelId="{1B592837-6750-4E15-AC88-8A91A94F458E}" type="pres">
      <dgm:prSet presAssocID="{47A0DE09-172D-40BD-9AFB-03FA3882B2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E62A48-517A-4DA0-9A93-6DC1D75A6D79}" type="pres">
      <dgm:prSet presAssocID="{47A0DE09-172D-40BD-9AFB-03FA3882B2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9ED6-B442-47C0-B886-5B6CB2AB22D7}" type="pres">
      <dgm:prSet presAssocID="{47A0DE09-172D-40BD-9AFB-03FA3882B253}" presName="negativeSpace" presStyleCnt="0"/>
      <dgm:spPr/>
    </dgm:pt>
    <dgm:pt modelId="{96F86165-A885-4C80-80AE-9D5B8C927A98}" type="pres">
      <dgm:prSet presAssocID="{47A0DE09-172D-40BD-9AFB-03FA3882B253}" presName="childText" presStyleLbl="conFgAcc1" presStyleIdx="0" presStyleCnt="3">
        <dgm:presLayoutVars>
          <dgm:bulletEnabled val="1"/>
        </dgm:presLayoutVars>
      </dgm:prSet>
      <dgm:spPr/>
    </dgm:pt>
    <dgm:pt modelId="{41E4D485-A098-426A-B3E3-2129D6E7B596}" type="pres">
      <dgm:prSet presAssocID="{D12629E8-A2D6-4BEA-81C8-2DCE3AC82A78}" presName="spaceBetweenRectangles" presStyleCnt="0"/>
      <dgm:spPr/>
    </dgm:pt>
    <dgm:pt modelId="{D0E2BFB4-5BB4-445F-BB10-CDBE1E91F9D8}" type="pres">
      <dgm:prSet presAssocID="{7026251B-CC57-457C-BD46-22F028A81C57}" presName="parentLin" presStyleCnt="0"/>
      <dgm:spPr/>
    </dgm:pt>
    <dgm:pt modelId="{E9B7AB47-7D6C-40DB-B8E5-DB8ED36EC853}" type="pres">
      <dgm:prSet presAssocID="{7026251B-CC57-457C-BD46-22F028A81C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3474AD-0EB6-45E2-BA69-49402EDEFBEE}" type="pres">
      <dgm:prSet presAssocID="{7026251B-CC57-457C-BD46-22F028A81C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2F4F0-1FB1-41AE-BCC8-1F3C454741FA}" type="pres">
      <dgm:prSet presAssocID="{7026251B-CC57-457C-BD46-22F028A81C57}" presName="negativeSpace" presStyleCnt="0"/>
      <dgm:spPr/>
    </dgm:pt>
    <dgm:pt modelId="{078597FE-212D-4D3F-862F-C3BD0D94C635}" type="pres">
      <dgm:prSet presAssocID="{7026251B-CC57-457C-BD46-22F028A81C57}" presName="childText" presStyleLbl="conFgAcc1" presStyleIdx="1" presStyleCnt="3">
        <dgm:presLayoutVars>
          <dgm:bulletEnabled val="1"/>
        </dgm:presLayoutVars>
      </dgm:prSet>
      <dgm:spPr/>
    </dgm:pt>
    <dgm:pt modelId="{4ACF37F7-48C3-4130-98CD-C060B25F0DC0}" type="pres">
      <dgm:prSet presAssocID="{37453469-1933-4ECA-85D1-033C861DF2AC}" presName="spaceBetweenRectangles" presStyleCnt="0"/>
      <dgm:spPr/>
    </dgm:pt>
    <dgm:pt modelId="{E3D8AB8C-D326-4AB9-B25C-CAB3BF743C84}" type="pres">
      <dgm:prSet presAssocID="{6CF7B88A-F989-45B7-8BD3-ED8074E062DE}" presName="parentLin" presStyleCnt="0"/>
      <dgm:spPr/>
    </dgm:pt>
    <dgm:pt modelId="{864C2ADD-6C21-4EEB-B160-E9335150BC2C}" type="pres">
      <dgm:prSet presAssocID="{6CF7B88A-F989-45B7-8BD3-ED8074E062D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0B1E5EF-C425-403E-A6A0-E1B83B1A8BE7}" type="pres">
      <dgm:prSet presAssocID="{6CF7B88A-F989-45B7-8BD3-ED8074E062D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F734A-9B8E-40EF-8371-46C27951B1EB}" type="pres">
      <dgm:prSet presAssocID="{6CF7B88A-F989-45B7-8BD3-ED8074E062DE}" presName="negativeSpace" presStyleCnt="0"/>
      <dgm:spPr/>
    </dgm:pt>
    <dgm:pt modelId="{0D7CAAF0-220B-4449-94BE-974C14F168C9}" type="pres">
      <dgm:prSet presAssocID="{6CF7B88A-F989-45B7-8BD3-ED8074E062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E712C2-9881-4848-85A0-0BABAD0B3ACF}" srcId="{098589CD-3D44-467D-A992-95DE4F737E1B}" destId="{7026251B-CC57-457C-BD46-22F028A81C57}" srcOrd="1" destOrd="0" parTransId="{6248DEE4-DD4B-436A-A564-D1DB0B3B45F6}" sibTransId="{37453469-1933-4ECA-85D1-033C861DF2AC}"/>
    <dgm:cxn modelId="{21DCAD43-F5F8-4E1A-9832-31A1849A14A0}" srcId="{098589CD-3D44-467D-A992-95DE4F737E1B}" destId="{6CF7B88A-F989-45B7-8BD3-ED8074E062DE}" srcOrd="2" destOrd="0" parTransId="{A3228B48-6ACE-44E3-AEFB-6E49C42A84A5}" sibTransId="{534E0D1C-F380-493F-8B51-5811151F2A07}"/>
    <dgm:cxn modelId="{A39BE6BC-2443-4858-8CF1-8A8F7880FDF2}" type="presOf" srcId="{6CF7B88A-F989-45B7-8BD3-ED8074E062DE}" destId="{864C2ADD-6C21-4EEB-B160-E9335150BC2C}" srcOrd="0" destOrd="0" presId="urn:microsoft.com/office/officeart/2005/8/layout/list1"/>
    <dgm:cxn modelId="{A326F98B-2318-4491-840F-946B4FBCB50A}" type="presOf" srcId="{098589CD-3D44-467D-A992-95DE4F737E1B}" destId="{4CA2737D-5AB9-45DF-8E69-81F54E4D5DDF}" srcOrd="0" destOrd="0" presId="urn:microsoft.com/office/officeart/2005/8/layout/list1"/>
    <dgm:cxn modelId="{1DC427E7-A744-4803-B183-5D2C66CACBA3}" type="presOf" srcId="{7026251B-CC57-457C-BD46-22F028A81C57}" destId="{AF3474AD-0EB6-45E2-BA69-49402EDEFBEE}" srcOrd="1" destOrd="0" presId="urn:microsoft.com/office/officeart/2005/8/layout/list1"/>
    <dgm:cxn modelId="{C4BD95EE-0903-47AF-BBE2-8411EB4DEC7F}" type="presOf" srcId="{47A0DE09-172D-40BD-9AFB-03FA3882B253}" destId="{1B592837-6750-4E15-AC88-8A91A94F458E}" srcOrd="0" destOrd="0" presId="urn:microsoft.com/office/officeart/2005/8/layout/list1"/>
    <dgm:cxn modelId="{651100ED-15F6-458E-9FB8-E94776BE166D}" type="presOf" srcId="{7026251B-CC57-457C-BD46-22F028A81C57}" destId="{E9B7AB47-7D6C-40DB-B8E5-DB8ED36EC853}" srcOrd="0" destOrd="0" presId="urn:microsoft.com/office/officeart/2005/8/layout/list1"/>
    <dgm:cxn modelId="{2B0F2200-F7D2-4597-AB69-6C5AEDB9885C}" type="presOf" srcId="{47A0DE09-172D-40BD-9AFB-03FA3882B253}" destId="{D3E62A48-517A-4DA0-9A93-6DC1D75A6D79}" srcOrd="1" destOrd="0" presId="urn:microsoft.com/office/officeart/2005/8/layout/list1"/>
    <dgm:cxn modelId="{35FF007F-4B82-4443-9363-1ECFFCD2860A}" type="presOf" srcId="{6CF7B88A-F989-45B7-8BD3-ED8074E062DE}" destId="{E0B1E5EF-C425-403E-A6A0-E1B83B1A8BE7}" srcOrd="1" destOrd="0" presId="urn:microsoft.com/office/officeart/2005/8/layout/list1"/>
    <dgm:cxn modelId="{1FD9ADAD-1A77-43BD-AB58-95BCF1F43E9A}" srcId="{098589CD-3D44-467D-A992-95DE4F737E1B}" destId="{47A0DE09-172D-40BD-9AFB-03FA3882B253}" srcOrd="0" destOrd="0" parTransId="{43E6784E-C8AC-4558-A494-5101C6168D0A}" sibTransId="{D12629E8-A2D6-4BEA-81C8-2DCE3AC82A78}"/>
    <dgm:cxn modelId="{D2B12DE4-0336-4877-A548-D434F288E1E6}" type="presParOf" srcId="{4CA2737D-5AB9-45DF-8E69-81F54E4D5DDF}" destId="{5DFE3ABB-3C61-4F25-9C4E-ECF5FDDC01C0}" srcOrd="0" destOrd="0" presId="urn:microsoft.com/office/officeart/2005/8/layout/list1"/>
    <dgm:cxn modelId="{E966835C-A83C-4112-97F2-99FB7B1DAFB6}" type="presParOf" srcId="{5DFE3ABB-3C61-4F25-9C4E-ECF5FDDC01C0}" destId="{1B592837-6750-4E15-AC88-8A91A94F458E}" srcOrd="0" destOrd="0" presId="urn:microsoft.com/office/officeart/2005/8/layout/list1"/>
    <dgm:cxn modelId="{D02D8E08-1D56-4BD0-A2A1-F7DC4BC3F244}" type="presParOf" srcId="{5DFE3ABB-3C61-4F25-9C4E-ECF5FDDC01C0}" destId="{D3E62A48-517A-4DA0-9A93-6DC1D75A6D79}" srcOrd="1" destOrd="0" presId="urn:microsoft.com/office/officeart/2005/8/layout/list1"/>
    <dgm:cxn modelId="{C7F35130-B94E-48E0-B9C7-FD9B3AB2088B}" type="presParOf" srcId="{4CA2737D-5AB9-45DF-8E69-81F54E4D5DDF}" destId="{5F929ED6-B442-47C0-B886-5B6CB2AB22D7}" srcOrd="1" destOrd="0" presId="urn:microsoft.com/office/officeart/2005/8/layout/list1"/>
    <dgm:cxn modelId="{E90F8024-1B34-4805-97EA-990D1CE3449F}" type="presParOf" srcId="{4CA2737D-5AB9-45DF-8E69-81F54E4D5DDF}" destId="{96F86165-A885-4C80-80AE-9D5B8C927A98}" srcOrd="2" destOrd="0" presId="urn:microsoft.com/office/officeart/2005/8/layout/list1"/>
    <dgm:cxn modelId="{1EEFF2BB-D157-4FEB-B08A-7FCF554470DC}" type="presParOf" srcId="{4CA2737D-5AB9-45DF-8E69-81F54E4D5DDF}" destId="{41E4D485-A098-426A-B3E3-2129D6E7B596}" srcOrd="3" destOrd="0" presId="urn:microsoft.com/office/officeart/2005/8/layout/list1"/>
    <dgm:cxn modelId="{810B8A2F-6D78-45C8-BFBF-C0A43D833EE2}" type="presParOf" srcId="{4CA2737D-5AB9-45DF-8E69-81F54E4D5DDF}" destId="{D0E2BFB4-5BB4-445F-BB10-CDBE1E91F9D8}" srcOrd="4" destOrd="0" presId="urn:microsoft.com/office/officeart/2005/8/layout/list1"/>
    <dgm:cxn modelId="{7BC310E6-112C-4C2A-B788-ED42BCD05D19}" type="presParOf" srcId="{D0E2BFB4-5BB4-445F-BB10-CDBE1E91F9D8}" destId="{E9B7AB47-7D6C-40DB-B8E5-DB8ED36EC853}" srcOrd="0" destOrd="0" presId="urn:microsoft.com/office/officeart/2005/8/layout/list1"/>
    <dgm:cxn modelId="{32D15F4E-56E2-436D-A815-68D6928E41CE}" type="presParOf" srcId="{D0E2BFB4-5BB4-445F-BB10-CDBE1E91F9D8}" destId="{AF3474AD-0EB6-45E2-BA69-49402EDEFBEE}" srcOrd="1" destOrd="0" presId="urn:microsoft.com/office/officeart/2005/8/layout/list1"/>
    <dgm:cxn modelId="{D06ED530-B33D-4E8A-9F96-6FE8CF09B9AD}" type="presParOf" srcId="{4CA2737D-5AB9-45DF-8E69-81F54E4D5DDF}" destId="{8362F4F0-1FB1-41AE-BCC8-1F3C454741FA}" srcOrd="5" destOrd="0" presId="urn:microsoft.com/office/officeart/2005/8/layout/list1"/>
    <dgm:cxn modelId="{492AB57F-BCEE-4EF2-9A34-FE7D11D63A12}" type="presParOf" srcId="{4CA2737D-5AB9-45DF-8E69-81F54E4D5DDF}" destId="{078597FE-212D-4D3F-862F-C3BD0D94C635}" srcOrd="6" destOrd="0" presId="urn:microsoft.com/office/officeart/2005/8/layout/list1"/>
    <dgm:cxn modelId="{833B38BD-3A1F-4294-BA7D-77B78BB3D544}" type="presParOf" srcId="{4CA2737D-5AB9-45DF-8E69-81F54E4D5DDF}" destId="{4ACF37F7-48C3-4130-98CD-C060B25F0DC0}" srcOrd="7" destOrd="0" presId="urn:microsoft.com/office/officeart/2005/8/layout/list1"/>
    <dgm:cxn modelId="{BB6B7713-A9FD-4116-BCAD-4732DCD36675}" type="presParOf" srcId="{4CA2737D-5AB9-45DF-8E69-81F54E4D5DDF}" destId="{E3D8AB8C-D326-4AB9-B25C-CAB3BF743C84}" srcOrd="8" destOrd="0" presId="urn:microsoft.com/office/officeart/2005/8/layout/list1"/>
    <dgm:cxn modelId="{5A70DBC3-FF9D-490A-B80D-52376F13DD2F}" type="presParOf" srcId="{E3D8AB8C-D326-4AB9-B25C-CAB3BF743C84}" destId="{864C2ADD-6C21-4EEB-B160-E9335150BC2C}" srcOrd="0" destOrd="0" presId="urn:microsoft.com/office/officeart/2005/8/layout/list1"/>
    <dgm:cxn modelId="{58EB6B83-5319-4549-9E79-07DE54ACEE56}" type="presParOf" srcId="{E3D8AB8C-D326-4AB9-B25C-CAB3BF743C84}" destId="{E0B1E5EF-C425-403E-A6A0-E1B83B1A8BE7}" srcOrd="1" destOrd="0" presId="urn:microsoft.com/office/officeart/2005/8/layout/list1"/>
    <dgm:cxn modelId="{54385509-B4B8-4B6C-906B-8F8B25FC01BF}" type="presParOf" srcId="{4CA2737D-5AB9-45DF-8E69-81F54E4D5DDF}" destId="{929F734A-9B8E-40EF-8371-46C27951B1EB}" srcOrd="9" destOrd="0" presId="urn:microsoft.com/office/officeart/2005/8/layout/list1"/>
    <dgm:cxn modelId="{9DFE8392-C00B-46A2-B2FB-D029EA5C6B20}" type="presParOf" srcId="{4CA2737D-5AB9-45DF-8E69-81F54E4D5DDF}" destId="{0D7CAAF0-220B-4449-94BE-974C14F168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F86165-A885-4C80-80AE-9D5B8C927A98}">
      <dsp:nvSpPr>
        <dsp:cNvPr id="0" name=""/>
        <dsp:cNvSpPr/>
      </dsp:nvSpPr>
      <dsp:spPr>
        <a:xfrm>
          <a:off x="0" y="378144"/>
          <a:ext cx="70084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62A48-517A-4DA0-9A93-6DC1D75A6D79}">
      <dsp:nvSpPr>
        <dsp:cNvPr id="0" name=""/>
        <dsp:cNvSpPr/>
      </dsp:nvSpPr>
      <dsp:spPr>
        <a:xfrm>
          <a:off x="350422" y="23904"/>
          <a:ext cx="490590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Azotobacter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chroococcum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50422" y="23904"/>
        <a:ext cx="4905908" cy="708480"/>
      </dsp:txXfrm>
    </dsp:sp>
    <dsp:sp modelId="{078597FE-212D-4D3F-862F-C3BD0D94C635}">
      <dsp:nvSpPr>
        <dsp:cNvPr id="0" name=""/>
        <dsp:cNvSpPr/>
      </dsp:nvSpPr>
      <dsp:spPr>
        <a:xfrm>
          <a:off x="0" y="1466784"/>
          <a:ext cx="70084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474AD-0EB6-45E2-BA69-49402EDEFBEE}">
      <dsp:nvSpPr>
        <dsp:cNvPr id="0" name=""/>
        <dsp:cNvSpPr/>
      </dsp:nvSpPr>
      <dsp:spPr>
        <a:xfrm>
          <a:off x="350422" y="1112544"/>
          <a:ext cx="490590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Azotobacter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agilis</a:t>
          </a:r>
          <a:endParaRPr lang="ru-RU" sz="2400" kern="1200" dirty="0"/>
        </a:p>
      </dsp:txBody>
      <dsp:txXfrm>
        <a:off x="350422" y="1112544"/>
        <a:ext cx="4905908" cy="708480"/>
      </dsp:txXfrm>
    </dsp:sp>
    <dsp:sp modelId="{0D7CAAF0-220B-4449-94BE-974C14F168C9}">
      <dsp:nvSpPr>
        <dsp:cNvPr id="0" name=""/>
        <dsp:cNvSpPr/>
      </dsp:nvSpPr>
      <dsp:spPr>
        <a:xfrm>
          <a:off x="0" y="2555423"/>
          <a:ext cx="70084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1E5EF-C425-403E-A6A0-E1B83B1A8BE7}">
      <dsp:nvSpPr>
        <dsp:cNvPr id="0" name=""/>
        <dsp:cNvSpPr/>
      </dsp:nvSpPr>
      <dsp:spPr>
        <a:xfrm>
          <a:off x="350422" y="2201183"/>
          <a:ext cx="490590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Azotobacter vinelandii</a:t>
          </a:r>
          <a:endParaRPr lang="ru-RU" sz="2400" kern="1200"/>
        </a:p>
      </dsp:txBody>
      <dsp:txXfrm>
        <a:off x="350422" y="2201183"/>
        <a:ext cx="4905908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0.70125</cdr:x>
      <cdr:y>0.49953</cdr:y>
    </cdr:from>
    <cdr:to>
      <cdr:x>0.98199</cdr:x>
      <cdr:y>0.88137</cdr:y>
    </cdr:to>
    <cdr:pic>
      <cdr:nvPicPr>
        <cdr:cNvPr id="2" name="Рисунок 1" descr="6 ми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70984" y="2260848"/>
          <a:ext cx="2310417" cy="172819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76551254_gas-kvas-com-p-detskii-risunok-aleksandra-sergeevicha-pus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052736"/>
            <a:ext cx="1440160" cy="1004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Определение </a:t>
            </a:r>
            <a:r>
              <a:rPr lang="ru-RU" sz="3200" b="1" dirty="0" smtClean="0"/>
              <a:t>азотфиксирующих бактерий в почвах города Петрозаводска и </a:t>
            </a:r>
            <a:r>
              <a:rPr lang="ru-RU" sz="3200" b="1" dirty="0" smtClean="0"/>
              <a:t>их влияние на </a:t>
            </a:r>
            <a:r>
              <a:rPr lang="ru-RU" sz="3200" b="1" dirty="0" smtClean="0"/>
              <a:t>рост растений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789040"/>
            <a:ext cx="4032448" cy="223224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Автор исследовательской работы:</a:t>
            </a:r>
          </a:p>
          <a:p>
            <a:pPr algn="just"/>
            <a:r>
              <a:rPr lang="ru-RU" sz="1400" dirty="0" err="1" smtClean="0">
                <a:solidFill>
                  <a:schemeClr val="tx1"/>
                </a:solidFill>
              </a:rPr>
              <a:t>Давлатова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Сабрина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Темуровна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ученица 9 «А» класса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МОУ «Средняя школа №7» г. Петрозаводска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Руководитель: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Мельникова Алена Викторовна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учитель – </a:t>
            </a:r>
            <a:r>
              <a:rPr lang="ru-RU" sz="1400" dirty="0" smtClean="0">
                <a:solidFill>
                  <a:schemeClr val="tx1"/>
                </a:solidFill>
              </a:rPr>
              <a:t>химии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МОУ «Средняя школа №7», г. Петрозаводска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IV республиканская и XXIV городская учебно-исследовательская конференция «Пушкинские чтения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(направление Естественнонаучные науки</a:t>
            </a:r>
            <a:r>
              <a:rPr lang="ru-RU" dirty="0" smtClean="0"/>
              <a:t>)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2925200" cy="275500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6309320"/>
            <a:ext cx="86409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611560" y="3861048"/>
            <a:ext cx="1728192" cy="432048"/>
          </a:xfrm>
          <a:prstGeom prst="wav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7544" y="4149080"/>
            <a:ext cx="864096" cy="288032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1720" y="4077072"/>
            <a:ext cx="576064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9512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Микроскопическое исследование образцов колоний бактерий </a:t>
            </a:r>
            <a:r>
              <a:rPr lang="en-US" b="1" dirty="0" err="1" smtClean="0"/>
              <a:t>Azotobacter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OOM8BZOgObOBhmhV4Uk8_8YtX4boz643NXcAW2ZthDrRLEviXjp9bvsHkztzj-yWRSVzOFb34OxkecMvfF5QmGUi.jpg"/>
          <p:cNvPicPr>
            <a:picLocks noGrp="1"/>
          </p:cNvPicPr>
          <p:nvPr>
            <p:ph idx="1"/>
          </p:nvPr>
        </p:nvPicPr>
        <p:blipFill>
          <a:blip r:embed="rId2" cstate="print"/>
          <a:srcRect l="6565" t="24619" b="23682"/>
          <a:stretch>
            <a:fillRect/>
          </a:stretch>
        </p:blipFill>
        <p:spPr>
          <a:xfrm>
            <a:off x="755576" y="2780928"/>
            <a:ext cx="3456384" cy="2664296"/>
          </a:xfrm>
          <a:prstGeom prst="rect">
            <a:avLst/>
          </a:prstGeom>
        </p:spPr>
      </p:pic>
      <p:pic>
        <p:nvPicPr>
          <p:cNvPr id="5" name="Рисунок 4" descr="4uxnyhSOVEAgL6GiBDuKj3-JB8ceEQxBzEyTR0VeJYHCangD7cjZi9XhgEX4I2OM_0X_8-5e1RGFGG5PXK28o_h6.jpg"/>
          <p:cNvPicPr/>
          <p:nvPr/>
        </p:nvPicPr>
        <p:blipFill>
          <a:blip r:embed="rId3" cstate="print"/>
          <a:srcRect l="29400" t="33080" r="11801" b="14236"/>
          <a:stretch>
            <a:fillRect/>
          </a:stretch>
        </p:blipFill>
        <p:spPr>
          <a:xfrm>
            <a:off x="5004048" y="2852936"/>
            <a:ext cx="3096344" cy="2598369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179512" y="5998976"/>
            <a:ext cx="1331640" cy="7647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Влияние </a:t>
            </a:r>
            <a:r>
              <a:rPr lang="ru-RU" sz="4000" b="1" dirty="0" smtClean="0"/>
              <a:t>азотфиксирующих бактерий на прорастание и рост семян </a:t>
            </a:r>
            <a:r>
              <a:rPr lang="ru-RU" sz="4000" b="1" dirty="0" smtClean="0"/>
              <a:t>пшеницы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Проба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Всего посаженных семян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Среднее число выращенных семян на 3 сутки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% выращенных семян на 3 сутки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Среднее число выращенных семян на 7 сутки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% выращенных семян на 7 сутки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 проба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5-конечная звезда 3"/>
          <p:cNvSpPr/>
          <p:nvPr/>
        </p:nvSpPr>
        <p:spPr>
          <a:xfrm>
            <a:off x="179512" y="5998976"/>
            <a:ext cx="1331640" cy="7647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6" name="Рисунок 5" descr="C:\Users\Alena\Downloads\IMG_20240103_1345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2664296" cy="19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Влияние </a:t>
            </a:r>
            <a:r>
              <a:rPr lang="ru-RU" sz="3600" b="1" dirty="0" smtClean="0"/>
              <a:t>азотфиксирующих бактерий на прорастание и рост семян пшеницы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060849"/>
          <a:ext cx="8229600" cy="172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12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Проба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МАХ высота пшеницы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высота пшеницы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Диаметр стебля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 проба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 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1,8 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Меньше 1 мм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9,5 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 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 мм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 см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 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1.5 мм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12474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 smtClean="0"/>
          </a:p>
          <a:p>
            <a:r>
              <a:rPr lang="ru-RU" sz="2400" b="1" i="1" u="sng" dirty="0" smtClean="0"/>
              <a:t>Морфометрические исследования</a:t>
            </a:r>
            <a:endParaRPr lang="ru-RU" sz="2400" b="1" i="1" u="sng" dirty="0"/>
          </a:p>
        </p:txBody>
      </p:sp>
      <p:pic>
        <p:nvPicPr>
          <p:cNvPr id="6" name="Рисунок 5" descr="C:\Users\Alena\Downloads\IMG_20240107_194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179512" y="5998976"/>
            <a:ext cx="1331640" cy="7647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5446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В итоге научно-исследовательского проекта:</a:t>
            </a:r>
            <a:br>
              <a:rPr lang="ru-RU" sz="2800" dirty="0" smtClean="0"/>
            </a:br>
            <a:r>
              <a:rPr lang="ru-RU" sz="2800" dirty="0" smtClean="0"/>
              <a:t>1. Изучены сведения об азотфиксирующих бактериях;</a:t>
            </a:r>
            <a:br>
              <a:rPr lang="ru-RU" sz="2800" dirty="0" smtClean="0"/>
            </a:br>
            <a:r>
              <a:rPr lang="ru-RU" sz="2800" dirty="0" smtClean="0"/>
              <a:t>2. Отобраны 10 образцов почв, различающиеся по техногенной нагрузке;</a:t>
            </a:r>
            <a:br>
              <a:rPr lang="ru-RU" sz="2800" dirty="0" smtClean="0"/>
            </a:br>
            <a:r>
              <a:rPr lang="ru-RU" sz="2800" dirty="0" smtClean="0"/>
              <a:t>3. Проведен лабораторный химический анализ почвы по определению карбонатов, сульфатов, хлоридов;</a:t>
            </a:r>
            <a:br>
              <a:rPr lang="ru-RU" sz="2800" dirty="0" smtClean="0"/>
            </a:br>
            <a:r>
              <a:rPr lang="ru-RU" sz="2800" dirty="0" smtClean="0"/>
              <a:t>4. Выделены из образцов почвы азотофиксирующие бактерии</a:t>
            </a:r>
            <a:br>
              <a:rPr lang="ru-RU" sz="2800" dirty="0" smtClean="0"/>
            </a:br>
            <a:r>
              <a:rPr lang="ru-RU" sz="2800" dirty="0" smtClean="0"/>
              <a:t>5. Дана оценка полученным результатам, и представлена сравнительная характеристика содержания азотфиксирующих бактерий в почвах г. Петрозаводска;</a:t>
            </a:r>
            <a:br>
              <a:rPr lang="ru-RU" sz="2800" dirty="0" smtClean="0"/>
            </a:br>
            <a:r>
              <a:rPr lang="ru-RU" sz="2800" dirty="0" smtClean="0"/>
              <a:t>6. Сделаны выводы.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6064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ВЫВОДЫ:</a:t>
            </a:r>
            <a:endParaRPr lang="ru-RU" sz="40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79512" y="5998976"/>
            <a:ext cx="1331640" cy="7647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outbuki-i-chelovechki.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269" y="276932"/>
            <a:ext cx="8283211" cy="5888372"/>
          </a:xfrm>
        </p:spPr>
      </p:pic>
      <p:sp>
        <p:nvSpPr>
          <p:cNvPr id="4" name="5-конечная звезда 3"/>
          <p:cNvSpPr/>
          <p:nvPr/>
        </p:nvSpPr>
        <p:spPr>
          <a:xfrm>
            <a:off x="0" y="6093296"/>
            <a:ext cx="1331640" cy="76470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Содержимое 3" descr="азот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020464"/>
            <a:ext cx="7320000" cy="5105700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5877272"/>
            <a:ext cx="2952328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79512" y="6309320"/>
            <a:ext cx="576064" cy="432048"/>
          </a:xfrm>
          <a:prstGeom prst="star5">
            <a:avLst>
              <a:gd name="adj" fmla="val 21955"/>
              <a:gd name="hf" fmla="val 105146"/>
              <a:gd name="vf" fmla="val 1105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является </a:t>
            </a:r>
            <a:r>
              <a:rPr lang="ru-RU" dirty="0" smtClean="0"/>
              <a:t>актуальна, т.к. </a:t>
            </a:r>
            <a:r>
              <a:rPr lang="ru-RU" dirty="0" smtClean="0"/>
              <a:t>современные исследователи регулярно ведут поиски штаммов азотофиксаторов, устойчивых к </a:t>
            </a:r>
            <a:r>
              <a:rPr lang="ru-RU" dirty="0" smtClean="0"/>
              <a:t>различным условиям среды. Данные бактерии необходимы в сельском хозяйстве, </a:t>
            </a:r>
            <a:r>
              <a:rPr lang="ru-RU" dirty="0" smtClean="0"/>
              <a:t>чтобы повысить </a:t>
            </a:r>
            <a:r>
              <a:rPr lang="ru-RU" dirty="0" smtClean="0"/>
              <a:t>урожайность, </a:t>
            </a:r>
            <a:r>
              <a:rPr lang="ru-RU" dirty="0" smtClean="0"/>
              <a:t>улучшить качество продукта и уменьшить потребление нитратных удобрений.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69168" y="6126163"/>
            <a:ext cx="658416" cy="63976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74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Цели и задачи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4000" b="1" dirty="0" smtClean="0"/>
              <a:t>Цель исследования</a:t>
            </a:r>
            <a:r>
              <a:rPr lang="ru-RU" sz="4000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/>
              <a:t>Выделить азотфиксирующие бактерии в почвах города Петрозаводска и определить их влияние на рост растений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      Задачи</a:t>
            </a:r>
            <a:r>
              <a:rPr lang="ru-RU" sz="4000" dirty="0" smtClean="0"/>
              <a:t>:</a:t>
            </a:r>
          </a:p>
          <a:p>
            <a:pPr lvl="0"/>
            <a:r>
              <a:rPr lang="ru-RU" dirty="0" smtClean="0"/>
              <a:t>Изучить сведения о свободноживущих азотфиксирующих бактериях и их роли для растений;</a:t>
            </a:r>
          </a:p>
          <a:p>
            <a:pPr lvl="0"/>
            <a:r>
              <a:rPr lang="ru-RU" dirty="0" smtClean="0"/>
              <a:t>Отобрать почвенные образцы, методом конверта;</a:t>
            </a:r>
          </a:p>
          <a:p>
            <a:pPr lvl="0"/>
            <a:r>
              <a:rPr lang="ru-RU" dirty="0" smtClean="0"/>
              <a:t>Провести исследование механического состава почвы;</a:t>
            </a:r>
          </a:p>
          <a:p>
            <a:pPr lvl="0"/>
            <a:r>
              <a:rPr lang="ru-RU" dirty="0" smtClean="0"/>
              <a:t>Провести физико-химический анализ почв;</a:t>
            </a:r>
          </a:p>
          <a:p>
            <a:pPr lvl="0"/>
            <a:r>
              <a:rPr lang="ru-RU" dirty="0" smtClean="0"/>
              <a:t>Посеять и выделить из почв азотфиксирующих бактерий;</a:t>
            </a:r>
          </a:p>
          <a:p>
            <a:pPr lvl="0"/>
            <a:r>
              <a:rPr lang="ru-RU" dirty="0" smtClean="0"/>
              <a:t>Провести микроскопическое исследование образцов;</a:t>
            </a:r>
          </a:p>
          <a:p>
            <a:pPr lvl="0"/>
            <a:r>
              <a:rPr lang="ru-RU" dirty="0" smtClean="0"/>
              <a:t>Провести исследование по влиянию азотфиксирующих бактерий на прорастание и рост семян пшеницы;</a:t>
            </a:r>
          </a:p>
          <a:p>
            <a:pPr lvl="0"/>
            <a:r>
              <a:rPr lang="ru-RU" dirty="0" smtClean="0"/>
              <a:t>Оценить полученные результаты и представить сравнительную характеристику содержания азотфиксатора в почвах и их влияние на рост семян пшеницы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Отправить </a:t>
            </a:r>
            <a:r>
              <a:rPr lang="ru-RU" dirty="0" smtClean="0"/>
              <a:t>полученные образцы в Институте химической биологии и фундаментальной медицины СО РАН, для дальнейшего изучения.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79512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Род бактерий </a:t>
            </a:r>
            <a:r>
              <a:rPr lang="en-US" b="1" dirty="0" err="1" smtClean="0"/>
              <a:t>Azotobacter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Azotobacter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2276872"/>
          <a:ext cx="700844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179512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pic>
        <p:nvPicPr>
          <p:cNvPr id="6" name="Рисунок 5" descr="xlPLgcfa58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1700808"/>
            <a:ext cx="1719640" cy="1790526"/>
          </a:xfrm>
          <a:prstGeom prst="rect">
            <a:avLst/>
          </a:prstGeom>
        </p:spPr>
      </p:pic>
      <p:pic>
        <p:nvPicPr>
          <p:cNvPr id="8" name="Рисунок 7" descr="MAf5t3kGx8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068960"/>
            <a:ext cx="1800200" cy="1328582"/>
          </a:xfrm>
          <a:prstGeom prst="rect">
            <a:avLst/>
          </a:prstGeom>
        </p:spPr>
      </p:pic>
      <p:pic>
        <p:nvPicPr>
          <p:cNvPr id="9" name="Рисунок 8" descr="Bbr8-LYwZh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869160"/>
            <a:ext cx="2281816" cy="136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и 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image11.jpeg" descr="IMG-c75ace92af90b96a03e382f6e819002b-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624736" cy="4608512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179512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Материалы и методы исследования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424936" cy="6165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Для исследования были взяты 10 образцов почв с разных территорий  г. Петрозаводска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556789"/>
          <a:ext cx="7272808" cy="499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790245"/>
                <a:gridCol w="1050515"/>
              </a:tblGrid>
              <a:tr h="4320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завода ОАО «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ПЗМ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глубина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м от территории завода ОАО «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ПЗМ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глубина 10 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9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Инженерная, 250 м от территории завода ОАО «ПЗМ», глубина 10 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8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завода  ООО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Соломенский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ЛЗ», глубина 10 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1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м от  территории завода  ООО «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Соломенский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ЛЗ», глубина 10 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1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Садовый участок на ул.Труда,  глубина 10 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1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Соломенский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парк,  глубина 10 см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1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Прибрежная зона Онежского озера микрорайона Соломенное,  глубина 10 см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1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школы №7 г. Петрозаводска, глубина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1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Соломенский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смешанный лес у школы, глубина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_20220907_144034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87366" y="1461706"/>
            <a:ext cx="2102805" cy="1572898"/>
          </a:xfrm>
          <a:prstGeom prst="rect">
            <a:avLst/>
          </a:prstGeom>
        </p:spPr>
      </p:pic>
      <p:pic>
        <p:nvPicPr>
          <p:cNvPr id="6" name="Рисунок 5" descr="IMG_20220904_173428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92440" y="3688880"/>
            <a:ext cx="2062540" cy="1542780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8567936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Выращенные колонии бактерий </a:t>
            </a:r>
            <a:r>
              <a:rPr lang="en-US" dirty="0" err="1" smtClean="0"/>
              <a:t>Azotobacter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179512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капельных реакций и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99792" y="908720"/>
          <a:ext cx="6192689" cy="4564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19"/>
                <a:gridCol w="884728"/>
                <a:gridCol w="1252958"/>
                <a:gridCol w="1327092"/>
                <a:gridCol w="1327092"/>
              </a:tblGrid>
              <a:tr h="6718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Сульфаты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Хлориды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Карбонаты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5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6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Проба 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_20221219_150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448272" cy="1944216"/>
          </a:xfrm>
          <a:prstGeom prst="rect">
            <a:avLst/>
          </a:prstGeom>
        </p:spPr>
      </p:pic>
      <p:pic>
        <p:nvPicPr>
          <p:cNvPr id="6" name="Рисунок 5" descr="IMG_20221219_15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2448272" cy="1811634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179512" y="6309320"/>
            <a:ext cx="576064" cy="432048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592</Words>
  <Application>Microsoft Office PowerPoint</Application>
  <PresentationFormat>Экран (4:3)</PresentationFormat>
  <Paragraphs>185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Определение азотфиксирующих бактерий в почвах города Петрозаводска и их влияние на рост растений  </vt:lpstr>
      <vt:lpstr>Введение</vt:lpstr>
      <vt:lpstr>Актуальность</vt:lpstr>
      <vt:lpstr>Цели и задачи исследования</vt:lpstr>
      <vt:lpstr>Род бактерий Azotobacter </vt:lpstr>
      <vt:lpstr>Материалы и методы исследования</vt:lpstr>
      <vt:lpstr>Материалы и методы исследования</vt:lpstr>
      <vt:lpstr>Выращенные колонии бактерий Azotobacter</vt:lpstr>
      <vt:lpstr>Результаты капельных реакций и pН </vt:lpstr>
      <vt:lpstr>Микроскопическое исследование образцов колоний бактерий Azotobacter </vt:lpstr>
      <vt:lpstr>Влияние азотфиксирующих бактерий на прорастание и рост семян пшеницы </vt:lpstr>
      <vt:lpstr> Влияние азотфиксирующих бактерий на прорастание и рост семян пшеницы </vt:lpstr>
      <vt:lpstr> В итоге научно-исследовательского проекта: 1. Изучены сведения об азотфиксирующих бактериях; 2. Отобраны 10 образцов почв, различающиеся по техногенной нагрузке; 3. Проведен лабораторный химический анализ почвы по определению карбонатов, сульфатов, хлоридов; 4. Выделены из образцов почвы азотофиксирующие бактерии 5. Дана оценка полученным результатам, и представлена сравнительная характеристика содержания азотфиксирующих бактерий в почвах г. Петрозаводска; 6. Сделаны выводы.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Alena</cp:lastModifiedBy>
  <cp:revision>255</cp:revision>
  <dcterms:created xsi:type="dcterms:W3CDTF">2023-03-27T18:13:58Z</dcterms:created>
  <dcterms:modified xsi:type="dcterms:W3CDTF">2024-01-13T23:10:34Z</dcterms:modified>
</cp:coreProperties>
</file>