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2" r:id="rId5"/>
    <p:sldId id="263" r:id="rId6"/>
    <p:sldId id="265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0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97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80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13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25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7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31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3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55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5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8E5E5-EFEE-48B9-986B-9D0312DABDF0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DF1AD-894D-49B0-80DE-4577DF527D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3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e.sferum.ru/?p=messages&amp;peerId=-22613447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minedu.gov.karelia.ru/news/23-12-2022-v-karelii-rabotaet-goryachaya-liniya-po-dokumentatsionnoy-nagruzki-na-pedago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245" y="1804935"/>
            <a:ext cx="9733891" cy="2149444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4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8933" y="4681901"/>
            <a:ext cx="10197737" cy="1655762"/>
          </a:xfrm>
        </p:spPr>
        <p:txBody>
          <a:bodyPr>
            <a:normAutofit/>
          </a:bodyPr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Евгения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Леонидовна Волокославская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государственного контроля (надзора) в сфере образования Министерства образования и спорта Республики Карелия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Тел. - 8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(8142) 76-91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-51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246" y="78774"/>
            <a:ext cx="9852403" cy="8657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8774"/>
            <a:ext cx="1261981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57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874" y="1338499"/>
            <a:ext cx="60592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платформе «</a:t>
            </a:r>
            <a:r>
              <a:rPr lang="ru-RU" sz="2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Сферум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получение оперативных ответов на вопросы учителей, связанных с бюрократической нагрузкой. </a:t>
            </a:r>
          </a:p>
          <a:p>
            <a:r>
              <a:rPr lang="ru-RU" sz="20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</a:t>
            </a:r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Республики Карелия: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учреждений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2025 года (начиная с 17 января по </a:t>
            </a:r>
            <a:r>
              <a:rPr lang="ru-RU" sz="20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2025 года);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образовательных учреждений и профессиональных образовательных организаций – </a:t>
            </a:r>
            <a:r>
              <a:rPr lang="ru-RU" sz="20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2025 года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оператор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Министерство образования и спорта Республики Карелия (отдел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за исполнением законодательства в сфере образования).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35" y="209403"/>
            <a:ext cx="1261981" cy="86570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976" y="279072"/>
            <a:ext cx="9851990" cy="865707"/>
          </a:xfrm>
          <a:prstGeom prst="rect">
            <a:avLst/>
          </a:prstGeom>
        </p:spPr>
      </p:pic>
      <p:pic>
        <p:nvPicPr>
          <p:cNvPr id="5" name="Объект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726" y="1338499"/>
            <a:ext cx="5165096" cy="459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72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11" y="71423"/>
            <a:ext cx="1261981" cy="8273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9356" y="133357"/>
            <a:ext cx="9851990" cy="6646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77451" y="1048695"/>
            <a:ext cx="5636174" cy="640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1 марта 2025 года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приказ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просвещения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Российской Федерации от 06 ноября 2024 года №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779.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845" y="997080"/>
            <a:ext cx="5268309" cy="84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Министерства просвещения Российской Федерации от 21 июля 2022 года № 582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 1 марта 2025 года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7625" y="2583388"/>
            <a:ext cx="6096000" cy="377641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дошкольного образования: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 посещаемости и календарно-тематический план;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начального общего, основного общего и среднего общего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образования: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успеваемости;  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план 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и 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41732" y="1937890"/>
            <a:ext cx="6096000" cy="64549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ts val="144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документов, подготовка которых осуществляется педагогическими работниками при реализации основных общеобразовательных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911" y="2703289"/>
            <a:ext cx="55547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учебного предмета, учебного курса (в том числе внеурочной деятельности), учебного модуля, журнал учета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успеваемости  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журнал внеурочной деятельности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внеурочную деятельность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воспитательной работы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педагогических работников, осуществляющих функцию классного руководства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на обучающегося (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запросу, для педагогических работников, осуществляющих функцию классного руководства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32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947" y="1860886"/>
            <a:ext cx="6420853" cy="37538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Вход в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Чат-бот «Помощник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Рособрнадзора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hlinkClick r:id="rId2"/>
              </a:rPr>
              <a:t>https://me.sferum.ru/?p=messages&amp;peerId=-226134476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680" y="143852"/>
            <a:ext cx="9817119" cy="8626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685" y="1483895"/>
            <a:ext cx="4740441" cy="474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1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00" y="143853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810" y="143852"/>
            <a:ext cx="9851990" cy="865707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20262" y="1474076"/>
            <a:ext cx="10833538" cy="4655591"/>
          </a:xfrm>
        </p:spPr>
        <p:txBody>
          <a:bodyPr/>
          <a:lstStyle/>
          <a:p>
            <a:pPr algn="just"/>
            <a:r>
              <a:rPr lang="ru-RU" dirty="0"/>
              <a:t>Время обработки обращения </a:t>
            </a:r>
            <a:r>
              <a:rPr lang="ru-RU" dirty="0" smtClean="0"/>
              <a:t>составляет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</a:t>
            </a:r>
            <a:r>
              <a:rPr lang="ru-RU" dirty="0" smtClean="0">
                <a:solidFill>
                  <a:srgbClr val="00B050"/>
                </a:solidFill>
              </a:rPr>
              <a:t>дня</a:t>
            </a:r>
            <a:r>
              <a:rPr lang="ru-RU" dirty="0" smtClean="0"/>
              <a:t>, </a:t>
            </a:r>
            <a:r>
              <a:rPr lang="ru-RU" dirty="0"/>
              <a:t>начиная со дня, следующего за днём поступления обращения при условии его поступления в рабочий день.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Если обращение поступило в выходной или праздничный день, обработка обращения происходит </a:t>
            </a:r>
            <a:r>
              <a:rPr lang="ru-RU">
                <a:solidFill>
                  <a:srgbClr val="00B050"/>
                </a:solidFill>
              </a:rPr>
              <a:t>в </a:t>
            </a:r>
            <a:r>
              <a:rPr lang="ru-RU" smtClean="0">
                <a:solidFill>
                  <a:srgbClr val="00B050"/>
                </a:solidFill>
              </a:rPr>
              <a:t>течение </a:t>
            </a:r>
            <a:r>
              <a:rPr lang="ru-RU" dirty="0" smtClean="0">
                <a:solidFill>
                  <a:srgbClr val="00B050"/>
                </a:solidFill>
              </a:rPr>
              <a:t>1-5 </a:t>
            </a:r>
            <a:r>
              <a:rPr lang="ru-RU" dirty="0">
                <a:solidFill>
                  <a:srgbClr val="00B050"/>
                </a:solidFill>
              </a:rPr>
              <a:t>рабочих дней</a:t>
            </a:r>
            <a:r>
              <a:rPr lang="ru-RU" dirty="0"/>
              <a:t>, начиная со дня, следующего за выходным или праздничным днём.</a:t>
            </a:r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59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29" y="88674"/>
            <a:ext cx="1261981" cy="8657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810" y="143853"/>
            <a:ext cx="9851990" cy="70748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94676" y="1119493"/>
            <a:ext cx="10920248" cy="50684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 </a:t>
            </a:r>
            <a:r>
              <a:rPr lang="ru-RU" dirty="0"/>
              <a:t>кому обращаться за консультацией по вопросу бюрократической нагрузки на педагога</a:t>
            </a:r>
            <a:r>
              <a:rPr lang="ru-RU" dirty="0" smtClean="0"/>
              <a:t>?</a:t>
            </a:r>
          </a:p>
          <a:p>
            <a:pPr marL="0" indent="0" algn="just">
              <a:buNone/>
            </a:pPr>
            <a:r>
              <a:rPr lang="ru-RU" dirty="0" smtClean="0"/>
              <a:t>- По </a:t>
            </a:r>
            <a:r>
              <a:rPr lang="ru-RU" dirty="0"/>
              <a:t>вопросам бюрократической нагрузки </a:t>
            </a:r>
            <a:r>
              <a:rPr lang="ru-RU" i="1" u="sng" dirty="0" smtClean="0"/>
              <a:t>необходимо обращаться по  телефонам:</a:t>
            </a:r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76-91-51</a:t>
            </a:r>
            <a:endParaRPr lang="ru-RU" i="1" u="sng" dirty="0"/>
          </a:p>
          <a:p>
            <a:pPr algn="just"/>
            <a:r>
              <a:rPr lang="ru-RU" i="1" u="sng" dirty="0"/>
              <a:t>8-814 (2) - </a:t>
            </a:r>
            <a:r>
              <a:rPr lang="ru-RU" i="1" u="sng" dirty="0" smtClean="0"/>
              <a:t>78-33-76</a:t>
            </a:r>
            <a:endParaRPr lang="ru-RU" i="1" u="sng" dirty="0"/>
          </a:p>
          <a:p>
            <a:pPr marL="0" indent="0" algn="just">
              <a:buNone/>
            </a:pPr>
            <a:r>
              <a:rPr lang="ru-RU" dirty="0" smtClean="0"/>
              <a:t>Ежедневно </a:t>
            </a:r>
            <a:r>
              <a:rPr lang="ru-RU" dirty="0"/>
              <a:t>с 9.00 до 13.00 и с 14.00 до 17.00,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кроме </a:t>
            </a:r>
            <a:r>
              <a:rPr lang="ru-RU" dirty="0"/>
              <a:t>выходных </a:t>
            </a:r>
            <a:r>
              <a:rPr lang="ru-RU" dirty="0" smtClean="0"/>
              <a:t>дней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://minedu.gov.karelia.ru/news/23-12-2022-v-karelii-rabotaet-goryachaya-liniya-po-dokumentatsionnoy-nagruzki-na-pedagogov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i="1" u="sng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144" y="2865353"/>
            <a:ext cx="2708204" cy="157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4236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423</Words>
  <Application>Microsoft Office PowerPoint</Application>
  <PresentationFormat>Широкоэкранный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Чат-бот «Помощник Рособрнадзора»   </vt:lpstr>
      <vt:lpstr>Презентация PowerPoint</vt:lpstr>
      <vt:lpstr>Презентация PowerPoint</vt:lpstr>
      <vt:lpstr>Вход в Чат-бот «Помощник Рособрнадзора»  https://me.sferum.ru/?p=messages&amp;peerId=-226134476 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система  по контролю бюрократической нагрузки </dc:title>
  <dc:creator>Оксана Сологуб</dc:creator>
  <cp:lastModifiedBy>Червова Светлана</cp:lastModifiedBy>
  <cp:revision>37</cp:revision>
  <dcterms:created xsi:type="dcterms:W3CDTF">2025-01-16T11:36:27Z</dcterms:created>
  <dcterms:modified xsi:type="dcterms:W3CDTF">2025-02-11T10:36:01Z</dcterms:modified>
</cp:coreProperties>
</file>