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  <p:sldMasterId id="2147483708" r:id="rId3"/>
  </p:sldMasterIdLst>
  <p:sldIdLst>
    <p:sldId id="256" r:id="rId4"/>
    <p:sldId id="272" r:id="rId5"/>
    <p:sldId id="261" r:id="rId6"/>
    <p:sldId id="279" r:id="rId7"/>
    <p:sldId id="28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6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82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82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198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97884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6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8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88675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39911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74678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29724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45398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4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7678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4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80695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72645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43620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2437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81162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02940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53931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61892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6957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7878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4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32833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63001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7650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1496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4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4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9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9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EBEBE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7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7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7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33725" y="5733411"/>
            <a:ext cx="2046194" cy="2030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82106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EBEBE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33725" y="5733400"/>
            <a:ext cx="2046194" cy="2030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52745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ownloads\0.jf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37" y="836756"/>
            <a:ext cx="8856505" cy="39205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Autofit/>
          </a:bodyPr>
          <a:lstStyle/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Учебно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производственный комбинат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ГБП ОУ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Бежецкий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колледж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А.М. Переслегина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half" idx="1"/>
          </p:nvPr>
        </p:nvSpPr>
        <p:spPr>
          <a:xfrm>
            <a:off x="179512" y="1124744"/>
            <a:ext cx="3960440" cy="5616624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7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7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«КОМПЬЮТЕРНОЕ ДЕТСТВО»</a:t>
            </a:r>
            <a:endParaRPr lang="ru-RU" sz="11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9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(развивающая программа по робототехнике и английскому языку для детей старшего </a:t>
            </a:r>
            <a:endParaRPr lang="ru-RU" sz="9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9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дошкольного </a:t>
            </a:r>
            <a:r>
              <a:rPr lang="ru-RU" sz="9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возраста) </a:t>
            </a:r>
            <a:endParaRPr lang="ru-RU" sz="9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Направление проекта:</a:t>
            </a:r>
          </a:p>
          <a:p>
            <a:pPr marL="0" indent="0" algn="ctr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компетенций, необходимых для будущей профессиональной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деятельности</a:t>
            </a:r>
          </a:p>
          <a:p>
            <a:pPr marL="0" indent="0" algn="ctr">
              <a:buNone/>
            </a:pPr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endParaRPr lang="ru-RU" sz="3700" dirty="0"/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4139952" y="1600200"/>
            <a:ext cx="5004048" cy="5141168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 algn="ctr">
              <a:buNone/>
            </a:pP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Руководитель проекта:</a:t>
            </a:r>
          </a:p>
          <a:p>
            <a:pPr marL="0" indent="0" algn="ctr">
              <a:buNone/>
            </a:pP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Курганова Анастасия Сергеевна, студентка 3 курса специальности 44.02.01 «Дошкольное образование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педагог дополнительного образования программы «Разговорный английский в игровой форме» частного развивающего детского центра «Студия развития «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el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Planeta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191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6244" y="548697"/>
            <a:ext cx="4000500" cy="5400584"/>
          </a:xfrm>
          <a:prstGeom prst="rect">
            <a:avLst/>
          </a:prstGeom>
        </p:spPr>
      </p:pic>
      <p:grpSp>
        <p:nvGrpSpPr>
          <p:cNvPr id="5" name="组合 1"/>
          <p:cNvGrpSpPr/>
          <p:nvPr/>
        </p:nvGrpSpPr>
        <p:grpSpPr>
          <a:xfrm>
            <a:off x="2958194" y="6093297"/>
            <a:ext cx="3276600" cy="843786"/>
            <a:chOff x="3911600" y="6093278"/>
            <a:chExt cx="4368800" cy="843786"/>
          </a:xfrm>
        </p:grpSpPr>
        <p:sp>
          <p:nvSpPr>
            <p:cNvPr id="6" name="矩形: 圆顶角 4"/>
            <p:cNvSpPr/>
            <p:nvPr/>
          </p:nvSpPr>
          <p:spPr>
            <a:xfrm>
              <a:off x="3911600" y="6093278"/>
              <a:ext cx="4368800" cy="576064"/>
            </a:xfrm>
            <a:prstGeom prst="round2SameRect">
              <a:avLst/>
            </a:prstGeom>
            <a:solidFill>
              <a:srgbClr val="7D8C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zh-CN" sz="2800" b="1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ЦЕЛЬ УПК</a:t>
              </a:r>
              <a:endParaRPr lang="zh-CN" altLang="en-US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文本框 5"/>
            <p:cNvSpPr txBox="1"/>
            <p:nvPr/>
          </p:nvSpPr>
          <p:spPr>
            <a:xfrm>
              <a:off x="4711487" y="6290733"/>
              <a:ext cx="24630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3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" name="组合 2"/>
          <p:cNvGrpSpPr/>
          <p:nvPr/>
        </p:nvGrpSpPr>
        <p:grpSpPr>
          <a:xfrm>
            <a:off x="107504" y="548700"/>
            <a:ext cx="3695241" cy="4795219"/>
            <a:chOff x="1349828" y="1104668"/>
            <a:chExt cx="3687838" cy="2612828"/>
          </a:xfrm>
        </p:grpSpPr>
        <p:grpSp>
          <p:nvGrpSpPr>
            <p:cNvPr id="9" name="组合 16"/>
            <p:cNvGrpSpPr/>
            <p:nvPr/>
          </p:nvGrpSpPr>
          <p:grpSpPr>
            <a:xfrm flipH="1">
              <a:off x="3488266" y="1464733"/>
              <a:ext cx="1549400" cy="101600"/>
              <a:chOff x="7213600" y="1049867"/>
              <a:chExt cx="1549400" cy="101600"/>
            </a:xfrm>
          </p:grpSpPr>
          <p:cxnSp>
            <p:nvCxnSpPr>
              <p:cNvPr id="12" name="直接连接符 17"/>
              <p:cNvCxnSpPr/>
              <p:nvPr/>
            </p:nvCxnSpPr>
            <p:spPr>
              <a:xfrm>
                <a:off x="7213600" y="1100667"/>
                <a:ext cx="1439333" cy="0"/>
              </a:xfrm>
              <a:prstGeom prst="line">
                <a:avLst/>
              </a:prstGeom>
              <a:ln/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13" name="椭圆 18"/>
              <p:cNvSpPr/>
              <p:nvPr/>
            </p:nvSpPr>
            <p:spPr>
              <a:xfrm>
                <a:off x="8661400" y="1049867"/>
                <a:ext cx="101600" cy="1016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black">
                      <a:lumMod val="65000"/>
                      <a:lumOff val="35000"/>
                    </a:prstClr>
                  </a:solidFill>
                </a:endParaRPr>
              </a:p>
            </p:txBody>
          </p:sp>
        </p:grpSp>
        <p:sp>
          <p:nvSpPr>
            <p:cNvPr id="10" name="矩形 22"/>
            <p:cNvSpPr/>
            <p:nvPr/>
          </p:nvSpPr>
          <p:spPr>
            <a:xfrm>
              <a:off x="1349828" y="1487061"/>
              <a:ext cx="3361658" cy="2230435"/>
            </a:xfrm>
            <a:prstGeom prst="rect">
              <a:avLst/>
            </a:prstGeom>
            <a:scene3d>
              <a:camera prst="perspectiveRight"/>
              <a:lightRig rig="threePt" dir="t"/>
            </a:scene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altLang="zh-CN" sz="2000" kern="0" dirty="0" smtClean="0">
                  <a:solidFill>
                    <a:prstClr val="black"/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Проведение </a:t>
              </a:r>
              <a:r>
                <a:rPr lang="ru-RU" altLang="zh-CN" sz="2000" kern="0" dirty="0">
                  <a:solidFill>
                    <a:prstClr val="black"/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занятий с дошкольниками по робототехнике с параллельным изучением аспекта «говорение» на английском языке в целях </a:t>
              </a:r>
              <a:r>
                <a:rPr lang="ru-RU" altLang="zh-CN" sz="2000" b="1" kern="0" dirty="0">
                  <a:solidFill>
                    <a:srgbClr val="C00000"/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формирования профессиональных компетенций студентов колледжа, необходимых для преподавания элементов информатики и английского </a:t>
              </a:r>
              <a:r>
                <a:rPr lang="ru-RU" altLang="zh-CN" sz="2000" b="1" kern="0" dirty="0" smtClean="0">
                  <a:solidFill>
                    <a:srgbClr val="C00000"/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языка в ДОУ</a:t>
              </a:r>
              <a:endParaRPr lang="ru-RU" altLang="zh-CN" sz="2000" b="1" kern="0" dirty="0">
                <a:solidFill>
                  <a:srgbClr val="C0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endParaRPr>
            </a:p>
          </p:txBody>
        </p:sp>
        <p:sp>
          <p:nvSpPr>
            <p:cNvPr id="11" name="文本框 27"/>
            <p:cNvSpPr txBox="1"/>
            <p:nvPr/>
          </p:nvSpPr>
          <p:spPr>
            <a:xfrm>
              <a:off x="4169415" y="1104668"/>
              <a:ext cx="184361" cy="251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36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endParaRPr lang="zh-CN" altLang="en-US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endParaRPr>
            </a:p>
          </p:txBody>
        </p:sp>
      </p:grpSp>
      <p:grpSp>
        <p:nvGrpSpPr>
          <p:cNvPr id="14" name="组合 6"/>
          <p:cNvGrpSpPr/>
          <p:nvPr/>
        </p:nvGrpSpPr>
        <p:grpSpPr>
          <a:xfrm>
            <a:off x="922575" y="2562294"/>
            <a:ext cx="2921453" cy="728066"/>
            <a:chOff x="1197428" y="2562292"/>
            <a:chExt cx="3895271" cy="728066"/>
          </a:xfrm>
        </p:grpSpPr>
        <p:grpSp>
          <p:nvGrpSpPr>
            <p:cNvPr id="15" name="组合 19"/>
            <p:cNvGrpSpPr/>
            <p:nvPr/>
          </p:nvGrpSpPr>
          <p:grpSpPr>
            <a:xfrm flipH="1">
              <a:off x="3543299" y="2904066"/>
              <a:ext cx="1549400" cy="101600"/>
              <a:chOff x="7213600" y="1049867"/>
              <a:chExt cx="1549400" cy="101600"/>
            </a:xfrm>
          </p:grpSpPr>
          <p:cxnSp>
            <p:nvCxnSpPr>
              <p:cNvPr id="18" name="直接连接符 20"/>
              <p:cNvCxnSpPr/>
              <p:nvPr/>
            </p:nvCxnSpPr>
            <p:spPr>
              <a:xfrm>
                <a:off x="7213600" y="1100667"/>
                <a:ext cx="1439333" cy="0"/>
              </a:xfrm>
              <a:prstGeom prst="line">
                <a:avLst/>
              </a:prstGeom>
              <a:ln/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19" name="椭圆 21"/>
              <p:cNvSpPr/>
              <p:nvPr/>
            </p:nvSpPr>
            <p:spPr>
              <a:xfrm>
                <a:off x="8661400" y="1049867"/>
                <a:ext cx="101600" cy="1016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black">
                      <a:lumMod val="65000"/>
                      <a:lumOff val="35000"/>
                    </a:prstClr>
                  </a:solidFill>
                </a:endParaRPr>
              </a:p>
            </p:txBody>
          </p:sp>
        </p:grpSp>
        <p:sp>
          <p:nvSpPr>
            <p:cNvPr id="16" name="矩形 23"/>
            <p:cNvSpPr/>
            <p:nvPr/>
          </p:nvSpPr>
          <p:spPr>
            <a:xfrm>
              <a:off x="1197428" y="3005665"/>
              <a:ext cx="3597680" cy="28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1500"/>
                </a:lnSpc>
              </a:pPr>
              <a:r>
                <a:rPr lang="ru-RU" altLang="zh-CN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ea typeface="微软雅黑" pitchFamily="34" charset="-122"/>
                </a:rPr>
                <a:t>. </a:t>
              </a:r>
              <a:endParaRPr lang="ru-RU" altLang="zh-CN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itchFamily="34" charset="-122"/>
              </a:endParaRPr>
            </a:p>
          </p:txBody>
        </p:sp>
        <p:sp>
          <p:nvSpPr>
            <p:cNvPr id="17" name="文本框 28"/>
            <p:cNvSpPr txBox="1"/>
            <p:nvPr/>
          </p:nvSpPr>
          <p:spPr>
            <a:xfrm>
              <a:off x="4186810" y="2562292"/>
              <a:ext cx="24630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36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endParaRPr lang="zh-CN" altLang="en-US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endParaRPr>
            </a:p>
          </p:txBody>
        </p:sp>
      </p:grpSp>
      <p:grpSp>
        <p:nvGrpSpPr>
          <p:cNvPr id="20" name="组合 32"/>
          <p:cNvGrpSpPr/>
          <p:nvPr/>
        </p:nvGrpSpPr>
        <p:grpSpPr>
          <a:xfrm>
            <a:off x="5434706" y="682095"/>
            <a:ext cx="3333749" cy="746800"/>
            <a:chOff x="7213600" y="682092"/>
            <a:chExt cx="4444999" cy="746800"/>
          </a:xfrm>
        </p:grpSpPr>
        <p:grpSp>
          <p:nvGrpSpPr>
            <p:cNvPr id="21" name="组合 9"/>
            <p:cNvGrpSpPr/>
            <p:nvPr/>
          </p:nvGrpSpPr>
          <p:grpSpPr>
            <a:xfrm>
              <a:off x="7213600" y="1049867"/>
              <a:ext cx="1549400" cy="101600"/>
              <a:chOff x="7213600" y="1049867"/>
              <a:chExt cx="1549400" cy="101600"/>
            </a:xfrm>
          </p:grpSpPr>
          <p:cxnSp>
            <p:nvCxnSpPr>
              <p:cNvPr id="24" name="直接连接符 7"/>
              <p:cNvCxnSpPr/>
              <p:nvPr/>
            </p:nvCxnSpPr>
            <p:spPr>
              <a:xfrm>
                <a:off x="7213600" y="1100667"/>
                <a:ext cx="1439333" cy="0"/>
              </a:xfrm>
              <a:prstGeom prst="line">
                <a:avLst/>
              </a:prstGeom>
              <a:ln/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25" name="椭圆 8"/>
              <p:cNvSpPr/>
              <p:nvPr/>
            </p:nvSpPr>
            <p:spPr>
              <a:xfrm>
                <a:off x="8661400" y="1049867"/>
                <a:ext cx="101600" cy="1016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black">
                      <a:lumMod val="65000"/>
                      <a:lumOff val="35000"/>
                    </a:prstClr>
                  </a:solidFill>
                </a:endParaRPr>
              </a:p>
            </p:txBody>
          </p:sp>
        </p:grpSp>
        <p:sp>
          <p:nvSpPr>
            <p:cNvPr id="22" name="矩形 24"/>
            <p:cNvSpPr/>
            <p:nvPr/>
          </p:nvSpPr>
          <p:spPr>
            <a:xfrm>
              <a:off x="7357533" y="1144199"/>
              <a:ext cx="4301066" cy="28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500"/>
                </a:lnSpc>
              </a:pPr>
              <a:endParaRPr lang="ru-RU" altLang="zh-CN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itchFamily="34" charset="-122"/>
              </a:endParaRPr>
            </a:p>
          </p:txBody>
        </p:sp>
        <p:sp>
          <p:nvSpPr>
            <p:cNvPr id="23" name="文本框 29"/>
            <p:cNvSpPr txBox="1"/>
            <p:nvPr/>
          </p:nvSpPr>
          <p:spPr>
            <a:xfrm>
              <a:off x="7329841" y="682092"/>
              <a:ext cx="24630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36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endParaRPr lang="zh-CN" altLang="en-US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endParaRPr>
            </a:p>
          </p:txBody>
        </p:sp>
      </p:grpSp>
      <p:grpSp>
        <p:nvGrpSpPr>
          <p:cNvPr id="26" name="组合 33"/>
          <p:cNvGrpSpPr/>
          <p:nvPr/>
        </p:nvGrpSpPr>
        <p:grpSpPr>
          <a:xfrm>
            <a:off x="5542645" y="1652886"/>
            <a:ext cx="3307442" cy="689963"/>
            <a:chOff x="7357533" y="1652885"/>
            <a:chExt cx="4409923" cy="689963"/>
          </a:xfrm>
        </p:grpSpPr>
        <p:grpSp>
          <p:nvGrpSpPr>
            <p:cNvPr id="27" name="组合 10"/>
            <p:cNvGrpSpPr/>
            <p:nvPr/>
          </p:nvGrpSpPr>
          <p:grpSpPr>
            <a:xfrm>
              <a:off x="7357533" y="1981200"/>
              <a:ext cx="1549400" cy="101600"/>
              <a:chOff x="7213600" y="1049867"/>
              <a:chExt cx="1549400" cy="101600"/>
            </a:xfrm>
          </p:grpSpPr>
          <p:cxnSp>
            <p:nvCxnSpPr>
              <p:cNvPr id="30" name="直接连接符 11"/>
              <p:cNvCxnSpPr/>
              <p:nvPr/>
            </p:nvCxnSpPr>
            <p:spPr>
              <a:xfrm>
                <a:off x="7213600" y="1100667"/>
                <a:ext cx="1439333" cy="0"/>
              </a:xfrm>
              <a:prstGeom prst="line">
                <a:avLst/>
              </a:prstGeom>
              <a:ln/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31" name="椭圆 12"/>
              <p:cNvSpPr/>
              <p:nvPr/>
            </p:nvSpPr>
            <p:spPr>
              <a:xfrm>
                <a:off x="8661400" y="1049867"/>
                <a:ext cx="101600" cy="1016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black">
                      <a:lumMod val="65000"/>
                      <a:lumOff val="35000"/>
                    </a:prstClr>
                  </a:solidFill>
                </a:endParaRPr>
              </a:p>
            </p:txBody>
          </p:sp>
        </p:grpSp>
        <p:sp>
          <p:nvSpPr>
            <p:cNvPr id="28" name="矩形 25"/>
            <p:cNvSpPr/>
            <p:nvPr/>
          </p:nvSpPr>
          <p:spPr>
            <a:xfrm>
              <a:off x="7480514" y="2058155"/>
              <a:ext cx="4286942" cy="28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ru-RU" altLang="zh-CN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ea typeface="微软雅黑" pitchFamily="34" charset="-122"/>
                </a:rPr>
                <a:t>. </a:t>
              </a:r>
              <a:endParaRPr lang="ru-RU" altLang="zh-CN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itchFamily="34" charset="-122"/>
              </a:endParaRPr>
            </a:p>
          </p:txBody>
        </p:sp>
        <p:sp>
          <p:nvSpPr>
            <p:cNvPr id="29" name="文本框 30"/>
            <p:cNvSpPr txBox="1"/>
            <p:nvPr/>
          </p:nvSpPr>
          <p:spPr>
            <a:xfrm>
              <a:off x="7505914" y="1652885"/>
              <a:ext cx="24630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36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endParaRPr lang="zh-CN" altLang="en-US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endParaRPr>
            </a:p>
          </p:txBody>
        </p:sp>
      </p:grpSp>
      <p:grpSp>
        <p:nvGrpSpPr>
          <p:cNvPr id="32" name="组合 35"/>
          <p:cNvGrpSpPr/>
          <p:nvPr/>
        </p:nvGrpSpPr>
        <p:grpSpPr>
          <a:xfrm>
            <a:off x="5167994" y="332662"/>
            <a:ext cx="3940510" cy="3836521"/>
            <a:chOff x="6858000" y="2741278"/>
            <a:chExt cx="4909456" cy="1631882"/>
          </a:xfrm>
        </p:grpSpPr>
        <p:grpSp>
          <p:nvGrpSpPr>
            <p:cNvPr id="33" name="组合 34"/>
            <p:cNvGrpSpPr/>
            <p:nvPr/>
          </p:nvGrpSpPr>
          <p:grpSpPr>
            <a:xfrm>
              <a:off x="6858000" y="3077634"/>
              <a:ext cx="4909456" cy="1295526"/>
              <a:chOff x="6858000" y="3077634"/>
              <a:chExt cx="4909456" cy="1295526"/>
            </a:xfrm>
          </p:grpSpPr>
          <p:grpSp>
            <p:nvGrpSpPr>
              <p:cNvPr id="35" name="组合 13"/>
              <p:cNvGrpSpPr/>
              <p:nvPr/>
            </p:nvGrpSpPr>
            <p:grpSpPr>
              <a:xfrm>
                <a:off x="6858000" y="3077634"/>
                <a:ext cx="1549400" cy="101600"/>
                <a:chOff x="7213600" y="1049867"/>
                <a:chExt cx="1549400" cy="101600"/>
              </a:xfrm>
            </p:grpSpPr>
            <p:cxnSp>
              <p:nvCxnSpPr>
                <p:cNvPr id="37" name="直接连接符 14"/>
                <p:cNvCxnSpPr/>
                <p:nvPr/>
              </p:nvCxnSpPr>
              <p:spPr>
                <a:xfrm>
                  <a:off x="7213600" y="1100667"/>
                  <a:ext cx="1439333" cy="0"/>
                </a:xfrm>
                <a:prstGeom prst="line">
                  <a:avLst/>
                </a:prstGeom>
                <a:ln/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</p:cxnSp>
            <p:sp>
              <p:nvSpPr>
                <p:cNvPr id="38" name="椭圆 15"/>
                <p:cNvSpPr/>
                <p:nvPr/>
              </p:nvSpPr>
              <p:spPr>
                <a:xfrm>
                  <a:off x="8661400" y="1049867"/>
                  <a:ext cx="101600" cy="1016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black">
                        <a:lumMod val="65000"/>
                        <a:lumOff val="35000"/>
                      </a:prstClr>
                    </a:solidFill>
                  </a:endParaRPr>
                </a:p>
              </p:txBody>
            </p:sp>
          </p:grpSp>
          <p:sp>
            <p:nvSpPr>
              <p:cNvPr id="36" name="矩形 26"/>
              <p:cNvSpPr/>
              <p:nvPr/>
            </p:nvSpPr>
            <p:spPr>
              <a:xfrm>
                <a:off x="7329841" y="3155658"/>
                <a:ext cx="4437615" cy="1217502"/>
              </a:xfrm>
              <a:prstGeom prst="rect">
                <a:avLst/>
              </a:prstGeom>
              <a:scene3d>
                <a:camera prst="perspectiveLeft"/>
                <a:lightRig rig="threePt" dir="t"/>
              </a:scene3d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ru-RU" altLang="zh-CN" sz="2000" dirty="0" smtClean="0">
                    <a:solidFill>
                      <a:prstClr val="black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Организация </a:t>
                </a:r>
                <a:r>
                  <a:rPr lang="ru-RU" altLang="zh-CN" sz="2000" dirty="0">
                    <a:solidFill>
                      <a:prstClr val="black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практической подготовки обучающихся, </a:t>
                </a:r>
                <a:r>
                  <a:rPr lang="ru-RU" altLang="zh-CN" sz="2000" b="1" dirty="0" smtClean="0">
                    <a:solidFill>
                      <a:srgbClr val="C00000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предоставление </a:t>
                </a:r>
                <a:r>
                  <a:rPr lang="ru-RU" altLang="zh-CN" sz="2000" b="1" dirty="0">
                    <a:solidFill>
                      <a:srgbClr val="C00000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временной работы студентам и выпускникам</a:t>
                </a:r>
                <a:r>
                  <a:rPr lang="ru-RU" altLang="zh-CN" sz="2000" dirty="0">
                    <a:solidFill>
                      <a:prstClr val="black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, а также мотивации их к </a:t>
                </a:r>
                <a:r>
                  <a:rPr lang="ru-RU" altLang="zh-CN" sz="2000" b="1" dirty="0">
                    <a:solidFill>
                      <a:srgbClr val="C00000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продолжению обучения </a:t>
                </a:r>
                <a:r>
                  <a:rPr lang="ru-RU" altLang="zh-CN" sz="2000" dirty="0">
                    <a:solidFill>
                      <a:prstClr val="black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по данным направлениям и </a:t>
                </a:r>
                <a:r>
                  <a:rPr lang="ru-RU" altLang="zh-CN" sz="2000" b="1" dirty="0" smtClean="0">
                    <a:solidFill>
                      <a:srgbClr val="C00000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трудоустройству</a:t>
                </a:r>
                <a:endParaRPr lang="ru-RU" altLang="zh-CN" sz="2000" b="1" dirty="0">
                  <a:solidFill>
                    <a:srgbClr val="C00000"/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endParaRPr>
              </a:p>
            </p:txBody>
          </p:sp>
        </p:grpSp>
        <p:sp>
          <p:nvSpPr>
            <p:cNvPr id="34" name="文本框 31"/>
            <p:cNvSpPr txBox="1"/>
            <p:nvPr/>
          </p:nvSpPr>
          <p:spPr>
            <a:xfrm>
              <a:off x="7391401" y="2741278"/>
              <a:ext cx="230155" cy="1963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36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endParaRPr lang="zh-CN" altLang="en-US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79283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4473998" cy="33569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38" y="664925"/>
            <a:ext cx="4335065" cy="57707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85" y="3432321"/>
            <a:ext cx="4342917" cy="32521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6435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5" y="4364796"/>
            <a:ext cx="2782583" cy="2493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4442210"/>
            <a:ext cx="4038600" cy="233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29600" cy="216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20680"/>
          </a:xfrm>
        </p:spPr>
        <p:txBody>
          <a:bodyPr>
            <a:norm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основе занятий авторская программа    Елены Рябининой для детей  от 4 до 6 лет ,  которые уже изучали английский язык, либо его не знают совсем и для тех, кто любит конструировать. </a:t>
            </a:r>
          </a:p>
          <a:p>
            <a:pPr indent="4572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занятиях дошкольники не только смогут создавать модели из игрового конструктора UARO 4х уровней сложности, но и  выучат лексический минимум по 12 темам, изучат алфавит и произношение на английском языке. </a:t>
            </a:r>
          </a:p>
          <a:p>
            <a:pPr indent="4572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содержание каждого занятия будет входит демонстрация видео ролика, просмотр интерактивной презентации с раздаточными карточками сборки, работа в индивидуальных рабочих тетрадях и как итог моделирование робота, связанного тематически с изученным материалом</a:t>
            </a:r>
            <a:r>
              <a:rPr lang="ru-RU" sz="2000" dirty="0" smtClean="0"/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298238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18324"/>
            <a:ext cx="3024336" cy="2260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组合 169"/>
          <p:cNvGrpSpPr/>
          <p:nvPr/>
        </p:nvGrpSpPr>
        <p:grpSpPr>
          <a:xfrm>
            <a:off x="683568" y="1538729"/>
            <a:ext cx="3084793" cy="3356765"/>
            <a:chOff x="1706913" y="952782"/>
            <a:chExt cx="3418595" cy="3418598"/>
          </a:xfrm>
        </p:grpSpPr>
        <p:sp>
          <p:nvSpPr>
            <p:cNvPr id="5" name="椭圆 170"/>
            <p:cNvSpPr/>
            <p:nvPr/>
          </p:nvSpPr>
          <p:spPr>
            <a:xfrm>
              <a:off x="1946350" y="1119486"/>
              <a:ext cx="3162364" cy="3162364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ysClr val="window" lastClr="FFFFFF">
                    <a:lumMod val="85000"/>
                  </a:sysClr>
                </a:gs>
              </a:gsLst>
              <a:lin ang="5400000" scaled="1"/>
              <a:tileRect/>
            </a:gradFill>
            <a:ln w="19050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5400000" scaled="1"/>
              </a:gradFill>
              <a:prstDash val="solid"/>
              <a:miter lim="800000"/>
            </a:ln>
            <a:effectLst>
              <a:outerShdw blurRad="279400" dist="152400" dir="2700000" sx="102000" sy="102000" algn="tl" rotWithShape="0">
                <a:prstClr val="black">
                  <a:alpha val="28000"/>
                </a:prstClr>
              </a:outerShdw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1" kern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6" name="组合 171"/>
            <p:cNvGrpSpPr/>
            <p:nvPr/>
          </p:nvGrpSpPr>
          <p:grpSpPr>
            <a:xfrm>
              <a:off x="1706913" y="952782"/>
              <a:ext cx="3418595" cy="3418598"/>
              <a:chOff x="3317913" y="2096160"/>
              <a:chExt cx="2618629" cy="2618631"/>
            </a:xfrm>
          </p:grpSpPr>
          <p:sp>
            <p:nvSpPr>
              <p:cNvPr id="7" name="圆角矩形 172"/>
              <p:cNvSpPr/>
              <p:nvPr/>
            </p:nvSpPr>
            <p:spPr>
              <a:xfrm>
                <a:off x="3739822" y="2440887"/>
                <a:ext cx="1970936" cy="1970936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100000">
                    <a:sysClr val="window" lastClr="FFFFFF"/>
                  </a:gs>
                  <a:gs pos="0">
                    <a:srgbClr val="B8BBBC"/>
                  </a:gs>
                </a:gsLst>
                <a:lin ang="5400000" scaled="0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1351" kern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" name="椭圆 173"/>
              <p:cNvSpPr>
                <a:spLocks noChangeAspect="1"/>
              </p:cNvSpPr>
              <p:nvPr/>
            </p:nvSpPr>
            <p:spPr>
              <a:xfrm>
                <a:off x="3317913" y="2096160"/>
                <a:ext cx="2618629" cy="2618631"/>
              </a:xfrm>
              <a:prstGeom prst="ellipse">
                <a:avLst/>
              </a:prstGeom>
              <a:gradFill>
                <a:gsLst>
                  <a:gs pos="0">
                    <a:srgbClr val="ED492C"/>
                  </a:gs>
                  <a:gs pos="100000">
                    <a:srgbClr val="DE163D"/>
                  </a:gs>
                </a:gsLst>
                <a:lin ang="2700000" scaled="1"/>
              </a:gradFill>
              <a:ln w="12700" cap="flat" cmpd="sng" algn="ctr">
                <a:noFill/>
                <a:prstDash val="solid"/>
                <a:miter lim="800000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txBody>
              <a:bodyPr rtlCol="0" anchor="ctr"/>
              <a:lstStyle/>
              <a:p>
                <a:pPr algn="ctr">
                  <a:defRPr/>
                </a:pPr>
                <a:r>
                  <a:rPr lang="ru-RU" altLang="zh-CN" sz="1600" b="1" kern="0" dirty="0" smtClean="0"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ПРЕИМУЩЕСТВА ПАРАЛЛЕЛЬНОГО ИЗУЧЕНИЯ РОБОТОТЕХНИКИ И АНГЛИЙСКОГО ЯЗЫКА</a:t>
                </a:r>
                <a:endParaRPr lang="zh-CN" altLang="en-US" sz="1600" b="1" kern="0" dirty="0" smtClean="0"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9" name="组合 174"/>
          <p:cNvGrpSpPr/>
          <p:nvPr/>
        </p:nvGrpSpPr>
        <p:grpSpPr>
          <a:xfrm>
            <a:off x="3845927" y="1313320"/>
            <a:ext cx="828670" cy="926093"/>
            <a:chOff x="6081307" y="400256"/>
            <a:chExt cx="1104893" cy="926093"/>
          </a:xfrm>
        </p:grpSpPr>
        <p:grpSp>
          <p:nvGrpSpPr>
            <p:cNvPr id="10" name="组合 175"/>
            <p:cNvGrpSpPr/>
            <p:nvPr/>
          </p:nvGrpSpPr>
          <p:grpSpPr>
            <a:xfrm>
              <a:off x="6159604" y="400256"/>
              <a:ext cx="983457" cy="926093"/>
              <a:chOff x="4156892" y="2537102"/>
              <a:chExt cx="1237657" cy="1165464"/>
            </a:xfrm>
          </p:grpSpPr>
          <p:sp>
            <p:nvSpPr>
              <p:cNvPr id="12" name="椭圆 177"/>
              <p:cNvSpPr/>
              <p:nvPr/>
            </p:nvSpPr>
            <p:spPr>
              <a:xfrm>
                <a:off x="4267029" y="2729428"/>
                <a:ext cx="973138" cy="973138"/>
              </a:xfrm>
              <a:prstGeom prst="ellipse">
                <a:avLst/>
              </a:prstGeom>
              <a:gradFill>
                <a:gsLst>
                  <a:gs pos="0">
                    <a:srgbClr val="ED492C"/>
                  </a:gs>
                  <a:gs pos="100000">
                    <a:srgbClr val="DE163D"/>
                  </a:gs>
                </a:gsLst>
                <a:lin ang="2700000" scaled="1"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292100" dist="88900" dir="2700000" algn="tl" rotWithShape="0">
                  <a:prstClr val="black">
                    <a:alpha val="31000"/>
                  </a:prstClr>
                </a:outerShdw>
              </a:effectLst>
            </p:spPr>
            <p:txBody>
              <a:bodyPr lIns="68580" tIns="34290" rIns="68580" bIns="34290" rtlCol="0" anchor="ctr"/>
              <a:lstStyle/>
              <a:p>
                <a:pPr algn="ctr">
                  <a:defRPr/>
                </a:pPr>
                <a:endParaRPr lang="zh-CN" altLang="en-US" kern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" name="任意多边形 178"/>
              <p:cNvSpPr/>
              <p:nvPr/>
            </p:nvSpPr>
            <p:spPr>
              <a:xfrm>
                <a:off x="4156892" y="2619293"/>
                <a:ext cx="1060362" cy="1060362"/>
              </a:xfrm>
              <a:custGeom>
                <a:avLst/>
                <a:gdLst>
                  <a:gd name="connsiteX0" fmla="*/ 2048072 w 2048072"/>
                  <a:gd name="connsiteY0" fmla="*/ 1877343 h 2048072"/>
                  <a:gd name="connsiteX1" fmla="*/ 2041869 w 2048072"/>
                  <a:gd name="connsiteY1" fmla="*/ 1885638 h 2048072"/>
                  <a:gd name="connsiteX2" fmla="*/ 1885638 w 2048072"/>
                  <a:gd name="connsiteY2" fmla="*/ 2041869 h 2048072"/>
                  <a:gd name="connsiteX3" fmla="*/ 1877343 w 2048072"/>
                  <a:gd name="connsiteY3" fmla="*/ 2048072 h 2048072"/>
                  <a:gd name="connsiteX4" fmla="*/ 1152525 w 2048072"/>
                  <a:gd name="connsiteY4" fmla="*/ 0 h 2048072"/>
                  <a:gd name="connsiteX5" fmla="*/ 1796913 w 2048072"/>
                  <a:gd name="connsiteY5" fmla="*/ 196833 h 2048072"/>
                  <a:gd name="connsiteX6" fmla="*/ 1846248 w 2048072"/>
                  <a:gd name="connsiteY6" fmla="*/ 233725 h 2048072"/>
                  <a:gd name="connsiteX7" fmla="*/ 233725 w 2048072"/>
                  <a:gd name="connsiteY7" fmla="*/ 1846248 h 2048072"/>
                  <a:gd name="connsiteX8" fmla="*/ 196833 w 2048072"/>
                  <a:gd name="connsiteY8" fmla="*/ 1796913 h 2048072"/>
                  <a:gd name="connsiteX9" fmla="*/ 0 w 2048072"/>
                  <a:gd name="connsiteY9" fmla="*/ 1152525 h 2048072"/>
                  <a:gd name="connsiteX10" fmla="*/ 1152525 w 2048072"/>
                  <a:gd name="connsiteY10" fmla="*/ 0 h 2048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48072" h="2048072">
                    <a:moveTo>
                      <a:pt x="2048072" y="1877343"/>
                    </a:moveTo>
                    <a:lnTo>
                      <a:pt x="2041869" y="1885638"/>
                    </a:lnTo>
                    <a:cubicBezTo>
                      <a:pt x="1994894" y="1942559"/>
                      <a:pt x="1942559" y="1994894"/>
                      <a:pt x="1885638" y="2041869"/>
                    </a:cubicBezTo>
                    <a:lnTo>
                      <a:pt x="1877343" y="2048072"/>
                    </a:lnTo>
                    <a:close/>
                    <a:moveTo>
                      <a:pt x="1152525" y="0"/>
                    </a:moveTo>
                    <a:cubicBezTo>
                      <a:pt x="1391221" y="0"/>
                      <a:pt x="1612969" y="72563"/>
                      <a:pt x="1796913" y="196833"/>
                    </a:cubicBezTo>
                    <a:lnTo>
                      <a:pt x="1846248" y="233725"/>
                    </a:lnTo>
                    <a:lnTo>
                      <a:pt x="233725" y="1846248"/>
                    </a:lnTo>
                    <a:lnTo>
                      <a:pt x="196833" y="1796913"/>
                    </a:lnTo>
                    <a:cubicBezTo>
                      <a:pt x="72563" y="1612969"/>
                      <a:pt x="0" y="1391221"/>
                      <a:pt x="0" y="1152525"/>
                    </a:cubicBezTo>
                    <a:cubicBezTo>
                      <a:pt x="0" y="516003"/>
                      <a:pt x="516003" y="0"/>
                      <a:pt x="1152525" y="0"/>
                    </a:cubicBezTo>
                    <a:close/>
                  </a:path>
                </a:pathLst>
              </a:custGeom>
              <a:solidFill>
                <a:sysClr val="window" lastClr="FFFFFF">
                  <a:alpha val="13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68580" tIns="34290" rIns="68580" bIns="34290" rtlCol="0" anchor="ctr"/>
              <a:lstStyle/>
              <a:p>
                <a:pPr algn="ctr">
                  <a:defRPr/>
                </a:pPr>
                <a:endParaRPr lang="zh-CN" altLang="en-US" kern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4" name="椭圆 179"/>
              <p:cNvSpPr/>
              <p:nvPr/>
            </p:nvSpPr>
            <p:spPr>
              <a:xfrm>
                <a:off x="4225983" y="2537102"/>
                <a:ext cx="493145" cy="493144"/>
              </a:xfrm>
              <a:prstGeom prst="ellipse">
                <a:avLst/>
              </a:prstGeom>
              <a:gradFill flip="none" rotWithShape="1">
                <a:gsLst>
                  <a:gs pos="42000">
                    <a:srgbClr val="FFFFFF">
                      <a:alpha val="50000"/>
                    </a:srgbClr>
                  </a:gs>
                  <a:gs pos="100000">
                    <a:sysClr val="window" lastClr="FFFFFF">
                      <a:lumMod val="100000"/>
                      <a:alpha val="0"/>
                    </a:sysClr>
                  </a:gs>
                  <a:gs pos="0">
                    <a:sysClr val="window" lastClr="FFFFFF">
                      <a:alpha val="90000"/>
                    </a:sysClr>
                  </a:gs>
                </a:gsLst>
                <a:path path="shap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68580" tIns="34290" rIns="68580" bIns="34290" rtlCol="0" anchor="ctr"/>
              <a:lstStyle/>
              <a:p>
                <a:pPr algn="ctr">
                  <a:defRPr/>
                </a:pPr>
                <a:endParaRPr lang="zh-CN" altLang="en-US" kern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" name="椭圆 180"/>
              <p:cNvSpPr/>
              <p:nvPr/>
            </p:nvSpPr>
            <p:spPr>
              <a:xfrm rot="19629600">
                <a:off x="4718497" y="3459142"/>
                <a:ext cx="676052" cy="220863"/>
              </a:xfrm>
              <a:prstGeom prst="ellipse">
                <a:avLst/>
              </a:prstGeom>
              <a:gradFill flip="none" rotWithShape="1">
                <a:gsLst>
                  <a:gs pos="36000">
                    <a:srgbClr val="FFFFFF">
                      <a:alpha val="50000"/>
                    </a:srgbClr>
                  </a:gs>
                  <a:gs pos="100000">
                    <a:sysClr val="window" lastClr="FFFFFF">
                      <a:lumMod val="100000"/>
                      <a:alpha val="0"/>
                    </a:sysClr>
                  </a:gs>
                  <a:gs pos="0">
                    <a:sysClr val="window" lastClr="FFFFFF">
                      <a:alpha val="90000"/>
                    </a:sysClr>
                  </a:gs>
                </a:gsLst>
                <a:path path="shap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68580" tIns="34290" rIns="68580" bIns="34290" rtlCol="0" anchor="ctr"/>
              <a:lstStyle/>
              <a:p>
                <a:pPr algn="ctr">
                  <a:defRPr/>
                </a:pPr>
                <a:endParaRPr lang="zh-CN" altLang="en-US" kern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1" name="矩形 176"/>
            <p:cNvSpPr/>
            <p:nvPr/>
          </p:nvSpPr>
          <p:spPr>
            <a:xfrm>
              <a:off x="6081307" y="541263"/>
              <a:ext cx="1104893" cy="6832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14273" fontAlgn="ctr">
                <a:lnSpc>
                  <a:spcPct val="120000"/>
                </a:lnSpc>
                <a:defRPr/>
              </a:pPr>
              <a:r>
                <a:rPr lang="en-US" altLang="zh-CN" sz="3200" kern="0" dirty="0" smtClean="0">
                  <a:solidFill>
                    <a:srgbClr val="FDFDF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01</a:t>
              </a:r>
              <a:endParaRPr lang="zh-CN" altLang="en-US" sz="3200" kern="0" dirty="0" smtClean="0">
                <a:solidFill>
                  <a:srgbClr val="FDFDF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6" name="组合 181"/>
          <p:cNvGrpSpPr/>
          <p:nvPr/>
        </p:nvGrpSpPr>
        <p:grpSpPr>
          <a:xfrm>
            <a:off x="3845925" y="2344576"/>
            <a:ext cx="828670" cy="926093"/>
            <a:chOff x="6081306" y="1537525"/>
            <a:chExt cx="1104893" cy="926093"/>
          </a:xfrm>
        </p:grpSpPr>
        <p:grpSp>
          <p:nvGrpSpPr>
            <p:cNvPr id="17" name="组合 182"/>
            <p:cNvGrpSpPr/>
            <p:nvPr/>
          </p:nvGrpSpPr>
          <p:grpSpPr>
            <a:xfrm>
              <a:off x="6161793" y="1537525"/>
              <a:ext cx="983457" cy="926093"/>
              <a:chOff x="4156892" y="2537102"/>
              <a:chExt cx="1237657" cy="1165464"/>
            </a:xfrm>
          </p:grpSpPr>
          <p:sp>
            <p:nvSpPr>
              <p:cNvPr id="19" name="椭圆 184"/>
              <p:cNvSpPr/>
              <p:nvPr/>
            </p:nvSpPr>
            <p:spPr>
              <a:xfrm>
                <a:off x="4267030" y="2729428"/>
                <a:ext cx="973138" cy="973138"/>
              </a:xfrm>
              <a:prstGeom prst="ellipse">
                <a:avLst/>
              </a:prstGeom>
              <a:gradFill>
                <a:gsLst>
                  <a:gs pos="0">
                    <a:srgbClr val="01B3C5"/>
                  </a:gs>
                  <a:gs pos="100000">
                    <a:srgbClr val="009F9B"/>
                  </a:gs>
                </a:gsLst>
                <a:lin ang="2700000" scaled="1"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292100" dist="88900" dir="2700000" algn="tl" rotWithShape="0">
                  <a:prstClr val="black">
                    <a:alpha val="31000"/>
                  </a:prstClr>
                </a:outerShdw>
              </a:effectLst>
            </p:spPr>
            <p:txBody>
              <a:bodyPr lIns="68580" tIns="34290" rIns="68580" bIns="34290" rtlCol="0" anchor="ctr"/>
              <a:lstStyle/>
              <a:p>
                <a:pPr algn="ctr">
                  <a:defRPr/>
                </a:pPr>
                <a:endParaRPr lang="zh-CN" altLang="en-US" kern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" name="任意多边形 185"/>
              <p:cNvSpPr/>
              <p:nvPr/>
            </p:nvSpPr>
            <p:spPr>
              <a:xfrm>
                <a:off x="4156892" y="2619293"/>
                <a:ext cx="1060362" cy="1060362"/>
              </a:xfrm>
              <a:custGeom>
                <a:avLst/>
                <a:gdLst>
                  <a:gd name="connsiteX0" fmla="*/ 2048072 w 2048072"/>
                  <a:gd name="connsiteY0" fmla="*/ 1877343 h 2048072"/>
                  <a:gd name="connsiteX1" fmla="*/ 2041869 w 2048072"/>
                  <a:gd name="connsiteY1" fmla="*/ 1885638 h 2048072"/>
                  <a:gd name="connsiteX2" fmla="*/ 1885638 w 2048072"/>
                  <a:gd name="connsiteY2" fmla="*/ 2041869 h 2048072"/>
                  <a:gd name="connsiteX3" fmla="*/ 1877343 w 2048072"/>
                  <a:gd name="connsiteY3" fmla="*/ 2048072 h 2048072"/>
                  <a:gd name="connsiteX4" fmla="*/ 1152525 w 2048072"/>
                  <a:gd name="connsiteY4" fmla="*/ 0 h 2048072"/>
                  <a:gd name="connsiteX5" fmla="*/ 1796913 w 2048072"/>
                  <a:gd name="connsiteY5" fmla="*/ 196833 h 2048072"/>
                  <a:gd name="connsiteX6" fmla="*/ 1846248 w 2048072"/>
                  <a:gd name="connsiteY6" fmla="*/ 233725 h 2048072"/>
                  <a:gd name="connsiteX7" fmla="*/ 233725 w 2048072"/>
                  <a:gd name="connsiteY7" fmla="*/ 1846248 h 2048072"/>
                  <a:gd name="connsiteX8" fmla="*/ 196833 w 2048072"/>
                  <a:gd name="connsiteY8" fmla="*/ 1796913 h 2048072"/>
                  <a:gd name="connsiteX9" fmla="*/ 0 w 2048072"/>
                  <a:gd name="connsiteY9" fmla="*/ 1152525 h 2048072"/>
                  <a:gd name="connsiteX10" fmla="*/ 1152525 w 2048072"/>
                  <a:gd name="connsiteY10" fmla="*/ 0 h 2048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48072" h="2048072">
                    <a:moveTo>
                      <a:pt x="2048072" y="1877343"/>
                    </a:moveTo>
                    <a:lnTo>
                      <a:pt x="2041869" y="1885638"/>
                    </a:lnTo>
                    <a:cubicBezTo>
                      <a:pt x="1994894" y="1942559"/>
                      <a:pt x="1942559" y="1994894"/>
                      <a:pt x="1885638" y="2041869"/>
                    </a:cubicBezTo>
                    <a:lnTo>
                      <a:pt x="1877343" y="2048072"/>
                    </a:lnTo>
                    <a:close/>
                    <a:moveTo>
                      <a:pt x="1152525" y="0"/>
                    </a:moveTo>
                    <a:cubicBezTo>
                      <a:pt x="1391221" y="0"/>
                      <a:pt x="1612969" y="72563"/>
                      <a:pt x="1796913" y="196833"/>
                    </a:cubicBezTo>
                    <a:lnTo>
                      <a:pt x="1846248" y="233725"/>
                    </a:lnTo>
                    <a:lnTo>
                      <a:pt x="233725" y="1846248"/>
                    </a:lnTo>
                    <a:lnTo>
                      <a:pt x="196833" y="1796913"/>
                    </a:lnTo>
                    <a:cubicBezTo>
                      <a:pt x="72563" y="1612969"/>
                      <a:pt x="0" y="1391221"/>
                      <a:pt x="0" y="1152525"/>
                    </a:cubicBezTo>
                    <a:cubicBezTo>
                      <a:pt x="0" y="516003"/>
                      <a:pt x="516003" y="0"/>
                      <a:pt x="1152525" y="0"/>
                    </a:cubicBezTo>
                    <a:close/>
                  </a:path>
                </a:pathLst>
              </a:custGeom>
              <a:solidFill>
                <a:sysClr val="window" lastClr="FFFFFF">
                  <a:alpha val="13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68580" tIns="34290" rIns="68580" bIns="34290" rtlCol="0" anchor="ctr"/>
              <a:lstStyle/>
              <a:p>
                <a:pPr algn="ctr">
                  <a:defRPr/>
                </a:pPr>
                <a:endParaRPr lang="zh-CN" altLang="en-US" kern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1" name="椭圆 186"/>
              <p:cNvSpPr/>
              <p:nvPr/>
            </p:nvSpPr>
            <p:spPr>
              <a:xfrm>
                <a:off x="4225983" y="2537102"/>
                <a:ext cx="493145" cy="493144"/>
              </a:xfrm>
              <a:prstGeom prst="ellipse">
                <a:avLst/>
              </a:prstGeom>
              <a:gradFill flip="none" rotWithShape="1">
                <a:gsLst>
                  <a:gs pos="42000">
                    <a:srgbClr val="FFFFFF">
                      <a:alpha val="50000"/>
                    </a:srgbClr>
                  </a:gs>
                  <a:gs pos="100000">
                    <a:sysClr val="window" lastClr="FFFFFF">
                      <a:lumMod val="100000"/>
                      <a:alpha val="0"/>
                    </a:sysClr>
                  </a:gs>
                  <a:gs pos="0">
                    <a:sysClr val="window" lastClr="FFFFFF">
                      <a:alpha val="90000"/>
                    </a:sysClr>
                  </a:gs>
                </a:gsLst>
                <a:path path="shap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68580" tIns="34290" rIns="68580" bIns="34290" rtlCol="0" anchor="ctr"/>
              <a:lstStyle/>
              <a:p>
                <a:pPr algn="ctr">
                  <a:defRPr/>
                </a:pPr>
                <a:endParaRPr lang="zh-CN" altLang="en-US" kern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2" name="椭圆 187"/>
              <p:cNvSpPr/>
              <p:nvPr/>
            </p:nvSpPr>
            <p:spPr>
              <a:xfrm rot="19629600">
                <a:off x="4718497" y="3459142"/>
                <a:ext cx="676052" cy="220863"/>
              </a:xfrm>
              <a:prstGeom prst="ellipse">
                <a:avLst/>
              </a:prstGeom>
              <a:gradFill flip="none" rotWithShape="1">
                <a:gsLst>
                  <a:gs pos="36000">
                    <a:srgbClr val="FFFFFF">
                      <a:alpha val="50000"/>
                    </a:srgbClr>
                  </a:gs>
                  <a:gs pos="100000">
                    <a:sysClr val="window" lastClr="FFFFFF">
                      <a:lumMod val="100000"/>
                      <a:alpha val="0"/>
                    </a:sysClr>
                  </a:gs>
                  <a:gs pos="0">
                    <a:sysClr val="window" lastClr="FFFFFF">
                      <a:alpha val="90000"/>
                    </a:sysClr>
                  </a:gs>
                </a:gsLst>
                <a:path path="shap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68580" tIns="34290" rIns="68580" bIns="34290" rtlCol="0" anchor="ctr"/>
              <a:lstStyle/>
              <a:p>
                <a:pPr algn="ctr">
                  <a:defRPr/>
                </a:pPr>
                <a:endParaRPr lang="zh-CN" altLang="en-US" kern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8" name="矩形 183"/>
            <p:cNvSpPr/>
            <p:nvPr/>
          </p:nvSpPr>
          <p:spPr>
            <a:xfrm>
              <a:off x="6081306" y="1678774"/>
              <a:ext cx="1104893" cy="6832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14273" fontAlgn="ctr">
                <a:lnSpc>
                  <a:spcPct val="120000"/>
                </a:lnSpc>
                <a:defRPr/>
              </a:pPr>
              <a:r>
                <a:rPr lang="en-US" altLang="zh-CN" sz="3200" kern="0" dirty="0" smtClean="0">
                  <a:solidFill>
                    <a:srgbClr val="FDFDF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02</a:t>
              </a:r>
              <a:endParaRPr lang="zh-CN" altLang="en-US" sz="3200" kern="0" dirty="0" smtClean="0">
                <a:solidFill>
                  <a:srgbClr val="FDFDF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3" name="组合 188"/>
          <p:cNvGrpSpPr/>
          <p:nvPr/>
        </p:nvGrpSpPr>
        <p:grpSpPr>
          <a:xfrm>
            <a:off x="3853727" y="3416233"/>
            <a:ext cx="828670" cy="926093"/>
            <a:chOff x="6091707" y="2754954"/>
            <a:chExt cx="1104893" cy="926093"/>
          </a:xfrm>
        </p:grpSpPr>
        <p:grpSp>
          <p:nvGrpSpPr>
            <p:cNvPr id="24" name="组合 189"/>
            <p:cNvGrpSpPr/>
            <p:nvPr/>
          </p:nvGrpSpPr>
          <p:grpSpPr>
            <a:xfrm>
              <a:off x="6159604" y="2754954"/>
              <a:ext cx="983457" cy="926093"/>
              <a:chOff x="4156892" y="2537102"/>
              <a:chExt cx="1237657" cy="1165464"/>
            </a:xfrm>
          </p:grpSpPr>
          <p:sp>
            <p:nvSpPr>
              <p:cNvPr id="26" name="椭圆 191"/>
              <p:cNvSpPr/>
              <p:nvPr/>
            </p:nvSpPr>
            <p:spPr>
              <a:xfrm>
                <a:off x="4267030" y="2729428"/>
                <a:ext cx="973138" cy="973138"/>
              </a:xfrm>
              <a:prstGeom prst="ellipse">
                <a:avLst/>
              </a:prstGeom>
              <a:gradFill>
                <a:gsLst>
                  <a:gs pos="0">
                    <a:srgbClr val="7B64A9"/>
                  </a:gs>
                  <a:gs pos="100000">
                    <a:srgbClr val="473F8E"/>
                  </a:gs>
                </a:gsLst>
                <a:lin ang="2700000" scaled="1"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292100" dist="88900" dir="2700000" algn="tl" rotWithShape="0">
                  <a:prstClr val="black">
                    <a:alpha val="31000"/>
                  </a:prstClr>
                </a:outerShdw>
              </a:effectLst>
            </p:spPr>
            <p:txBody>
              <a:bodyPr lIns="68580" tIns="34290" rIns="68580" bIns="34290" rtlCol="0" anchor="ctr"/>
              <a:lstStyle/>
              <a:p>
                <a:pPr algn="ctr">
                  <a:defRPr/>
                </a:pPr>
                <a:endParaRPr lang="zh-CN" altLang="en-US" kern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" name="任意多边形 192"/>
              <p:cNvSpPr/>
              <p:nvPr/>
            </p:nvSpPr>
            <p:spPr>
              <a:xfrm>
                <a:off x="4156892" y="2619293"/>
                <a:ext cx="1060362" cy="1060362"/>
              </a:xfrm>
              <a:custGeom>
                <a:avLst/>
                <a:gdLst>
                  <a:gd name="connsiteX0" fmla="*/ 2048072 w 2048072"/>
                  <a:gd name="connsiteY0" fmla="*/ 1877343 h 2048072"/>
                  <a:gd name="connsiteX1" fmla="*/ 2041869 w 2048072"/>
                  <a:gd name="connsiteY1" fmla="*/ 1885638 h 2048072"/>
                  <a:gd name="connsiteX2" fmla="*/ 1885638 w 2048072"/>
                  <a:gd name="connsiteY2" fmla="*/ 2041869 h 2048072"/>
                  <a:gd name="connsiteX3" fmla="*/ 1877343 w 2048072"/>
                  <a:gd name="connsiteY3" fmla="*/ 2048072 h 2048072"/>
                  <a:gd name="connsiteX4" fmla="*/ 1152525 w 2048072"/>
                  <a:gd name="connsiteY4" fmla="*/ 0 h 2048072"/>
                  <a:gd name="connsiteX5" fmla="*/ 1796913 w 2048072"/>
                  <a:gd name="connsiteY5" fmla="*/ 196833 h 2048072"/>
                  <a:gd name="connsiteX6" fmla="*/ 1846248 w 2048072"/>
                  <a:gd name="connsiteY6" fmla="*/ 233725 h 2048072"/>
                  <a:gd name="connsiteX7" fmla="*/ 233725 w 2048072"/>
                  <a:gd name="connsiteY7" fmla="*/ 1846248 h 2048072"/>
                  <a:gd name="connsiteX8" fmla="*/ 196833 w 2048072"/>
                  <a:gd name="connsiteY8" fmla="*/ 1796913 h 2048072"/>
                  <a:gd name="connsiteX9" fmla="*/ 0 w 2048072"/>
                  <a:gd name="connsiteY9" fmla="*/ 1152525 h 2048072"/>
                  <a:gd name="connsiteX10" fmla="*/ 1152525 w 2048072"/>
                  <a:gd name="connsiteY10" fmla="*/ 0 h 2048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48072" h="2048072">
                    <a:moveTo>
                      <a:pt x="2048072" y="1877343"/>
                    </a:moveTo>
                    <a:lnTo>
                      <a:pt x="2041869" y="1885638"/>
                    </a:lnTo>
                    <a:cubicBezTo>
                      <a:pt x="1994894" y="1942559"/>
                      <a:pt x="1942559" y="1994894"/>
                      <a:pt x="1885638" y="2041869"/>
                    </a:cubicBezTo>
                    <a:lnTo>
                      <a:pt x="1877343" y="2048072"/>
                    </a:lnTo>
                    <a:close/>
                    <a:moveTo>
                      <a:pt x="1152525" y="0"/>
                    </a:moveTo>
                    <a:cubicBezTo>
                      <a:pt x="1391221" y="0"/>
                      <a:pt x="1612969" y="72563"/>
                      <a:pt x="1796913" y="196833"/>
                    </a:cubicBezTo>
                    <a:lnTo>
                      <a:pt x="1846248" y="233725"/>
                    </a:lnTo>
                    <a:lnTo>
                      <a:pt x="233725" y="1846248"/>
                    </a:lnTo>
                    <a:lnTo>
                      <a:pt x="196833" y="1796913"/>
                    </a:lnTo>
                    <a:cubicBezTo>
                      <a:pt x="72563" y="1612969"/>
                      <a:pt x="0" y="1391221"/>
                      <a:pt x="0" y="1152525"/>
                    </a:cubicBezTo>
                    <a:cubicBezTo>
                      <a:pt x="0" y="516003"/>
                      <a:pt x="516003" y="0"/>
                      <a:pt x="1152525" y="0"/>
                    </a:cubicBezTo>
                    <a:close/>
                  </a:path>
                </a:pathLst>
              </a:custGeom>
              <a:solidFill>
                <a:sysClr val="window" lastClr="FFFFFF">
                  <a:alpha val="13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68580" tIns="34290" rIns="68580" bIns="34290" rtlCol="0" anchor="ctr"/>
              <a:lstStyle/>
              <a:p>
                <a:pPr algn="ctr">
                  <a:defRPr/>
                </a:pPr>
                <a:endParaRPr lang="zh-CN" altLang="en-US" kern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8" name="椭圆 193"/>
              <p:cNvSpPr/>
              <p:nvPr/>
            </p:nvSpPr>
            <p:spPr>
              <a:xfrm>
                <a:off x="4225983" y="2537102"/>
                <a:ext cx="493145" cy="493144"/>
              </a:xfrm>
              <a:prstGeom prst="ellipse">
                <a:avLst/>
              </a:prstGeom>
              <a:gradFill flip="none" rotWithShape="1">
                <a:gsLst>
                  <a:gs pos="42000">
                    <a:srgbClr val="FFFFFF">
                      <a:alpha val="50000"/>
                    </a:srgbClr>
                  </a:gs>
                  <a:gs pos="100000">
                    <a:sysClr val="window" lastClr="FFFFFF">
                      <a:lumMod val="100000"/>
                      <a:alpha val="0"/>
                    </a:sysClr>
                  </a:gs>
                  <a:gs pos="0">
                    <a:sysClr val="window" lastClr="FFFFFF">
                      <a:alpha val="90000"/>
                    </a:sysClr>
                  </a:gs>
                </a:gsLst>
                <a:path path="shap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68580" tIns="34290" rIns="68580" bIns="34290" rtlCol="0" anchor="ctr"/>
              <a:lstStyle/>
              <a:p>
                <a:pPr algn="ctr">
                  <a:defRPr/>
                </a:pPr>
                <a:endParaRPr lang="zh-CN" altLang="en-US" kern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9" name="椭圆 194"/>
              <p:cNvSpPr/>
              <p:nvPr/>
            </p:nvSpPr>
            <p:spPr>
              <a:xfrm rot="19629600">
                <a:off x="4718497" y="3459142"/>
                <a:ext cx="676052" cy="220863"/>
              </a:xfrm>
              <a:prstGeom prst="ellipse">
                <a:avLst/>
              </a:prstGeom>
              <a:gradFill flip="none" rotWithShape="1">
                <a:gsLst>
                  <a:gs pos="36000">
                    <a:srgbClr val="FFFFFF">
                      <a:alpha val="50000"/>
                    </a:srgbClr>
                  </a:gs>
                  <a:gs pos="100000">
                    <a:sysClr val="window" lastClr="FFFFFF">
                      <a:lumMod val="100000"/>
                      <a:alpha val="0"/>
                    </a:sysClr>
                  </a:gs>
                  <a:gs pos="0">
                    <a:sysClr val="window" lastClr="FFFFFF">
                      <a:alpha val="90000"/>
                    </a:sysClr>
                  </a:gs>
                </a:gsLst>
                <a:path path="shap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68580" tIns="34290" rIns="68580" bIns="34290" rtlCol="0" anchor="ctr"/>
              <a:lstStyle/>
              <a:p>
                <a:pPr algn="ctr">
                  <a:defRPr/>
                </a:pPr>
                <a:endParaRPr lang="zh-CN" altLang="en-US" kern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5" name="矩形 190"/>
            <p:cNvSpPr/>
            <p:nvPr/>
          </p:nvSpPr>
          <p:spPr>
            <a:xfrm>
              <a:off x="6091707" y="2889872"/>
              <a:ext cx="1104893" cy="6832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14273" fontAlgn="ctr">
                <a:lnSpc>
                  <a:spcPct val="120000"/>
                </a:lnSpc>
                <a:defRPr/>
              </a:pPr>
              <a:r>
                <a:rPr lang="en-US" altLang="zh-CN" sz="3200" kern="0" dirty="0" smtClean="0">
                  <a:solidFill>
                    <a:srgbClr val="FDFDF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03</a:t>
              </a:r>
              <a:endParaRPr lang="zh-CN" altLang="en-US" sz="3200" kern="0" dirty="0" smtClean="0">
                <a:solidFill>
                  <a:srgbClr val="FDFDF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0" name="组合 195"/>
          <p:cNvGrpSpPr/>
          <p:nvPr/>
        </p:nvGrpSpPr>
        <p:grpSpPr>
          <a:xfrm>
            <a:off x="3845925" y="4442319"/>
            <a:ext cx="828670" cy="926093"/>
            <a:chOff x="6081306" y="3979820"/>
            <a:chExt cx="1104893" cy="926093"/>
          </a:xfrm>
        </p:grpSpPr>
        <p:grpSp>
          <p:nvGrpSpPr>
            <p:cNvPr id="31" name="组合 196"/>
            <p:cNvGrpSpPr/>
            <p:nvPr/>
          </p:nvGrpSpPr>
          <p:grpSpPr>
            <a:xfrm>
              <a:off x="6142025" y="3979820"/>
              <a:ext cx="983457" cy="926093"/>
              <a:chOff x="4156892" y="2537102"/>
              <a:chExt cx="1237657" cy="1165464"/>
            </a:xfrm>
          </p:grpSpPr>
          <p:sp>
            <p:nvSpPr>
              <p:cNvPr id="33" name="椭圆 198"/>
              <p:cNvSpPr/>
              <p:nvPr/>
            </p:nvSpPr>
            <p:spPr>
              <a:xfrm>
                <a:off x="4267030" y="2729428"/>
                <a:ext cx="973138" cy="973138"/>
              </a:xfrm>
              <a:prstGeom prst="ellipse">
                <a:avLst/>
              </a:prstGeom>
              <a:gradFill>
                <a:gsLst>
                  <a:gs pos="0">
                    <a:srgbClr val="FDE103"/>
                  </a:gs>
                  <a:gs pos="100000">
                    <a:srgbClr val="F8A11A"/>
                  </a:gs>
                </a:gsLst>
                <a:lin ang="2700000" scaled="1"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292100" dist="88900" dir="2700000" algn="tl" rotWithShape="0">
                  <a:prstClr val="black">
                    <a:alpha val="31000"/>
                  </a:prstClr>
                </a:outerShdw>
              </a:effectLst>
            </p:spPr>
            <p:txBody>
              <a:bodyPr lIns="68580" tIns="34290" rIns="68580" bIns="34290" rtlCol="0" anchor="ctr"/>
              <a:lstStyle/>
              <a:p>
                <a:pPr algn="ctr">
                  <a:defRPr/>
                </a:pPr>
                <a:endParaRPr lang="zh-CN" altLang="en-US" kern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4" name="任意多边形 199"/>
              <p:cNvSpPr/>
              <p:nvPr/>
            </p:nvSpPr>
            <p:spPr>
              <a:xfrm>
                <a:off x="4156892" y="2619293"/>
                <a:ext cx="1060362" cy="1060362"/>
              </a:xfrm>
              <a:custGeom>
                <a:avLst/>
                <a:gdLst>
                  <a:gd name="connsiteX0" fmla="*/ 2048072 w 2048072"/>
                  <a:gd name="connsiteY0" fmla="*/ 1877343 h 2048072"/>
                  <a:gd name="connsiteX1" fmla="*/ 2041869 w 2048072"/>
                  <a:gd name="connsiteY1" fmla="*/ 1885638 h 2048072"/>
                  <a:gd name="connsiteX2" fmla="*/ 1885638 w 2048072"/>
                  <a:gd name="connsiteY2" fmla="*/ 2041869 h 2048072"/>
                  <a:gd name="connsiteX3" fmla="*/ 1877343 w 2048072"/>
                  <a:gd name="connsiteY3" fmla="*/ 2048072 h 2048072"/>
                  <a:gd name="connsiteX4" fmla="*/ 1152525 w 2048072"/>
                  <a:gd name="connsiteY4" fmla="*/ 0 h 2048072"/>
                  <a:gd name="connsiteX5" fmla="*/ 1796913 w 2048072"/>
                  <a:gd name="connsiteY5" fmla="*/ 196833 h 2048072"/>
                  <a:gd name="connsiteX6" fmla="*/ 1846248 w 2048072"/>
                  <a:gd name="connsiteY6" fmla="*/ 233725 h 2048072"/>
                  <a:gd name="connsiteX7" fmla="*/ 233725 w 2048072"/>
                  <a:gd name="connsiteY7" fmla="*/ 1846248 h 2048072"/>
                  <a:gd name="connsiteX8" fmla="*/ 196833 w 2048072"/>
                  <a:gd name="connsiteY8" fmla="*/ 1796913 h 2048072"/>
                  <a:gd name="connsiteX9" fmla="*/ 0 w 2048072"/>
                  <a:gd name="connsiteY9" fmla="*/ 1152525 h 2048072"/>
                  <a:gd name="connsiteX10" fmla="*/ 1152525 w 2048072"/>
                  <a:gd name="connsiteY10" fmla="*/ 0 h 2048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48072" h="2048072">
                    <a:moveTo>
                      <a:pt x="2048072" y="1877343"/>
                    </a:moveTo>
                    <a:lnTo>
                      <a:pt x="2041869" y="1885638"/>
                    </a:lnTo>
                    <a:cubicBezTo>
                      <a:pt x="1994894" y="1942559"/>
                      <a:pt x="1942559" y="1994894"/>
                      <a:pt x="1885638" y="2041869"/>
                    </a:cubicBezTo>
                    <a:lnTo>
                      <a:pt x="1877343" y="2048072"/>
                    </a:lnTo>
                    <a:close/>
                    <a:moveTo>
                      <a:pt x="1152525" y="0"/>
                    </a:moveTo>
                    <a:cubicBezTo>
                      <a:pt x="1391221" y="0"/>
                      <a:pt x="1612969" y="72563"/>
                      <a:pt x="1796913" y="196833"/>
                    </a:cubicBezTo>
                    <a:lnTo>
                      <a:pt x="1846248" y="233725"/>
                    </a:lnTo>
                    <a:lnTo>
                      <a:pt x="233725" y="1846248"/>
                    </a:lnTo>
                    <a:lnTo>
                      <a:pt x="196833" y="1796913"/>
                    </a:lnTo>
                    <a:cubicBezTo>
                      <a:pt x="72563" y="1612969"/>
                      <a:pt x="0" y="1391221"/>
                      <a:pt x="0" y="1152525"/>
                    </a:cubicBezTo>
                    <a:cubicBezTo>
                      <a:pt x="0" y="516003"/>
                      <a:pt x="516003" y="0"/>
                      <a:pt x="1152525" y="0"/>
                    </a:cubicBezTo>
                    <a:close/>
                  </a:path>
                </a:pathLst>
              </a:custGeom>
              <a:solidFill>
                <a:sysClr val="window" lastClr="FFFFFF">
                  <a:alpha val="13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68580" tIns="34290" rIns="68580" bIns="34290" rtlCol="0" anchor="ctr"/>
              <a:lstStyle/>
              <a:p>
                <a:pPr algn="ctr">
                  <a:defRPr/>
                </a:pPr>
                <a:endParaRPr lang="zh-CN" altLang="en-US" kern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5" name="椭圆 200"/>
              <p:cNvSpPr/>
              <p:nvPr/>
            </p:nvSpPr>
            <p:spPr>
              <a:xfrm>
                <a:off x="4225983" y="2537102"/>
                <a:ext cx="493145" cy="493144"/>
              </a:xfrm>
              <a:prstGeom prst="ellipse">
                <a:avLst/>
              </a:prstGeom>
              <a:gradFill flip="none" rotWithShape="1">
                <a:gsLst>
                  <a:gs pos="42000">
                    <a:srgbClr val="FFFFFF">
                      <a:alpha val="50000"/>
                    </a:srgbClr>
                  </a:gs>
                  <a:gs pos="100000">
                    <a:sysClr val="window" lastClr="FFFFFF">
                      <a:lumMod val="100000"/>
                      <a:alpha val="0"/>
                    </a:sysClr>
                  </a:gs>
                  <a:gs pos="0">
                    <a:sysClr val="window" lastClr="FFFFFF">
                      <a:alpha val="90000"/>
                    </a:sysClr>
                  </a:gs>
                </a:gsLst>
                <a:path path="shap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68580" tIns="34290" rIns="68580" bIns="34290" rtlCol="0" anchor="ctr"/>
              <a:lstStyle/>
              <a:p>
                <a:pPr algn="ctr">
                  <a:defRPr/>
                </a:pPr>
                <a:endParaRPr lang="zh-CN" altLang="en-US" kern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6" name="椭圆 201"/>
              <p:cNvSpPr/>
              <p:nvPr/>
            </p:nvSpPr>
            <p:spPr>
              <a:xfrm rot="19629600">
                <a:off x="4718497" y="3459142"/>
                <a:ext cx="676052" cy="220863"/>
              </a:xfrm>
              <a:prstGeom prst="ellipse">
                <a:avLst/>
              </a:prstGeom>
              <a:gradFill flip="none" rotWithShape="1">
                <a:gsLst>
                  <a:gs pos="36000">
                    <a:srgbClr val="FFFFFF">
                      <a:alpha val="50000"/>
                    </a:srgbClr>
                  </a:gs>
                  <a:gs pos="100000">
                    <a:sysClr val="window" lastClr="FFFFFF">
                      <a:lumMod val="100000"/>
                      <a:alpha val="0"/>
                    </a:sysClr>
                  </a:gs>
                  <a:gs pos="0">
                    <a:sysClr val="window" lastClr="FFFFFF">
                      <a:alpha val="90000"/>
                    </a:sysClr>
                  </a:gs>
                </a:gsLst>
                <a:path path="shap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68580" tIns="34290" rIns="68580" bIns="34290" rtlCol="0" anchor="ctr"/>
              <a:lstStyle/>
              <a:p>
                <a:pPr algn="ctr">
                  <a:defRPr/>
                </a:pPr>
                <a:endParaRPr lang="zh-CN" altLang="en-US" kern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2" name="矩形 197"/>
            <p:cNvSpPr/>
            <p:nvPr/>
          </p:nvSpPr>
          <p:spPr>
            <a:xfrm>
              <a:off x="6081306" y="4129634"/>
              <a:ext cx="1104893" cy="6832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14273" fontAlgn="ctr">
                <a:lnSpc>
                  <a:spcPct val="120000"/>
                </a:lnSpc>
                <a:defRPr/>
              </a:pPr>
              <a:r>
                <a:rPr lang="en-US" altLang="zh-CN" sz="3200" kern="0" dirty="0" smtClean="0">
                  <a:solidFill>
                    <a:srgbClr val="FDFDF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04</a:t>
              </a:r>
              <a:endParaRPr lang="zh-CN" altLang="en-US" sz="3200" kern="0" dirty="0" smtClean="0">
                <a:solidFill>
                  <a:srgbClr val="FDFDF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37" name="圆角矩形 202"/>
          <p:cNvSpPr/>
          <p:nvPr/>
        </p:nvSpPr>
        <p:spPr bwMode="auto">
          <a:xfrm flipH="1">
            <a:off x="4793699" y="1268760"/>
            <a:ext cx="4350299" cy="114112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ED492E"/>
              </a:gs>
              <a:gs pos="100000">
                <a:srgbClr val="E1203D"/>
              </a:gs>
            </a:gsLst>
            <a:lin ang="5400000" scaled="1"/>
            <a:tileRect/>
          </a:gradFill>
          <a:ln w="12700" cap="flat" cmpd="sng" algn="ctr">
            <a:gradFill>
              <a:gsLst>
                <a:gs pos="0">
                  <a:srgbClr val="E1203D"/>
                </a:gs>
                <a:gs pos="100000">
                  <a:srgbClr val="ED492E"/>
                </a:gs>
              </a:gsLst>
              <a:lin ang="8100000" scaled="0"/>
            </a:gradFill>
            <a:prstDash val="solid"/>
            <a:miter lim="800000"/>
          </a:ln>
          <a:effectLst>
            <a:outerShdw blurRad="381000" dist="1905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defRPr/>
            </a:pPr>
            <a:endParaRPr lang="zh-CN" altLang="en-US" sz="2400" kern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圆角矩形 203"/>
          <p:cNvSpPr/>
          <p:nvPr/>
        </p:nvSpPr>
        <p:spPr bwMode="auto">
          <a:xfrm flipH="1">
            <a:off x="4793701" y="2504401"/>
            <a:ext cx="4350298" cy="104675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1B3C5"/>
              </a:gs>
              <a:gs pos="100000">
                <a:srgbClr val="00A2A2"/>
              </a:gs>
            </a:gsLst>
            <a:lin ang="5400000" scaled="1"/>
            <a:tileRect/>
          </a:gradFill>
          <a:ln w="12700" cap="flat" cmpd="sng" algn="ctr">
            <a:gradFill>
              <a:gsLst>
                <a:gs pos="0">
                  <a:srgbClr val="00A2A2"/>
                </a:gs>
                <a:gs pos="100000">
                  <a:srgbClr val="01B3C5"/>
                </a:gs>
              </a:gsLst>
              <a:lin ang="8100000" scaled="0"/>
            </a:gradFill>
            <a:prstDash val="solid"/>
            <a:miter lim="800000"/>
          </a:ln>
          <a:effectLst>
            <a:outerShdw blurRad="381000" dist="1905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defRPr/>
            </a:pPr>
            <a:endParaRPr lang="zh-CN" altLang="en-US" sz="2400" kern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圆角矩形 204"/>
          <p:cNvSpPr/>
          <p:nvPr/>
        </p:nvSpPr>
        <p:spPr bwMode="auto">
          <a:xfrm flipH="1">
            <a:off x="4793700" y="3569054"/>
            <a:ext cx="4350299" cy="106919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7B64A9"/>
              </a:gs>
              <a:gs pos="100000">
                <a:srgbClr val="4E4492"/>
              </a:gs>
            </a:gsLst>
            <a:lin ang="5400000" scaled="1"/>
            <a:tileRect/>
          </a:gradFill>
          <a:ln w="12700" cap="flat" cmpd="sng" algn="ctr">
            <a:gradFill>
              <a:gsLst>
                <a:gs pos="0">
                  <a:srgbClr val="4E4492"/>
                </a:gs>
                <a:gs pos="100000">
                  <a:srgbClr val="7B64A9"/>
                </a:gs>
              </a:gsLst>
              <a:lin ang="8100000" scaled="0"/>
            </a:gradFill>
            <a:prstDash val="solid"/>
            <a:miter lim="800000"/>
          </a:ln>
          <a:effectLst>
            <a:outerShdw blurRad="381000" dist="1905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defRPr/>
            </a:pPr>
            <a:endParaRPr lang="zh-CN" altLang="en-US" sz="2400" kern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圆角矩形 205"/>
          <p:cNvSpPr/>
          <p:nvPr/>
        </p:nvSpPr>
        <p:spPr bwMode="auto">
          <a:xfrm flipH="1">
            <a:off x="4793701" y="4625116"/>
            <a:ext cx="4376318" cy="110814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DE007"/>
              </a:gs>
              <a:gs pos="100000">
                <a:srgbClr val="F9AC1A"/>
              </a:gs>
            </a:gsLst>
            <a:lin ang="5400000" scaled="1"/>
            <a:tileRect/>
          </a:gradFill>
          <a:ln w="12700" cap="flat" cmpd="sng" algn="ctr">
            <a:gradFill>
              <a:gsLst>
                <a:gs pos="0">
                  <a:srgbClr val="F9AC1A"/>
                </a:gs>
                <a:gs pos="100000">
                  <a:srgbClr val="FDE007"/>
                </a:gs>
              </a:gsLst>
              <a:lin ang="8100000" scaled="0"/>
            </a:gradFill>
            <a:prstDash val="solid"/>
            <a:miter lim="800000"/>
          </a:ln>
          <a:effectLst>
            <a:outerShdw blurRad="381000" dist="1905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defRPr/>
            </a:pPr>
            <a:endParaRPr lang="zh-CN" altLang="en-US" sz="2400" kern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文本框 96" descr="e7d195523061f1c0deeec63e560781cfd59afb0ea006f2a87ABB68BF51EA6619813959095094C18C62A12F549504892A4AAA8C1554C6663626E05CA27F281A14E6983772AFC3FB97135759321DEA3D709AACD122C08E6ED1C77BAD4A88EF4CD28A80260D8F97957F436F83C1F553EF0169027D0DBFA7A77088E1513DBDFC101C4B4DFF310B01A5021663E46B6BC2AAB5"/>
          <p:cNvSpPr txBox="1"/>
          <p:nvPr/>
        </p:nvSpPr>
        <p:spPr>
          <a:xfrm>
            <a:off x="4247077" y="1538731"/>
            <a:ext cx="52934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804">
              <a:defRPr/>
            </a:pPr>
            <a:r>
              <a:rPr lang="ru-RU" altLang="zh-CN" sz="2400" b="1" kern="0" dirty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Развитие </a:t>
            </a:r>
            <a:r>
              <a:rPr lang="ru-RU" altLang="zh-CN" sz="2400" b="1" kern="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в </a:t>
            </a:r>
            <a:r>
              <a:rPr lang="ru-RU" altLang="zh-CN" sz="2400" b="1" kern="0" dirty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техническом и </a:t>
            </a:r>
            <a:r>
              <a:rPr lang="ru-RU" altLang="zh-CN" sz="2400" b="1" kern="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лингвистическом направлении </a:t>
            </a:r>
            <a:endParaRPr lang="ru-RU" altLang="zh-CN" sz="2400" b="1" kern="0" dirty="0"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  <a:p>
            <a:pPr defTabSz="1218804">
              <a:defRPr/>
            </a:pPr>
            <a:endParaRPr lang="zh-CN" altLang="en-US" sz="3200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文本框 97" descr="e7d195523061f1c0deeec63e560781cfd59afb0ea006f2a87ABB68BF51EA6619813959095094C18C62A12F549504892A4AAA8C1554C6663626E05CA27F281A14E6983772AFC3FB97135759321DEA3D709AACD122C08E6ED1C77BAD4A88EF4CD28A80260D8F97957F436F83C1F553EF0169027D0DBFA7A77088E1513DBDFC101C4B4DFF310B01A5021663E46B6BC2AAB5"/>
          <p:cNvSpPr txBox="1"/>
          <p:nvPr/>
        </p:nvSpPr>
        <p:spPr>
          <a:xfrm>
            <a:off x="4793701" y="3631135"/>
            <a:ext cx="43763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804">
              <a:defRPr/>
            </a:pPr>
            <a:r>
              <a:rPr lang="ru-RU" altLang="zh-CN" sz="2400" b="1" kern="0" dirty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Развитие учения </a:t>
            </a:r>
            <a:r>
              <a:rPr lang="ru-RU" altLang="zh-CN" sz="2400" b="1" kern="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разбираться</a:t>
            </a:r>
          </a:p>
          <a:p>
            <a:pPr algn="ctr" defTabSz="1218804">
              <a:defRPr/>
            </a:pPr>
            <a:r>
              <a:rPr lang="ru-RU" altLang="zh-CN" sz="2400" b="1" kern="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 </a:t>
            </a:r>
            <a:r>
              <a:rPr lang="ru-RU" altLang="zh-CN" sz="2400" b="1" kern="0" dirty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в простых механизмах</a:t>
            </a:r>
          </a:p>
          <a:p>
            <a:pPr defTabSz="1218804">
              <a:defRPr/>
            </a:pPr>
            <a:endParaRPr lang="zh-CN" altLang="en-US" sz="3200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文本框 98" descr="e7d195523061f1c0deeec63e560781cfd59afb0ea006f2a87ABB68BF51EA6619813959095094C18C62A12F549504892A4AAA8C1554C6663626E05CA27F281A14E6983772AFC3FB97135759321DEA3D709AACD122C08E6ED1C77BAD4A88EF4CD28A80260D8F97957F436F83C1F553EF0169027D0DBFA7A77088E1513DBDFC101C4B4DFF310B01A5021663E46B6BC2AAB5"/>
          <p:cNvSpPr txBox="1"/>
          <p:nvPr/>
        </p:nvSpPr>
        <p:spPr>
          <a:xfrm>
            <a:off x="4793701" y="2567014"/>
            <a:ext cx="3778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804">
              <a:defRPr/>
            </a:pPr>
            <a:r>
              <a:rPr lang="ru-RU" altLang="zh-CN" sz="2400" b="1" kern="0" dirty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Отсутствие языкового </a:t>
            </a:r>
            <a:endParaRPr lang="ru-RU" altLang="zh-CN" sz="2400" b="1" kern="0" dirty="0" smtClean="0"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  <a:p>
            <a:pPr algn="ctr" defTabSz="1218804">
              <a:defRPr/>
            </a:pPr>
            <a:r>
              <a:rPr lang="ru-RU" altLang="zh-CN" sz="2400" b="1" kern="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барьера</a:t>
            </a:r>
            <a:endParaRPr lang="ru-RU" altLang="zh-CN" sz="2400" b="1" kern="0" dirty="0"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  <a:p>
            <a:pPr defTabSz="1218804">
              <a:defRPr/>
            </a:pPr>
            <a:endParaRPr lang="zh-CN" altLang="en-US" sz="3200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文本框 99" descr="e7d195523061f1c0deeec63e560781cfd59afb0ea006f2a87ABB68BF51EA6619813959095094C18C62A12F549504892A4AAA8C1554C6663626E05CA27F281A14E6983772AFC3FB97135759321DEA3D709AACD122C08E6ED1C77BAD4A88EF4CD28A80260D8F97957F436F83C1F553EF0169027D0DBFA7A77088E1513DBDFC101C4B4DFF310B01A5021663E46B6BC2AAB5"/>
          <p:cNvSpPr txBox="1"/>
          <p:nvPr/>
        </p:nvSpPr>
        <p:spPr>
          <a:xfrm>
            <a:off x="5159522" y="4704332"/>
            <a:ext cx="40382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804">
              <a:defRPr/>
            </a:pPr>
            <a:r>
              <a:rPr lang="ru-RU" altLang="zh-CN" sz="2400" b="1" kern="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Программирование </a:t>
            </a:r>
          </a:p>
          <a:p>
            <a:pPr algn="ctr" defTabSz="1218804">
              <a:defRPr/>
            </a:pPr>
            <a:r>
              <a:rPr lang="ru-RU" altLang="zh-CN" sz="2400" b="1" kern="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моделей по своему замыслу</a:t>
            </a:r>
            <a:endParaRPr lang="zh-CN" altLang="en-US" sz="2400" b="1" kern="0" dirty="0"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2077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3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3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750"/>
                            </p:stCondLst>
                            <p:childTnLst>
                              <p:par>
                                <p:cTn id="2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250"/>
                            </p:stCondLst>
                            <p:childTnLst>
                              <p:par>
                                <p:cTn id="5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0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  <p:bldP spid="42" grpId="0"/>
      <p:bldP spid="43" grpId="0"/>
      <p:bldP spid="44" grpId="0"/>
      <p:bldP spid="4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1088</TotalTime>
  <Words>166</Words>
  <Application>Microsoft Office PowerPoint</Application>
  <PresentationFormat>Экран (4:3)</PresentationFormat>
  <Paragraphs>68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Тема Office</vt:lpstr>
      <vt:lpstr>2_Office Theme</vt:lpstr>
      <vt:lpstr>3_Office Theme</vt:lpstr>
      <vt:lpstr>Учебно – производственный комбинат ГБП ОУ «Бежецкий колледж  им. А.М. Переслегина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College</cp:lastModifiedBy>
  <cp:revision>93</cp:revision>
  <dcterms:created xsi:type="dcterms:W3CDTF">2024-01-31T10:54:48Z</dcterms:created>
  <dcterms:modified xsi:type="dcterms:W3CDTF">2024-09-06T12:26:48Z</dcterms:modified>
</cp:coreProperties>
</file>