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8" r:id="rId4"/>
    <p:sldId id="259" r:id="rId5"/>
    <p:sldId id="261" r:id="rId6"/>
    <p:sldId id="26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C9FF"/>
    <a:srgbClr val="CDE6FF"/>
    <a:srgbClr val="C1E0FF"/>
    <a:srgbClr val="0066FF"/>
    <a:srgbClr val="0033CC"/>
    <a:srgbClr val="81A0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67544" y="2996952"/>
            <a:ext cx="8136904" cy="792088"/>
          </a:xfrm>
          <a:prstGeom prst="round2DiagRect">
            <a:avLst/>
          </a:prstGeom>
          <a:solidFill>
            <a:srgbClr val="93C9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6000" b="1" dirty="0" smtClean="0">
                <a:solidFill>
                  <a:schemeClr val="bg1"/>
                </a:solidFill>
                <a:latin typeface="Bahnschrift Condensed" pitchFamily="34" charset="0"/>
                <a:cs typeface="Times New Roman" pitchFamily="18" charset="0"/>
              </a:rPr>
              <a:t>    </a:t>
            </a:r>
            <a:r>
              <a:rPr lang="ru-RU" sz="5600" b="1" dirty="0" smtClean="0">
                <a:solidFill>
                  <a:schemeClr val="bg1"/>
                </a:solidFill>
                <a:latin typeface="Bahnschrift Condensed" pitchFamily="34" charset="0"/>
                <a:cs typeface="Times New Roman" pitchFamily="18" charset="0"/>
              </a:rPr>
              <a:t>СОЦИАЛЬНЫЙ КОНТРАКТ</a:t>
            </a:r>
            <a:endParaRPr lang="ru-RU" sz="5600" b="1" i="1" dirty="0">
              <a:solidFill>
                <a:schemeClr val="bg1"/>
              </a:solidFill>
              <a:latin typeface="Bahnschrift Condensed" pitchFamily="34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07505" y="116632"/>
            <a:ext cx="8928991" cy="0"/>
          </a:xfrm>
          <a:prstGeom prst="line">
            <a:avLst/>
          </a:prstGeom>
          <a:ln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9036496" y="116632"/>
            <a:ext cx="0" cy="6696744"/>
          </a:xfrm>
          <a:prstGeom prst="line">
            <a:avLst/>
          </a:prstGeom>
          <a:ln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107505" y="6813376"/>
            <a:ext cx="8928991" cy="0"/>
          </a:xfrm>
          <a:prstGeom prst="line">
            <a:avLst/>
          </a:prstGeom>
          <a:ln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107504" y="116632"/>
            <a:ext cx="1" cy="6696744"/>
          </a:xfrm>
          <a:prstGeom prst="line">
            <a:avLst/>
          </a:prstGeom>
          <a:ln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Скругленный прямоугольник 11"/>
          <p:cNvSpPr/>
          <p:nvPr/>
        </p:nvSpPr>
        <p:spPr>
          <a:xfrm>
            <a:off x="7524328" y="3068960"/>
            <a:ext cx="1224136" cy="648072"/>
          </a:xfrm>
          <a:prstGeom prst="roundRect">
            <a:avLst/>
          </a:prstGeom>
          <a:solidFill>
            <a:srgbClr val="0066FF"/>
          </a:solidFill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Bahnschrift Condensed" pitchFamily="34" charset="0"/>
                <a:cs typeface="Times New Roman" pitchFamily="18" charset="0"/>
              </a:rPr>
              <a:t>2021</a:t>
            </a:r>
            <a:endParaRPr lang="ru-RU" sz="3600" b="1" dirty="0">
              <a:solidFill>
                <a:schemeClr val="bg1"/>
              </a:solidFill>
              <a:latin typeface="Bahnschrift Condensed" pitchFamily="34" charset="0"/>
              <a:cs typeface="Times New Roman" pitchFamily="18" charset="0"/>
            </a:endParaRPr>
          </a:p>
        </p:txBody>
      </p:sp>
      <p:pic>
        <p:nvPicPr>
          <p:cNvPr id="1026" name="Picture 2" descr="C:\Users\Tolmacheva\Desktop\СК на сайт\Готовые картинки\3ЛПХ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33" y="4304873"/>
            <a:ext cx="3780135" cy="2376263"/>
          </a:xfrm>
          <a:prstGeom prst="rect">
            <a:avLst/>
          </a:prstGeom>
          <a:noFill/>
          <a:ln w="28575">
            <a:solidFill>
              <a:srgbClr val="93C9FF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446381" y="2596842"/>
            <a:ext cx="190148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Поиск работы</a:t>
            </a:r>
            <a:endParaRPr lang="ru-RU" sz="2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23528" y="3789040"/>
            <a:ext cx="40324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kern="0" spc="-15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Ведение личного подсобного хозяйства</a:t>
            </a:r>
            <a:endParaRPr lang="ru-RU" sz="2000" kern="0" spc="-15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Users\Tolmacheva\Desktop\СК на сайт\обрезанный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25" y="259488"/>
            <a:ext cx="3780135" cy="2331042"/>
          </a:xfrm>
          <a:prstGeom prst="rect">
            <a:avLst/>
          </a:prstGeom>
          <a:noFill/>
          <a:ln w="28575">
            <a:solidFill>
              <a:srgbClr val="93C9FF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Tolmacheva\Desktop\СК на сайт\konditer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7759" y="260648"/>
            <a:ext cx="3826689" cy="2329882"/>
          </a:xfrm>
          <a:prstGeom prst="rect">
            <a:avLst/>
          </a:prstGeom>
          <a:noFill/>
          <a:ln w="28575">
            <a:solidFill>
              <a:srgbClr val="93C9FF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4644008" y="2585879"/>
            <a:ext cx="3888432" cy="483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ru-RU" b="1" kern="0" spc="-15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Осуществление индивидуальной предпринимательской деятельности</a:t>
            </a:r>
            <a:endParaRPr lang="ru-RU" kern="0" spc="-15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C:\Users\Tolmacheva\Desktop\СК на сайт\Готовые картинки\4ТЖС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7759" y="4304008"/>
            <a:ext cx="3826689" cy="2365352"/>
          </a:xfrm>
          <a:prstGeom prst="rect">
            <a:avLst/>
          </a:prstGeom>
          <a:noFill/>
          <a:ln w="28575">
            <a:solidFill>
              <a:srgbClr val="93C9FF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4535996" y="3789040"/>
            <a:ext cx="44284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kern="0" spc="-15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Преодоление трудной жизненной ситуации</a:t>
            </a:r>
            <a:endParaRPr lang="ru-RU" sz="2000" kern="0" spc="-15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928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59832" y="260648"/>
            <a:ext cx="281404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1. ПОИСК </a:t>
            </a:r>
            <a:r>
              <a:rPr lang="ru-RU" sz="2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РАБОТЫ</a:t>
            </a:r>
            <a:endParaRPr lang="ru-RU" sz="22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2609" y="5282624"/>
            <a:ext cx="313726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Регистрация гражданина в качестве безработного или ищущего работу в органах занятости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населения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496" y="6119718"/>
            <a:ext cx="375675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СРОК ДЕЙСТВИЯ </a:t>
            </a:r>
            <a:r>
              <a:rPr lang="ru-RU" sz="11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СОЦИАЛЬНОГО </a:t>
            </a:r>
            <a:r>
              <a:rPr lang="ru-RU" sz="11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КОНТРАКТА:</a:t>
            </a:r>
            <a:endParaRPr lang="ru-RU" sz="11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599" y="5085184"/>
            <a:ext cx="17301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ОСОБОЕ </a:t>
            </a:r>
            <a:r>
              <a:rPr lang="ru-RU" sz="1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УСЛОВИЕ:</a:t>
            </a:r>
            <a:endParaRPr lang="ru-RU" sz="12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0" y="116632"/>
            <a:ext cx="3059832" cy="256674"/>
          </a:xfrm>
          <a:prstGeom prst="round2DiagRect">
            <a:avLst/>
          </a:prstGeom>
          <a:solidFill>
            <a:srgbClr val="93C9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СОЦИАЛЬНЫЙ КОНТРАКТ</a:t>
            </a:r>
            <a:endParaRPr lang="ru-RU" sz="14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179512" y="6453336"/>
            <a:ext cx="144016" cy="144016"/>
          </a:xfrm>
          <a:prstGeom prst="rightArrow">
            <a:avLst/>
          </a:prstGeom>
          <a:solidFill>
            <a:srgbClr val="0033CC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181418" y="5373216"/>
            <a:ext cx="144016" cy="144016"/>
          </a:xfrm>
          <a:prstGeom prst="rightArrow">
            <a:avLst/>
          </a:prstGeom>
          <a:solidFill>
            <a:srgbClr val="0033CC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23528" y="6361583"/>
            <a:ext cx="124001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9 месяцев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69430" y="761657"/>
            <a:ext cx="53285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РАЗМЕР ГОСУДАРСТВЕННОЙ СОЦИАЛЬНОЙ ПОМОЩИ </a:t>
            </a:r>
            <a:r>
              <a:rPr lang="ru-RU" sz="1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ЗАЯВИТЕЛЮ</a:t>
            </a:r>
            <a:endParaRPr lang="ru-RU" sz="1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с одним вырезанным углом 13"/>
          <p:cNvSpPr/>
          <p:nvPr/>
        </p:nvSpPr>
        <p:spPr>
          <a:xfrm>
            <a:off x="3697215" y="1268760"/>
            <a:ext cx="5190118" cy="432048"/>
          </a:xfrm>
          <a:prstGeom prst="snip1Rect">
            <a:avLst/>
          </a:prstGeom>
          <a:solidFill>
            <a:srgbClr val="93C9FF"/>
          </a:solidFill>
          <a:ln>
            <a:solidFill>
              <a:srgbClr val="93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</a:rPr>
              <a:t>        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Денежная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выплата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948264" y="1268760"/>
            <a:ext cx="1872208" cy="432048"/>
          </a:xfrm>
          <a:prstGeom prst="roundRect">
            <a:avLst/>
          </a:prstGeom>
          <a:solidFill>
            <a:srgbClr val="0066FF"/>
          </a:solidFill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15 627</a:t>
            </a:r>
            <a:r>
              <a:rPr lang="ru-RU" sz="2200" b="1" baseline="300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₽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774370" y="1700808"/>
            <a:ext cx="519011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* Размер 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величины прожиточного минимума для трудоспособного 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населения, 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установленный в целом по Республике Карелия за </a:t>
            </a:r>
            <a:r>
              <a:rPr lang="en-US" sz="800" dirty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 квартал года, предшествующего году заключения социального контракта.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697214" y="1970256"/>
            <a:ext cx="526727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Предоставляется в первый месяц с даты заключения социального контракта и в течение трех месяцев с момента подтверждения факта трудоустройства заявителя.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756753" y="2617748"/>
            <a:ext cx="51305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Дополнительно предусмотрена возможность получения профессионального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образования: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трелка вправо 19"/>
          <p:cNvSpPr/>
          <p:nvPr/>
        </p:nvSpPr>
        <p:spPr>
          <a:xfrm>
            <a:off x="3635896" y="2708920"/>
            <a:ext cx="144016" cy="144016"/>
          </a:xfrm>
          <a:prstGeom prst="rightArrow">
            <a:avLst/>
          </a:prstGeom>
          <a:solidFill>
            <a:srgbClr val="0033CC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с одним вырезанным скругленным углом 18"/>
          <p:cNvSpPr/>
          <p:nvPr/>
        </p:nvSpPr>
        <p:spPr>
          <a:xfrm>
            <a:off x="3697214" y="3140968"/>
            <a:ext cx="5200807" cy="504056"/>
          </a:xfrm>
          <a:prstGeom prst="snipRoundRect">
            <a:avLst/>
          </a:prstGeom>
          <a:solidFill>
            <a:srgbClr val="93C9FF"/>
          </a:solidFill>
          <a:ln>
            <a:solidFill>
              <a:srgbClr val="93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Выплата в размере стоимости </a:t>
            </a: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курса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обучения на одного обучающегося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308304" y="3140968"/>
            <a:ext cx="1512168" cy="504056"/>
          </a:xfrm>
          <a:prstGeom prst="roundRect">
            <a:avLst/>
          </a:prstGeom>
          <a:solidFill>
            <a:srgbClr val="0066FF"/>
          </a:solidFill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более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30 000₽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с одним вырезанным скругленным углом 22"/>
          <p:cNvSpPr/>
          <p:nvPr/>
        </p:nvSpPr>
        <p:spPr>
          <a:xfrm>
            <a:off x="3697214" y="3789040"/>
            <a:ext cx="5206564" cy="864096"/>
          </a:xfrm>
          <a:prstGeom prst="snipRoundRect">
            <a:avLst/>
          </a:prstGeom>
          <a:solidFill>
            <a:srgbClr val="93C9FF"/>
          </a:solidFill>
          <a:ln>
            <a:solidFill>
              <a:srgbClr val="93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Ежемесячная денежная выплата </a:t>
            </a: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период прохождения обучения </a:t>
            </a: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получении профессионального </a:t>
            </a: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образования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но не более 3 месяцев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7308304" y="4005064"/>
            <a:ext cx="1512168" cy="495655"/>
          </a:xfrm>
          <a:prstGeom prst="roundRect">
            <a:avLst/>
          </a:prstGeom>
          <a:solidFill>
            <a:srgbClr val="0066FF"/>
          </a:solidFill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7813,5</a:t>
            </a:r>
            <a:r>
              <a:rPr lang="ru-RU" sz="2000" b="1" baseline="30000" dirty="0" smtClean="0">
                <a:latin typeface="Times New Roman" pitchFamily="18" charset="0"/>
                <a:cs typeface="Times New Roman" pitchFamily="18" charset="0"/>
              </a:rPr>
              <a:t>**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₽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697214" y="4653136"/>
            <a:ext cx="52008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**Размер 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половины величины прожиточного минимума для трудоспособного населения, установленной в целом по Республике Карелия за </a:t>
            </a:r>
            <a:r>
              <a:rPr lang="en-US" sz="800" dirty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 квартал года, предшествующего году заключения социального контракта.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5483477" y="4941168"/>
            <a:ext cx="171643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РАБОТОДАТЕЛЮ</a:t>
            </a:r>
            <a:endParaRPr lang="ru-RU" sz="1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724350" y="5157192"/>
            <a:ext cx="512515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Дополнительно </a:t>
            </a:r>
            <a:r>
              <a:rPr lang="ru-RU" sz="1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предусмотрено:</a:t>
            </a:r>
            <a:endParaRPr lang="ru-RU" sz="12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697214" y="5355213"/>
            <a:ext cx="526727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озмещение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фактически понесенных расходов на прохождение получателем стажировки, но не более минимального размера оплаты труда с учетом размера страховых взносов, подлежащих уплате в государственные внебюджетные фонды, за 1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месяц.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Стрелка вправо 29"/>
          <p:cNvSpPr/>
          <p:nvPr/>
        </p:nvSpPr>
        <p:spPr>
          <a:xfrm>
            <a:off x="3563888" y="5445224"/>
            <a:ext cx="144016" cy="144016"/>
          </a:xfrm>
          <a:prstGeom prst="rightArrow">
            <a:avLst/>
          </a:prstGeom>
          <a:solidFill>
            <a:srgbClr val="0033CC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3779912" y="6320353"/>
            <a:ext cx="209749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КОНЕЧНЫЙ РЕЗУЛЬТАТ:</a:t>
            </a:r>
            <a:endParaRPr lang="ru-RU" sz="12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707904" y="6505599"/>
            <a:ext cx="28213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Заключение трудового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договора.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Стрелка вправо 32"/>
          <p:cNvSpPr/>
          <p:nvPr/>
        </p:nvSpPr>
        <p:spPr>
          <a:xfrm>
            <a:off x="3563888" y="6597352"/>
            <a:ext cx="144016" cy="144016"/>
          </a:xfrm>
          <a:prstGeom prst="rightArrow">
            <a:avLst/>
          </a:prstGeom>
          <a:solidFill>
            <a:srgbClr val="0033CC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 descr="C:\Users\Tolmacheva\Desktop\СК на сайт\сварщик Поиск работы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19094"/>
            <a:ext cx="3357438" cy="4268827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5" name="Прямая соединительная линия 34"/>
          <p:cNvCxnSpPr/>
          <p:nvPr/>
        </p:nvCxnSpPr>
        <p:spPr>
          <a:xfrm>
            <a:off x="3059832" y="116632"/>
            <a:ext cx="5976664" cy="0"/>
          </a:xfrm>
          <a:prstGeom prst="line">
            <a:avLst/>
          </a:prstGeom>
          <a:ln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9036496" y="116632"/>
            <a:ext cx="0" cy="6696744"/>
          </a:xfrm>
          <a:prstGeom prst="line">
            <a:avLst/>
          </a:prstGeom>
          <a:ln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>
            <a:off x="107505" y="6813376"/>
            <a:ext cx="8928991" cy="0"/>
          </a:xfrm>
          <a:prstGeom prst="line">
            <a:avLst/>
          </a:prstGeom>
          <a:ln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107504" y="373306"/>
            <a:ext cx="0" cy="6440070"/>
          </a:xfrm>
          <a:prstGeom prst="line">
            <a:avLst/>
          </a:prstGeom>
          <a:ln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22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19672" y="344850"/>
            <a:ext cx="653294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2. ОСУЩЕСТВЛЕНИЕ ИНДИВИДУАЛЬНОЙ  </a:t>
            </a:r>
            <a:endParaRPr lang="ru-RU" sz="22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ПРЕДПРИНИМАТЕЛЬСКОЙ </a:t>
            </a:r>
            <a:r>
              <a:rPr lang="ru-RU" sz="2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ДЕЯТЕЛЬНОСТИ</a:t>
            </a:r>
            <a:endParaRPr lang="ru-RU" sz="22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3154" y="5785519"/>
            <a:ext cx="496734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СРОК ДЕЙСТВИЯ </a:t>
            </a:r>
            <a:r>
              <a:rPr lang="ru-RU" sz="1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СОЦИАЛЬНОГО </a:t>
            </a:r>
            <a:r>
              <a:rPr lang="ru-RU" sz="1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КОНТРАКТА:</a:t>
            </a:r>
            <a:endParaRPr lang="ru-RU" sz="1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0783" y="1032991"/>
            <a:ext cx="198612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ОСОБОЕ </a:t>
            </a:r>
            <a:r>
              <a:rPr lang="ru-RU" sz="1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УСЛОВИЕ:</a:t>
            </a:r>
            <a:endParaRPr lang="ru-RU" sz="1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0" y="116632"/>
            <a:ext cx="3059832" cy="256674"/>
          </a:xfrm>
          <a:prstGeom prst="round2DiagRect">
            <a:avLst/>
          </a:prstGeom>
          <a:solidFill>
            <a:srgbClr val="93C9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СОЦИАЛЬНЫЙ КОНТРАКТ</a:t>
            </a:r>
            <a:endParaRPr lang="ru-RU" sz="14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179512" y="6093296"/>
            <a:ext cx="144016" cy="144016"/>
          </a:xfrm>
          <a:prstGeom prst="rightArrow">
            <a:avLst/>
          </a:prstGeom>
          <a:solidFill>
            <a:srgbClr val="0033CC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156008" y="1330186"/>
            <a:ext cx="144016" cy="144016"/>
          </a:xfrm>
          <a:prstGeom prst="rightArrow">
            <a:avLst/>
          </a:prstGeom>
          <a:solidFill>
            <a:srgbClr val="0033CC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93952" y="6001543"/>
            <a:ext cx="13297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 12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месяцев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44799" y="2617748"/>
            <a:ext cx="43712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РАЗМЕР ГОСУДАРСТВЕННОЙ СОЦИАЛЬНОЙ ПОМОЩИ </a:t>
            </a:r>
            <a:endParaRPr lang="ru-RU" sz="1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с одним вырезанным скругленным углом 18"/>
          <p:cNvSpPr/>
          <p:nvPr/>
        </p:nvSpPr>
        <p:spPr>
          <a:xfrm>
            <a:off x="163282" y="3140968"/>
            <a:ext cx="4927086" cy="1368152"/>
          </a:xfrm>
          <a:prstGeom prst="snipRoundRect">
            <a:avLst/>
          </a:prstGeom>
          <a:solidFill>
            <a:srgbClr val="93C9FF"/>
          </a:solidFill>
          <a:ln>
            <a:solidFill>
              <a:srgbClr val="93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Единовременная денежная выплата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размере 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стоимости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необходимых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ведения </a:t>
            </a: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предпринимательской деятельности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товаров </a:t>
            </a: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обязательной регистрацией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налоговом </a:t>
            </a: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органе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гражданина в качестве </a:t>
            </a: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индивидуального предпринимателя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самозанятого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779912" y="3501008"/>
            <a:ext cx="1310456" cy="648072"/>
          </a:xfrm>
          <a:prstGeom prst="roundRect">
            <a:avLst/>
          </a:prstGeom>
          <a:solidFill>
            <a:srgbClr val="0066FF"/>
          </a:solidFill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более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250 000₽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с одним вырезанным скругленным углом 22"/>
          <p:cNvSpPr/>
          <p:nvPr/>
        </p:nvSpPr>
        <p:spPr>
          <a:xfrm>
            <a:off x="200783" y="5075904"/>
            <a:ext cx="4803265" cy="585344"/>
          </a:xfrm>
          <a:prstGeom prst="snipRoundRect">
            <a:avLst/>
          </a:prstGeom>
          <a:solidFill>
            <a:srgbClr val="93C9FF"/>
          </a:solidFill>
          <a:ln>
            <a:solidFill>
              <a:srgbClr val="93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Выплата в размере стоимости курса </a:t>
            </a: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обучения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одного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обучающегося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701547" y="5165593"/>
            <a:ext cx="1374509" cy="495655"/>
          </a:xfrm>
          <a:prstGeom prst="roundRect">
            <a:avLst/>
          </a:prstGeom>
          <a:solidFill>
            <a:srgbClr val="0066FF"/>
          </a:solidFill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30 000₽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53050" y="4561964"/>
            <a:ext cx="48373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Дополнительно предусмотрена возможность получения профессионального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образования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Стрелка вправо 29"/>
          <p:cNvSpPr/>
          <p:nvPr/>
        </p:nvSpPr>
        <p:spPr>
          <a:xfrm>
            <a:off x="181042" y="4653136"/>
            <a:ext cx="144016" cy="144016"/>
          </a:xfrm>
          <a:prstGeom prst="rightArrow">
            <a:avLst/>
          </a:prstGeom>
          <a:solidFill>
            <a:srgbClr val="0033CC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5148064" y="5785519"/>
            <a:ext cx="24130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КОНЕЧНЫЙ РЕЗУЛЬТАТ:</a:t>
            </a:r>
            <a:endParaRPr lang="ru-RU" sz="1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148064" y="6021288"/>
            <a:ext cx="38210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Выход на самообеспечение от ведения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индивидуальной предпринимательской деятельности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Стрелка вправо 32"/>
          <p:cNvSpPr/>
          <p:nvPr/>
        </p:nvSpPr>
        <p:spPr>
          <a:xfrm>
            <a:off x="5004048" y="6093296"/>
            <a:ext cx="144016" cy="144016"/>
          </a:xfrm>
          <a:prstGeom prst="rightArrow">
            <a:avLst/>
          </a:prstGeom>
          <a:solidFill>
            <a:srgbClr val="0033CC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3059832" y="116632"/>
            <a:ext cx="5976664" cy="0"/>
          </a:xfrm>
          <a:prstGeom prst="line">
            <a:avLst/>
          </a:prstGeom>
          <a:ln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9036496" y="116632"/>
            <a:ext cx="0" cy="6696744"/>
          </a:xfrm>
          <a:prstGeom prst="line">
            <a:avLst/>
          </a:prstGeom>
          <a:ln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>
            <a:off x="107505" y="6813376"/>
            <a:ext cx="8928991" cy="0"/>
          </a:xfrm>
          <a:prstGeom prst="line">
            <a:avLst/>
          </a:prstGeom>
          <a:ln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107504" y="373306"/>
            <a:ext cx="0" cy="6440070"/>
          </a:xfrm>
          <a:prstGeom prst="line">
            <a:avLst/>
          </a:prstGeom>
          <a:ln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Tolmacheva\Desktop\СК на сайт\konditer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098363"/>
            <a:ext cx="3714750" cy="4634893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3050" y="1251917"/>
            <a:ext cx="483731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600"/>
              </a:lnSpc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Неполучение заявителем или членами его семьи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выплат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организацию собственного дела в рамках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реализации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государственных программ в сфере занятости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населения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развития сельского хозяйства, поддержки малого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среднего предпринимательства в течение 1 года,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предшествующего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году обращения за государственной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социальной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помощью.</a:t>
            </a:r>
          </a:p>
        </p:txBody>
      </p:sp>
    </p:spTree>
    <p:extLst>
      <p:ext uri="{BB962C8B-B14F-4D97-AF65-F5344CB8AC3E}">
        <p14:creationId xmlns:p14="http://schemas.microsoft.com/office/powerpoint/2010/main" val="238268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>
            <a:off x="208951" y="3284984"/>
            <a:ext cx="4785327" cy="1187757"/>
          </a:xfrm>
          <a:prstGeom prst="snipRoundRect">
            <a:avLst/>
          </a:prstGeom>
          <a:solidFill>
            <a:srgbClr val="93C9FF"/>
          </a:solidFill>
          <a:ln>
            <a:solidFill>
              <a:srgbClr val="93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50981"/>
            <a:ext cx="8875202" cy="6618378"/>
          </a:xfrm>
          <a:ln>
            <a:solidFill>
              <a:srgbClr val="0066FF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b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ОСОБОЕ УСЛОВИЕ:</a:t>
            </a:r>
          </a:p>
          <a:p>
            <a:pPr marL="0" indent="0" algn="just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just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1400" b="1" dirty="0" smtClean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400" b="1" dirty="0" smtClean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400" b="1" dirty="0" smtClean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400" b="1" dirty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7504" y="50981"/>
            <a:ext cx="2592288" cy="209667"/>
          </a:xfrm>
          <a:prstGeom prst="roundRect">
            <a:avLst/>
          </a:prstGeom>
          <a:solidFill>
            <a:srgbClr val="93C9FF"/>
          </a:solidFill>
          <a:ln>
            <a:solidFill>
              <a:srgbClr val="93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СОЦИАЛЬНЫЙ  КОНТРАКТ</a:t>
            </a: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2424" y="3284984"/>
            <a:ext cx="464611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Единовременная выплата в размере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стоимости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необходимых для ведения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личного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подсобного хозяйства товаров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обязательной регистрацией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налоговом 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органе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гражданина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качестве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самозанятого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4561964"/>
            <a:ext cx="47206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Дополнительно предусмотрена возможность получения профессионального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образования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167790" y="4653136"/>
            <a:ext cx="144016" cy="144016"/>
          </a:xfrm>
          <a:prstGeom prst="rightArrow">
            <a:avLst/>
          </a:prstGeom>
          <a:solidFill>
            <a:srgbClr val="0033CC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95536" y="5959083"/>
            <a:ext cx="13297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12 месяцев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трелка вправо 16"/>
          <p:cNvSpPr/>
          <p:nvPr/>
        </p:nvSpPr>
        <p:spPr>
          <a:xfrm>
            <a:off x="4972133" y="6021288"/>
            <a:ext cx="144016" cy="144016"/>
          </a:xfrm>
          <a:prstGeom prst="rightArrow">
            <a:avLst/>
          </a:prstGeom>
          <a:solidFill>
            <a:srgbClr val="0033CC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208951" y="6032478"/>
            <a:ext cx="144016" cy="144016"/>
          </a:xfrm>
          <a:prstGeom prst="rightArrow">
            <a:avLst/>
          </a:prstGeom>
          <a:solidFill>
            <a:srgbClr val="0033CC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>
            <a:off x="169144" y="952165"/>
            <a:ext cx="144016" cy="144016"/>
          </a:xfrm>
          <a:prstGeom prst="rightArrow">
            <a:avLst/>
          </a:prstGeom>
          <a:solidFill>
            <a:srgbClr val="0033CC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280959" y="885344"/>
            <a:ext cx="4835190" cy="1823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5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Наличие у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заявителя (членов его семьи) земельного участка, предоставленного и (или) приобретенного для ведения личного подсобного хозяйства, права на который зарегистрированы в установленном законодательном порядке.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15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Отсутствие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исполнительного производства о взыскании (аресте) денежных средств, об аресте имущества, возбужденного в отношении заявителя (членов семьи заявителя).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44799" y="2708920"/>
            <a:ext cx="43712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РАЗМЕР ГОСУДАРСТВЕННОЙ СОЦИАЛЬНОЙ ПОМОЩИ </a:t>
            </a:r>
            <a:endParaRPr lang="ru-RU" sz="1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707904" y="3501008"/>
            <a:ext cx="1440585" cy="648072"/>
          </a:xfrm>
          <a:prstGeom prst="roundRect">
            <a:avLst/>
          </a:prstGeom>
          <a:solidFill>
            <a:srgbClr val="0066FF"/>
          </a:solidFill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более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100 000₽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054019" y="261809"/>
            <a:ext cx="732399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. ВЕДЕНИЕ ЛИЧНОГО ПОДСОБНОГО ХОЗЯЙСТВА</a:t>
            </a:r>
            <a:endParaRPr lang="ru-RU" sz="22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00783" y="672951"/>
            <a:ext cx="20242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ОСОБЫЕ УСЛОВИЯ:</a:t>
            </a:r>
            <a:endParaRPr lang="ru-RU" sz="1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с одним вырезанным скругленным углом 26"/>
          <p:cNvSpPr/>
          <p:nvPr/>
        </p:nvSpPr>
        <p:spPr>
          <a:xfrm>
            <a:off x="200783" y="5075904"/>
            <a:ext cx="4803265" cy="585344"/>
          </a:xfrm>
          <a:prstGeom prst="snipRoundRect">
            <a:avLst/>
          </a:prstGeom>
          <a:solidFill>
            <a:srgbClr val="93C9FF"/>
          </a:solidFill>
          <a:ln>
            <a:solidFill>
              <a:srgbClr val="93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Выплата в размере стоимости курса </a:t>
            </a: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обучения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одного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обучающегося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3741640" y="5120748"/>
            <a:ext cx="1374509" cy="495655"/>
          </a:xfrm>
          <a:prstGeom prst="roundRect">
            <a:avLst/>
          </a:prstGeom>
          <a:solidFill>
            <a:srgbClr val="0066FF"/>
          </a:solidFill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30 000₽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37823" y="5712997"/>
            <a:ext cx="496734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СРОК ДЕЙСТВИЯ </a:t>
            </a:r>
            <a:r>
              <a:rPr lang="ru-RU" sz="1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СОЦИАЛЬНОГО </a:t>
            </a:r>
            <a:r>
              <a:rPr lang="ru-RU" sz="1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КОНТРАКТА:</a:t>
            </a:r>
            <a:endParaRPr lang="ru-RU" sz="1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183240" y="5713511"/>
            <a:ext cx="24130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КОНЕЧНЫЙ РЕЗУЛЬТАТ:</a:t>
            </a:r>
            <a:endParaRPr lang="ru-RU" sz="1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215408" y="5949280"/>
            <a:ext cx="38210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Выход на самообеспечение в результате ведения личного подсобного хозяйства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Tolmacheva\Desktop\СК на сайт\3ЛПХ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5445" y="836712"/>
            <a:ext cx="3650649" cy="4648151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Стрелка вправо 24"/>
          <p:cNvSpPr/>
          <p:nvPr/>
        </p:nvSpPr>
        <p:spPr>
          <a:xfrm>
            <a:off x="157884" y="1916832"/>
            <a:ext cx="144016" cy="144016"/>
          </a:xfrm>
          <a:prstGeom prst="rightArrow">
            <a:avLst/>
          </a:prstGeom>
          <a:solidFill>
            <a:srgbClr val="0033CC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150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>
            <a:off x="236766" y="3429000"/>
            <a:ext cx="4911298" cy="936104"/>
          </a:xfrm>
          <a:prstGeom prst="snipRoundRect">
            <a:avLst/>
          </a:prstGeom>
          <a:solidFill>
            <a:srgbClr val="93C9FF"/>
          </a:solidFill>
          <a:ln>
            <a:solidFill>
              <a:srgbClr val="93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50981"/>
            <a:ext cx="8875202" cy="6618378"/>
          </a:xfrm>
          <a:ln>
            <a:solidFill>
              <a:srgbClr val="0066FF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b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ОСОБОЕ УСЛОВИЕ:</a:t>
            </a:r>
          </a:p>
          <a:p>
            <a:pPr marL="0" indent="0" algn="just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just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1400" b="1" dirty="0" smtClean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400" b="1" dirty="0" smtClean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400" b="1" dirty="0" smtClean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400" b="1" dirty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7504" y="50981"/>
            <a:ext cx="2592288" cy="209667"/>
          </a:xfrm>
          <a:prstGeom prst="roundRect">
            <a:avLst/>
          </a:prstGeom>
          <a:solidFill>
            <a:srgbClr val="93C9FF"/>
          </a:solidFill>
          <a:ln>
            <a:solidFill>
              <a:srgbClr val="93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СОЦИАЛЬНЫЙ  КОНТРАКТ</a:t>
            </a: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2424" y="3462099"/>
            <a:ext cx="46461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Ежемесячная денежная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выплата 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предоставляется на срок 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 6 месяцев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5536" y="5157192"/>
            <a:ext cx="124001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 6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месяцев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трелка вправо 16"/>
          <p:cNvSpPr/>
          <p:nvPr/>
        </p:nvSpPr>
        <p:spPr>
          <a:xfrm>
            <a:off x="226429" y="5949280"/>
            <a:ext cx="144016" cy="144016"/>
          </a:xfrm>
          <a:prstGeom prst="rightArrow">
            <a:avLst/>
          </a:prstGeom>
          <a:solidFill>
            <a:srgbClr val="0033CC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230705" y="5229200"/>
            <a:ext cx="144016" cy="144016"/>
          </a:xfrm>
          <a:prstGeom prst="rightArrow">
            <a:avLst/>
          </a:prstGeom>
          <a:solidFill>
            <a:srgbClr val="0033CC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>
            <a:off x="179512" y="1052736"/>
            <a:ext cx="144016" cy="144016"/>
          </a:xfrm>
          <a:prstGeom prst="rightArrow">
            <a:avLst/>
          </a:prstGeom>
          <a:solidFill>
            <a:srgbClr val="0033CC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280959" y="984647"/>
            <a:ext cx="4835190" cy="5001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Ежемесячная выплата может быть направлена на:</a:t>
            </a:r>
          </a:p>
          <a:p>
            <a:pPr algn="just">
              <a:lnSpc>
                <a:spcPts val="1500"/>
              </a:lnSpc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44799" y="2833772"/>
            <a:ext cx="43712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РАЗМЕР ГОСУДАРСТВЕННОЙ СОЦИАЛЬНОЙ ПОМОЩИ </a:t>
            </a:r>
            <a:endParaRPr lang="ru-RU" sz="1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99592" y="333817"/>
            <a:ext cx="783208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4. ПРЕОДОЛЕНИЕ ТРУДНОЙ ЖИЗНЕННОЙ СИТУАЦИИ</a:t>
            </a:r>
            <a:endParaRPr lang="ru-RU" sz="22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00783" y="744959"/>
            <a:ext cx="20242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ОСОБЫЕ УСЛОВИЯ:</a:t>
            </a:r>
            <a:endParaRPr lang="ru-RU" sz="1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3542942" y="3573016"/>
            <a:ext cx="1677129" cy="720080"/>
          </a:xfrm>
          <a:prstGeom prst="roundRect">
            <a:avLst/>
          </a:prstGeom>
          <a:solidFill>
            <a:srgbClr val="0066FF"/>
          </a:solidFill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15 627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₽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52731" y="4869160"/>
            <a:ext cx="496734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СРОК ДЕЙСТВИЯ </a:t>
            </a:r>
            <a:r>
              <a:rPr lang="ru-RU" sz="1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СОЦИАЛЬНОГО </a:t>
            </a:r>
            <a:r>
              <a:rPr lang="ru-RU" sz="1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КОНТРАКТА:</a:t>
            </a:r>
            <a:endParaRPr lang="ru-RU" sz="1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51520" y="5589240"/>
            <a:ext cx="24130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КОНЕЧНЫЙ РЕЗУЛЬТАТ:</a:t>
            </a:r>
            <a:endParaRPr lang="ru-RU" sz="1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13278" y="5877272"/>
            <a:ext cx="58869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По истечении срока действия социального контракта преодоление гражданином или семьей гражданина трудной жизненной ситуации</a:t>
            </a:r>
            <a:endParaRPr lang="ru-RU" sz="1400" dirty="0"/>
          </a:p>
        </p:txBody>
      </p:sp>
      <p:pic>
        <p:nvPicPr>
          <p:cNvPr id="2050" name="Picture 2" descr="C:\Users\Tolmacheva\Desktop\СК на сайт\Картинки ИТОГ\4ТЖС_обрезано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129384"/>
            <a:ext cx="3473210" cy="4387848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67544" y="1271082"/>
            <a:ext cx="468052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500"/>
              </a:lnSpc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школьников форменной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одеждой либо комплектом детской одежды, спортивной формой для посещения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школы,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школьно-письменными принадлежностями;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7545" y="2113111"/>
            <a:ext cx="29523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лечение алкогольной зависимости;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67545" y="2424227"/>
            <a:ext cx="4680519" cy="284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500"/>
              </a:lnSpc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содержание ребенка в частных  дошкольных организациях.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219796" y="4386590"/>
            <a:ext cx="519011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Arial" charset="0"/>
              <a:buChar char="•"/>
            </a:pP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Размер 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величины прожиточного минимума для трудоспособного 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населения, 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установленный в целом </a:t>
            </a: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Республике Карелия за </a:t>
            </a:r>
            <a:r>
              <a:rPr lang="en-US" sz="800" dirty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 квартал года, предшествующего году заключения социального контракта.</a:t>
            </a:r>
          </a:p>
        </p:txBody>
      </p:sp>
    </p:spTree>
    <p:extLst>
      <p:ext uri="{BB962C8B-B14F-4D97-AF65-F5344CB8AC3E}">
        <p14:creationId xmlns:p14="http://schemas.microsoft.com/office/powerpoint/2010/main" val="4293377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50981"/>
            <a:ext cx="8875202" cy="6618378"/>
          </a:xfrm>
          <a:ln>
            <a:solidFill>
              <a:srgbClr val="0066FF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b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ОСОБОЕ УСЛОВИЕ:</a:t>
            </a:r>
          </a:p>
          <a:p>
            <a:pPr marL="0" indent="0" algn="just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just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1400" b="1" dirty="0" smtClean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400" b="1" dirty="0" smtClean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400" b="1" dirty="0" smtClean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400" b="1" dirty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7504" y="50981"/>
            <a:ext cx="2592288" cy="209667"/>
          </a:xfrm>
          <a:prstGeom prst="roundRect">
            <a:avLst/>
          </a:prstGeom>
          <a:solidFill>
            <a:srgbClr val="93C9FF"/>
          </a:solidFill>
          <a:ln>
            <a:solidFill>
              <a:srgbClr val="93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СОЦИАЛЬНЫЙ  КОНТРАКТ</a:t>
            </a: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79512" y="280682"/>
            <a:ext cx="87129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МЕХАНИЗМ ПОЛУЧЕНИЯ ГОСУДАРСТВЕННОЙ СОЦИАЛЬНОЙ </a:t>
            </a:r>
          </a:p>
          <a:p>
            <a:pPr algn="ctr"/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ПОМОЩИ НА ОСНОВАНИИ СОЦИАЛЬНОГО КОНТРАКТА</a:t>
            </a:r>
            <a:endParaRPr lang="ru-RU" sz="20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с одним вырезанным скругленным углом 22"/>
          <p:cNvSpPr/>
          <p:nvPr/>
        </p:nvSpPr>
        <p:spPr>
          <a:xfrm>
            <a:off x="755576" y="1124744"/>
            <a:ext cx="7848871" cy="273340"/>
          </a:xfrm>
          <a:prstGeom prst="snipRoundRect">
            <a:avLst/>
          </a:prstGeom>
          <a:solidFill>
            <a:srgbClr val="93C9FF"/>
          </a:solidFill>
          <a:ln>
            <a:solidFill>
              <a:srgbClr val="93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ЗАЯВИТЕЛЬ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184068" y="1477198"/>
            <a:ext cx="3492388" cy="284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5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Подает заявление по установленной форме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с одним вырезанным скругленным углом 31"/>
          <p:cNvSpPr/>
          <p:nvPr/>
        </p:nvSpPr>
        <p:spPr>
          <a:xfrm>
            <a:off x="755577" y="1811016"/>
            <a:ext cx="7848871" cy="609871"/>
          </a:xfrm>
          <a:prstGeom prst="snipRoundRect">
            <a:avLst/>
          </a:prstGeom>
          <a:solidFill>
            <a:srgbClr val="93C9FF"/>
          </a:solidFill>
          <a:ln>
            <a:solidFill>
              <a:srgbClr val="93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ОТДЕЛЕНИЕ ГКУ СЗ РК «ЦЕНТР СОЦИАЛЬНОЙ РАБОТЫ РЕСПУБЛИКИ КАРЕЛИЯ»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с одним вырезанным скругленным углом 32"/>
          <p:cNvSpPr/>
          <p:nvPr/>
        </p:nvSpPr>
        <p:spPr>
          <a:xfrm>
            <a:off x="755577" y="2708920"/>
            <a:ext cx="7848870" cy="720080"/>
          </a:xfrm>
          <a:prstGeom prst="snipRoundRect">
            <a:avLst/>
          </a:prstGeom>
          <a:solidFill>
            <a:srgbClr val="CDE6FF"/>
          </a:solidFill>
          <a:ln>
            <a:solidFill>
              <a:srgbClr val="93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ПРОВЕРКА СВЕДЕНИЙ, УКАЗАННЫХ В ЗАЯВЛЕНИИ: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-направление межведомственных запросов 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-проверка жизненных условий заявителя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с одним вырезанным скругленным углом 33"/>
          <p:cNvSpPr/>
          <p:nvPr/>
        </p:nvSpPr>
        <p:spPr>
          <a:xfrm>
            <a:off x="755577" y="3717032"/>
            <a:ext cx="7848870" cy="632842"/>
          </a:xfrm>
          <a:prstGeom prst="snipRoundRect">
            <a:avLst/>
          </a:prstGeom>
          <a:solidFill>
            <a:srgbClr val="93C9FF"/>
          </a:solidFill>
          <a:ln>
            <a:solidFill>
              <a:srgbClr val="93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ПЕРЕДАЧА ДОКУМЕНТОВ В МЕЖВЕДОМСТВЕННУЮ КОМИССИЮ, СОЗДАННУЮ 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ОТДЕЛЕНИИ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ГКУ СЗ РК «ЦЕНТР СОЦИАЛЬНОЙ РАБОТЫ РЕСПУБЛИКИ КАРЕЛИЯ»</a:t>
            </a:r>
          </a:p>
        </p:txBody>
      </p:sp>
      <p:sp>
        <p:nvSpPr>
          <p:cNvPr id="35" name="Прямоугольник с одним вырезанным скругленным углом 34"/>
          <p:cNvSpPr/>
          <p:nvPr/>
        </p:nvSpPr>
        <p:spPr>
          <a:xfrm>
            <a:off x="755577" y="4653136"/>
            <a:ext cx="7848870" cy="283674"/>
          </a:xfrm>
          <a:prstGeom prst="snipRoundRect">
            <a:avLst/>
          </a:prstGeom>
          <a:solidFill>
            <a:srgbClr val="CDE6FF"/>
          </a:solidFill>
          <a:ln>
            <a:solidFill>
              <a:srgbClr val="93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ПРИНЯТИЕ РЕШЕНИЯ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с одним вырезанным скругленным углом 35"/>
          <p:cNvSpPr/>
          <p:nvPr/>
        </p:nvSpPr>
        <p:spPr>
          <a:xfrm>
            <a:off x="4860032" y="5445224"/>
            <a:ext cx="3744415" cy="727294"/>
          </a:xfrm>
          <a:prstGeom prst="snipRoundRect">
            <a:avLst/>
          </a:prstGeom>
          <a:solidFill>
            <a:srgbClr val="93C9FF"/>
          </a:solidFill>
          <a:ln>
            <a:solidFill>
              <a:srgbClr val="93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 НАЗНАЧЕНИИ ПОМОЩИ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ОСНОВАНИИ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СОЦИАЛЬНОГО КОНТРАКТА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с одним вырезанным скругленным углом 36"/>
          <p:cNvSpPr/>
          <p:nvPr/>
        </p:nvSpPr>
        <p:spPr>
          <a:xfrm>
            <a:off x="755577" y="5445224"/>
            <a:ext cx="3621971" cy="727294"/>
          </a:xfrm>
          <a:prstGeom prst="snipRoundRect">
            <a:avLst/>
          </a:prstGeom>
          <a:solidFill>
            <a:srgbClr val="93C9FF"/>
          </a:solidFill>
          <a:ln>
            <a:solidFill>
              <a:srgbClr val="93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 ОТКАЗЕ В НАЗНАЧЕНИИ ПОМОЩИ НА ОСНОВАНИИ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СОЦИАЛЬНОГО КОНТРАКТА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755577" y="4968170"/>
            <a:ext cx="7848870" cy="284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течение 5 рабочих дней заявителю направляется уведомление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Tolmacheva\Desktop\СК на сайт\заявление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444981"/>
            <a:ext cx="349126" cy="349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Прямоугольник 38"/>
          <p:cNvSpPr/>
          <p:nvPr/>
        </p:nvSpPr>
        <p:spPr>
          <a:xfrm rot="16200000">
            <a:off x="-1598499" y="2904111"/>
            <a:ext cx="3843428" cy="284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Не более 25 рабочих дней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Users\Tolmacheva\Desktop\СК на сайт\clock_watch_time_hou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79711" y="4117455"/>
            <a:ext cx="247450" cy="247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Прямая соединительная линия 14"/>
          <p:cNvCxnSpPr/>
          <p:nvPr/>
        </p:nvCxnSpPr>
        <p:spPr>
          <a:xfrm flipH="1">
            <a:off x="427360" y="1261414"/>
            <a:ext cx="38202" cy="35335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endCxn id="35" idx="2"/>
          </p:cNvCxnSpPr>
          <p:nvPr/>
        </p:nvCxnSpPr>
        <p:spPr>
          <a:xfrm>
            <a:off x="427360" y="4794973"/>
            <a:ext cx="32821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9" name="Прямая со стрелкой 2048"/>
          <p:cNvCxnSpPr/>
          <p:nvPr/>
        </p:nvCxnSpPr>
        <p:spPr>
          <a:xfrm>
            <a:off x="465562" y="1261414"/>
            <a:ext cx="29001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1" name="Стрелка вниз 2050"/>
          <p:cNvSpPr/>
          <p:nvPr/>
        </p:nvSpPr>
        <p:spPr>
          <a:xfrm>
            <a:off x="4413552" y="1398084"/>
            <a:ext cx="302464" cy="412932"/>
          </a:xfrm>
          <a:prstGeom prst="downArrow">
            <a:avLst/>
          </a:prstGeom>
          <a:ln>
            <a:solidFill>
              <a:srgbClr val="93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Стрелка вниз 46"/>
          <p:cNvSpPr/>
          <p:nvPr/>
        </p:nvSpPr>
        <p:spPr>
          <a:xfrm>
            <a:off x="4403405" y="2420888"/>
            <a:ext cx="302464" cy="288032"/>
          </a:xfrm>
          <a:prstGeom prst="downArrow">
            <a:avLst/>
          </a:prstGeom>
          <a:ln>
            <a:solidFill>
              <a:srgbClr val="93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Стрелка вниз 47"/>
          <p:cNvSpPr/>
          <p:nvPr/>
        </p:nvSpPr>
        <p:spPr>
          <a:xfrm>
            <a:off x="4413552" y="3437095"/>
            <a:ext cx="302464" cy="279937"/>
          </a:xfrm>
          <a:prstGeom prst="downArrow">
            <a:avLst/>
          </a:prstGeom>
          <a:ln>
            <a:solidFill>
              <a:srgbClr val="93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Стрелка вниз 48"/>
          <p:cNvSpPr/>
          <p:nvPr/>
        </p:nvSpPr>
        <p:spPr>
          <a:xfrm>
            <a:off x="4420713" y="4365104"/>
            <a:ext cx="302464" cy="280920"/>
          </a:xfrm>
          <a:prstGeom prst="downArrow">
            <a:avLst/>
          </a:prstGeom>
          <a:ln>
            <a:solidFill>
              <a:srgbClr val="93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Стрелка вниз 49"/>
          <p:cNvSpPr/>
          <p:nvPr/>
        </p:nvSpPr>
        <p:spPr>
          <a:xfrm>
            <a:off x="1907704" y="4936810"/>
            <a:ext cx="302464" cy="508414"/>
          </a:xfrm>
          <a:prstGeom prst="downArrow">
            <a:avLst/>
          </a:prstGeom>
          <a:ln>
            <a:solidFill>
              <a:srgbClr val="93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Стрелка вниз 50"/>
          <p:cNvSpPr/>
          <p:nvPr/>
        </p:nvSpPr>
        <p:spPr>
          <a:xfrm>
            <a:off x="7149856" y="4936810"/>
            <a:ext cx="302464" cy="508414"/>
          </a:xfrm>
          <a:prstGeom prst="downArrow">
            <a:avLst/>
          </a:prstGeom>
          <a:ln>
            <a:solidFill>
              <a:srgbClr val="93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25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516</TotalTime>
  <Words>705</Words>
  <Application>Microsoft Office PowerPoint</Application>
  <PresentationFormat>Экран (4:3)</PresentationFormat>
  <Paragraphs>126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Ванаг Мария Владимировна</dc:creator>
  <cp:lastModifiedBy>Толмачева Светлана Александровна</cp:lastModifiedBy>
  <cp:revision>58</cp:revision>
  <dcterms:created xsi:type="dcterms:W3CDTF">2021-03-15T12:05:29Z</dcterms:created>
  <dcterms:modified xsi:type="dcterms:W3CDTF">2021-03-18T13:21:28Z</dcterms:modified>
</cp:coreProperties>
</file>