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2"/>
  </p:notesMasterIdLst>
  <p:handoutMasterIdLst>
    <p:handoutMasterId r:id="rId13"/>
  </p:handoutMasterIdLst>
  <p:sldIdLst>
    <p:sldId id="269" r:id="rId2"/>
    <p:sldId id="306" r:id="rId3"/>
    <p:sldId id="308" r:id="rId4"/>
    <p:sldId id="318" r:id="rId5"/>
    <p:sldId id="316" r:id="rId6"/>
    <p:sldId id="320" r:id="rId7"/>
    <p:sldId id="313" r:id="rId8"/>
    <p:sldId id="319" r:id="rId9"/>
    <p:sldId id="314" r:id="rId10"/>
    <p:sldId id="321" r:id="rId11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4520"/>
    <a:srgbClr val="69B3E7"/>
    <a:srgbClr val="0033A0"/>
    <a:srgbClr val="DCD4E4"/>
    <a:srgbClr val="E0D9E7"/>
    <a:srgbClr val="DBD2E4"/>
    <a:srgbClr val="66FF99"/>
    <a:srgbClr val="66FF66"/>
    <a:srgbClr val="00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3" autoAdjust="0"/>
    <p:restoredTop sz="94700" autoAdjust="0"/>
  </p:normalViewPr>
  <p:slideViewPr>
    <p:cSldViewPr>
      <p:cViewPr>
        <p:scale>
          <a:sx n="85" d="100"/>
          <a:sy n="85" d="100"/>
        </p:scale>
        <p:origin x="-619" y="86"/>
      </p:cViewPr>
      <p:guideLst>
        <p:guide orient="horz"/>
        <p:guide pos="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AAD84-73D0-4F81-8381-1F0DEB85ACB1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85F5060-828E-4828-9585-0730A1339A0A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Отсутствие долгов по уплате налогов, сборов, страховых взносов, пеней, штрафов, процентов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F4A732B5-2ED3-4FD4-8BCF-48A8016AB523}" type="parTrans" cxnId="{46927D2C-E210-4D68-B627-86765388A7FD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4CEFE8F4-0C7F-455C-A42B-3807C2C0E3E5}" type="sibTrans" cxnId="{46927D2C-E210-4D68-B627-86765388A7FD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CE662915-2738-4AD8-A7CE-6CF5E2DF6AA2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Отсутствие просроченной задолженности перед бюджетом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24D2F99A-E2FB-4ABF-83C6-43D6D9B5FFA9}" type="parTrans" cxnId="{9F2B0853-85E9-428C-8968-32B6799BB761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4F5027E2-7B54-4D7A-82EF-26D3E5D083C9}" type="sibTrans" cxnId="{9F2B0853-85E9-428C-8968-32B6799BB761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C62E8A18-8DB7-410D-91ED-93E95E653292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Юридическое лицо не должно находиться в процессе реорганизации, ликвидации, банкротства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04DC391E-8342-418B-9718-8AEF095D97D1}" type="parTrans" cxnId="{A9F0A921-1CC5-41F2-9D9D-C079D05A5B78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6241D65E-5A97-48CF-8FA2-EB6A4CE0B157}" type="sibTrans" cxnId="{A9F0A921-1CC5-41F2-9D9D-C079D05A5B78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9C0CFAF1-6CA4-489D-99A2-3499C6BC2B18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Индивидуальный предприниматель не должен прекратить деятельность в качестве индивидуального предпринимателя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D3F659DA-CDBC-4802-9F0B-77296EA64284}" type="parTrans" cxnId="{0E72E804-C123-4676-AFF7-F07E8C77E3D9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36E1DED4-7CBF-47DC-862E-DD47BC14A212}" type="sibTrans" cxnId="{0E72E804-C123-4676-AFF7-F07E8C77E3D9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1EFD288E-E0D2-4C8A-A7E4-98034E485322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Работодатель должен выплачивать заработную плату работникам не ниже прожиточного минимума и не иметь задолженности по заработной плате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03E49AB1-938A-4D17-A278-C05AE6537AC9}" type="parTrans" cxnId="{47FEEC01-392D-4DD0-9F48-2CB4B8DBBF70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1A0F8B7B-8CB2-4D3C-BBD8-1C5AA8546951}" type="sibTrans" cxnId="{47FEEC01-392D-4DD0-9F48-2CB4B8DBBF70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2BA5C82E-C99C-4509-BD68-AE73308025B7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Не иностранное юридическое лицо. Отсутствие доли иностранного капитала, зарегистрированного в офшорах, превышающей 50%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1C9B41F6-74F6-4CEE-850F-57404FD4BB63}" type="parTrans" cxnId="{546F6F55-2862-4A95-99DF-057B9C3F15D0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193A173D-85E6-4D55-B76A-1A44665F5B5B}" type="sibTrans" cxnId="{546F6F55-2862-4A95-99DF-057B9C3F15D0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FD6178B0-9740-4BC6-838B-1E93DA3B2550}">
      <dgm:prSet custT="1"/>
      <dgm:spPr/>
      <dgm:t>
        <a:bodyPr/>
        <a:lstStyle/>
        <a:p>
          <a:pPr rtl="0"/>
          <a:r>
            <a:rPr lang="ru-RU" sz="15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Работодатель не получал средства из бюджета на те же цели по другим правовым актам</a:t>
          </a:r>
          <a:endParaRPr lang="ru-RU" sz="15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gm:t>
    </dgm:pt>
    <dgm:pt modelId="{F843468A-2B48-40E2-AED6-DB84A4FAE462}" type="parTrans" cxnId="{540BF30C-450D-40B3-A29C-C605694781AC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8FE81535-628F-4FF1-AFFB-5652A3258F8E}" type="sibTrans" cxnId="{540BF30C-450D-40B3-A29C-C605694781AC}">
      <dgm:prSet/>
      <dgm:spPr/>
      <dgm:t>
        <a:bodyPr/>
        <a:lstStyle/>
        <a:p>
          <a:endParaRPr lang="ru-RU">
            <a:latin typeface="Montserrat" pitchFamily="2" charset="-52"/>
          </a:endParaRPr>
        </a:p>
      </dgm:t>
    </dgm:pt>
    <dgm:pt modelId="{204480F7-7A8F-4B96-BF3E-C7AF151C178B}" type="pres">
      <dgm:prSet presAssocID="{FD9AAD84-73D0-4F81-8381-1F0DEB85ACB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4FE00E-0B2D-426E-BE20-C1F08B8F8DEA}" type="pres">
      <dgm:prSet presAssocID="{285F5060-828E-4828-9585-0730A1339A0A}" presName="composite" presStyleCnt="0"/>
      <dgm:spPr/>
    </dgm:pt>
    <dgm:pt modelId="{B8993610-F608-4E08-8D5C-26170DB6248C}" type="pres">
      <dgm:prSet presAssocID="{285F5060-828E-4828-9585-0730A1339A0A}" presName="imgShp" presStyleLbl="fgImgPlace1" presStyleIdx="0" presStyleCnt="7" custLinFactX="-157325" custLinFactNeighborX="-200000" custLinFactNeighborY="-2480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0AB7908-6930-4502-94D1-879AAC677FA1}" type="pres">
      <dgm:prSet presAssocID="{285F5060-828E-4828-9585-0730A1339A0A}" presName="txShp" presStyleLbl="node1" presStyleIdx="0" presStyleCnt="7" custScaleX="147950" custScaleY="178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2D468-B2FE-4B75-BCCD-0CDF44887834}" type="pres">
      <dgm:prSet presAssocID="{4CEFE8F4-0C7F-455C-A42B-3807C2C0E3E5}" presName="spacing" presStyleCnt="0"/>
      <dgm:spPr/>
    </dgm:pt>
    <dgm:pt modelId="{92A484CC-03B5-4C99-B44A-B3EB3E13C803}" type="pres">
      <dgm:prSet presAssocID="{CE662915-2738-4AD8-A7CE-6CF5E2DF6AA2}" presName="composite" presStyleCnt="0"/>
      <dgm:spPr/>
    </dgm:pt>
    <dgm:pt modelId="{2C1F4460-FE21-442C-8196-D91F43FDB6B8}" type="pres">
      <dgm:prSet presAssocID="{CE662915-2738-4AD8-A7CE-6CF5E2DF6AA2}" presName="imgShp" presStyleLbl="fgImgPlace1" presStyleIdx="1" presStyleCnt="7" custLinFactX="-138615" custLinFactNeighborX="-200000" custLinFactNeighborY="272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F32A878-169A-43D9-AA25-4E86822EDE49}" type="pres">
      <dgm:prSet presAssocID="{CE662915-2738-4AD8-A7CE-6CF5E2DF6AA2}" presName="txShp" presStyleLbl="node1" presStyleIdx="1" presStyleCnt="7" custScaleX="145525" custScaleY="125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10B4A-AD8A-48A8-92B3-D7723B9900C9}" type="pres">
      <dgm:prSet presAssocID="{4F5027E2-7B54-4D7A-82EF-26D3E5D083C9}" presName="spacing" presStyleCnt="0"/>
      <dgm:spPr/>
    </dgm:pt>
    <dgm:pt modelId="{16D266DC-5D72-4580-AEA8-103E44F256DA}" type="pres">
      <dgm:prSet presAssocID="{C62E8A18-8DB7-410D-91ED-93E95E653292}" presName="composite" presStyleCnt="0"/>
      <dgm:spPr/>
    </dgm:pt>
    <dgm:pt modelId="{4851FC33-8278-4662-876A-B3A5B31E67F4}" type="pres">
      <dgm:prSet presAssocID="{C62E8A18-8DB7-410D-91ED-93E95E653292}" presName="imgShp" presStyleLbl="fgImgPlace1" presStyleIdx="2" presStyleCnt="7" custLinFactX="-157325" custLinFactNeighborX="-200000" custLinFactNeighborY="-718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0C2688A-72EC-404A-A308-B62CDBFF6F4B}" type="pres">
      <dgm:prSet presAssocID="{C62E8A18-8DB7-410D-91ED-93E95E653292}" presName="txShp" presStyleLbl="node1" presStyleIdx="2" presStyleCnt="7" custScaleX="145525" custScaleY="134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0B632-63EF-4A1D-A9DF-B02661DAEEB8}" type="pres">
      <dgm:prSet presAssocID="{6241D65E-5A97-48CF-8FA2-EB6A4CE0B157}" presName="spacing" presStyleCnt="0"/>
      <dgm:spPr/>
    </dgm:pt>
    <dgm:pt modelId="{984AFE47-C68D-482B-8165-3AC82EB0A633}" type="pres">
      <dgm:prSet presAssocID="{9C0CFAF1-6CA4-489D-99A2-3499C6BC2B18}" presName="composite" presStyleCnt="0"/>
      <dgm:spPr/>
    </dgm:pt>
    <dgm:pt modelId="{C75F88F4-4A8B-40AD-8193-2DE5C48CCAC2}" type="pres">
      <dgm:prSet presAssocID="{9C0CFAF1-6CA4-489D-99A2-3499C6BC2B18}" presName="imgShp" presStyleLbl="fgImgPlace1" presStyleIdx="3" presStyleCnt="7" custLinFactX="-157325" custLinFactNeighborX="-200000" custLinFactNeighborY="-601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5D144A6-DE07-4C74-9001-7B3B3B0168AF}" type="pres">
      <dgm:prSet presAssocID="{9C0CFAF1-6CA4-489D-99A2-3499C6BC2B18}" presName="txShp" presStyleLbl="node1" presStyleIdx="3" presStyleCnt="7" custScaleX="147951" custScaleY="140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780CB-23DF-4046-BE53-75D8D6647461}" type="pres">
      <dgm:prSet presAssocID="{36E1DED4-7CBF-47DC-862E-DD47BC14A212}" presName="spacing" presStyleCnt="0"/>
      <dgm:spPr/>
    </dgm:pt>
    <dgm:pt modelId="{A0DC9D39-368C-4195-8B9C-53CC7E70D0A0}" type="pres">
      <dgm:prSet presAssocID="{1EFD288E-E0D2-4C8A-A7E4-98034E485322}" presName="composite" presStyleCnt="0"/>
      <dgm:spPr/>
    </dgm:pt>
    <dgm:pt modelId="{E68D4BF4-CE76-4F93-AD69-75864C538074}" type="pres">
      <dgm:prSet presAssocID="{1EFD288E-E0D2-4C8A-A7E4-98034E485322}" presName="imgShp" presStyleLbl="fgImgPlace1" presStyleIdx="4" presStyleCnt="7" custLinFactX="-138615" custLinFactNeighborX="-200000" custLinFactNeighborY="-362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D0CAEF8-E1CD-4D05-8643-DB5F90BC41D0}" type="pres">
      <dgm:prSet presAssocID="{1EFD288E-E0D2-4C8A-A7E4-98034E485322}" presName="txShp" presStyleLbl="node1" presStyleIdx="4" presStyleCnt="7" custScaleX="147951" custScaleY="131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84764-05D2-41AD-875F-3F77F5408542}" type="pres">
      <dgm:prSet presAssocID="{1A0F8B7B-8CB2-4D3C-BBD8-1C5AA8546951}" presName="spacing" presStyleCnt="0"/>
      <dgm:spPr/>
    </dgm:pt>
    <dgm:pt modelId="{1D49EB06-11E1-4EEB-913C-B4B3FED87E83}" type="pres">
      <dgm:prSet presAssocID="{2BA5C82E-C99C-4509-BD68-AE73308025B7}" presName="composite" presStyleCnt="0"/>
      <dgm:spPr/>
    </dgm:pt>
    <dgm:pt modelId="{8CEB400F-5E4D-4D70-8945-9F4796E2C762}" type="pres">
      <dgm:prSet presAssocID="{2BA5C82E-C99C-4509-BD68-AE73308025B7}" presName="imgShp" presStyleLbl="fgImgPlace1" presStyleIdx="5" presStyleCnt="7" custLinFactX="-157325" custLinFactNeighborX="-200000" custLinFactNeighborY="-468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833C926-1685-4FF8-A870-A88EA27C0663}" type="pres">
      <dgm:prSet presAssocID="{2BA5C82E-C99C-4509-BD68-AE73308025B7}" presName="txShp" presStyleLbl="node1" presStyleIdx="5" presStyleCnt="7" custScaleX="150376" custScaleY="184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5228E-B2A5-4444-9074-A3DB6423BD04}" type="pres">
      <dgm:prSet presAssocID="{193A173D-85E6-4D55-B76A-1A44665F5B5B}" presName="spacing" presStyleCnt="0"/>
      <dgm:spPr/>
    </dgm:pt>
    <dgm:pt modelId="{9B5112B1-6C32-4D4A-AD41-219FF432977E}" type="pres">
      <dgm:prSet presAssocID="{FD6178B0-9740-4BC6-838B-1E93DA3B2550}" presName="composite" presStyleCnt="0"/>
      <dgm:spPr/>
    </dgm:pt>
    <dgm:pt modelId="{3851BB09-C52F-4EC0-889B-05EE36EBA9FC}" type="pres">
      <dgm:prSet presAssocID="{FD6178B0-9740-4BC6-838B-1E93DA3B2550}" presName="imgShp" presStyleLbl="fgImgPlace1" presStyleIdx="6" presStyleCnt="7" custLinFactX="-100000" custLinFactNeighborX="-182484" custLinFactNeighborY="-82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1CB9B83-1135-4A1C-96E5-43208050E573}" type="pres">
      <dgm:prSet presAssocID="{FD6178B0-9740-4BC6-838B-1E93DA3B2550}" presName="txShp" presStyleLbl="node1" presStyleIdx="6" presStyleCnt="7" custScaleX="147951" custScaleY="122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72E804-C123-4676-AFF7-F07E8C77E3D9}" srcId="{FD9AAD84-73D0-4F81-8381-1F0DEB85ACB1}" destId="{9C0CFAF1-6CA4-489D-99A2-3499C6BC2B18}" srcOrd="3" destOrd="0" parTransId="{D3F659DA-CDBC-4802-9F0B-77296EA64284}" sibTransId="{36E1DED4-7CBF-47DC-862E-DD47BC14A212}"/>
    <dgm:cxn modelId="{9F2DB053-9BEA-479F-8D90-D6D1EE509154}" type="presOf" srcId="{1EFD288E-E0D2-4C8A-A7E4-98034E485322}" destId="{ED0CAEF8-E1CD-4D05-8643-DB5F90BC41D0}" srcOrd="0" destOrd="0" presId="urn:microsoft.com/office/officeart/2005/8/layout/vList3"/>
    <dgm:cxn modelId="{540BF30C-450D-40B3-A29C-C605694781AC}" srcId="{FD9AAD84-73D0-4F81-8381-1F0DEB85ACB1}" destId="{FD6178B0-9740-4BC6-838B-1E93DA3B2550}" srcOrd="6" destOrd="0" parTransId="{F843468A-2B48-40E2-AED6-DB84A4FAE462}" sibTransId="{8FE81535-628F-4FF1-AFFB-5652A3258F8E}"/>
    <dgm:cxn modelId="{47FEEC01-392D-4DD0-9F48-2CB4B8DBBF70}" srcId="{FD9AAD84-73D0-4F81-8381-1F0DEB85ACB1}" destId="{1EFD288E-E0D2-4C8A-A7E4-98034E485322}" srcOrd="4" destOrd="0" parTransId="{03E49AB1-938A-4D17-A278-C05AE6537AC9}" sibTransId="{1A0F8B7B-8CB2-4D3C-BBD8-1C5AA8546951}"/>
    <dgm:cxn modelId="{821CB494-E558-4134-8FCA-ED30FDD65970}" type="presOf" srcId="{C62E8A18-8DB7-410D-91ED-93E95E653292}" destId="{C0C2688A-72EC-404A-A308-B62CDBFF6F4B}" srcOrd="0" destOrd="0" presId="urn:microsoft.com/office/officeart/2005/8/layout/vList3"/>
    <dgm:cxn modelId="{546F6F55-2862-4A95-99DF-057B9C3F15D0}" srcId="{FD9AAD84-73D0-4F81-8381-1F0DEB85ACB1}" destId="{2BA5C82E-C99C-4509-BD68-AE73308025B7}" srcOrd="5" destOrd="0" parTransId="{1C9B41F6-74F6-4CEE-850F-57404FD4BB63}" sibTransId="{193A173D-85E6-4D55-B76A-1A44665F5B5B}"/>
    <dgm:cxn modelId="{22031E2A-68E8-4DD3-9703-459DC121538B}" type="presOf" srcId="{9C0CFAF1-6CA4-489D-99A2-3499C6BC2B18}" destId="{85D144A6-DE07-4C74-9001-7B3B3B0168AF}" srcOrd="0" destOrd="0" presId="urn:microsoft.com/office/officeart/2005/8/layout/vList3"/>
    <dgm:cxn modelId="{77C8746D-46B7-4EC3-A3D3-881CE13997D2}" type="presOf" srcId="{FD9AAD84-73D0-4F81-8381-1F0DEB85ACB1}" destId="{204480F7-7A8F-4B96-BF3E-C7AF151C178B}" srcOrd="0" destOrd="0" presId="urn:microsoft.com/office/officeart/2005/8/layout/vList3"/>
    <dgm:cxn modelId="{8540449C-6FD5-4C0E-9814-42F2398E1162}" type="presOf" srcId="{CE662915-2738-4AD8-A7CE-6CF5E2DF6AA2}" destId="{8F32A878-169A-43D9-AA25-4E86822EDE49}" srcOrd="0" destOrd="0" presId="urn:microsoft.com/office/officeart/2005/8/layout/vList3"/>
    <dgm:cxn modelId="{46927D2C-E210-4D68-B627-86765388A7FD}" srcId="{FD9AAD84-73D0-4F81-8381-1F0DEB85ACB1}" destId="{285F5060-828E-4828-9585-0730A1339A0A}" srcOrd="0" destOrd="0" parTransId="{F4A732B5-2ED3-4FD4-8BCF-48A8016AB523}" sibTransId="{4CEFE8F4-0C7F-455C-A42B-3807C2C0E3E5}"/>
    <dgm:cxn modelId="{90DB81DF-FDB7-4098-9C43-C5BCD8AB28C3}" type="presOf" srcId="{285F5060-828E-4828-9585-0730A1339A0A}" destId="{60AB7908-6930-4502-94D1-879AAC677FA1}" srcOrd="0" destOrd="0" presId="urn:microsoft.com/office/officeart/2005/8/layout/vList3"/>
    <dgm:cxn modelId="{A9F0A921-1CC5-41F2-9D9D-C079D05A5B78}" srcId="{FD9AAD84-73D0-4F81-8381-1F0DEB85ACB1}" destId="{C62E8A18-8DB7-410D-91ED-93E95E653292}" srcOrd="2" destOrd="0" parTransId="{04DC391E-8342-418B-9718-8AEF095D97D1}" sibTransId="{6241D65E-5A97-48CF-8FA2-EB6A4CE0B157}"/>
    <dgm:cxn modelId="{E99D28BE-94F5-4BC8-A71B-BF723235C6A0}" type="presOf" srcId="{FD6178B0-9740-4BC6-838B-1E93DA3B2550}" destId="{21CB9B83-1135-4A1C-96E5-43208050E573}" srcOrd="0" destOrd="0" presId="urn:microsoft.com/office/officeart/2005/8/layout/vList3"/>
    <dgm:cxn modelId="{766C801E-965B-41B3-A82F-A30B14C260A2}" type="presOf" srcId="{2BA5C82E-C99C-4509-BD68-AE73308025B7}" destId="{6833C926-1685-4FF8-A870-A88EA27C0663}" srcOrd="0" destOrd="0" presId="urn:microsoft.com/office/officeart/2005/8/layout/vList3"/>
    <dgm:cxn modelId="{9F2B0853-85E9-428C-8968-32B6799BB761}" srcId="{FD9AAD84-73D0-4F81-8381-1F0DEB85ACB1}" destId="{CE662915-2738-4AD8-A7CE-6CF5E2DF6AA2}" srcOrd="1" destOrd="0" parTransId="{24D2F99A-E2FB-4ABF-83C6-43D6D9B5FFA9}" sibTransId="{4F5027E2-7B54-4D7A-82EF-26D3E5D083C9}"/>
    <dgm:cxn modelId="{A6433D5B-0290-4593-82DE-50B474DADA1D}" type="presParOf" srcId="{204480F7-7A8F-4B96-BF3E-C7AF151C178B}" destId="{3F4FE00E-0B2D-426E-BE20-C1F08B8F8DEA}" srcOrd="0" destOrd="0" presId="urn:microsoft.com/office/officeart/2005/8/layout/vList3"/>
    <dgm:cxn modelId="{D02EFC34-E1C9-4885-9DEC-0BD7A99A8401}" type="presParOf" srcId="{3F4FE00E-0B2D-426E-BE20-C1F08B8F8DEA}" destId="{B8993610-F608-4E08-8D5C-26170DB6248C}" srcOrd="0" destOrd="0" presId="urn:microsoft.com/office/officeart/2005/8/layout/vList3"/>
    <dgm:cxn modelId="{7853044E-2C78-44F9-83F7-476E2120A383}" type="presParOf" srcId="{3F4FE00E-0B2D-426E-BE20-C1F08B8F8DEA}" destId="{60AB7908-6930-4502-94D1-879AAC677FA1}" srcOrd="1" destOrd="0" presId="urn:microsoft.com/office/officeart/2005/8/layout/vList3"/>
    <dgm:cxn modelId="{3EEEF1AD-4DBD-4B38-8E05-6902645FEA44}" type="presParOf" srcId="{204480F7-7A8F-4B96-BF3E-C7AF151C178B}" destId="{BD72D468-B2FE-4B75-BCCD-0CDF44887834}" srcOrd="1" destOrd="0" presId="urn:microsoft.com/office/officeart/2005/8/layout/vList3"/>
    <dgm:cxn modelId="{B41FCDCC-8C52-4AB6-96AF-774E189BE903}" type="presParOf" srcId="{204480F7-7A8F-4B96-BF3E-C7AF151C178B}" destId="{92A484CC-03B5-4C99-B44A-B3EB3E13C803}" srcOrd="2" destOrd="0" presId="urn:microsoft.com/office/officeart/2005/8/layout/vList3"/>
    <dgm:cxn modelId="{6C78973A-8D23-44DD-BDC6-8ABE05B3A8C2}" type="presParOf" srcId="{92A484CC-03B5-4C99-B44A-B3EB3E13C803}" destId="{2C1F4460-FE21-442C-8196-D91F43FDB6B8}" srcOrd="0" destOrd="0" presId="urn:microsoft.com/office/officeart/2005/8/layout/vList3"/>
    <dgm:cxn modelId="{036D9A21-A088-40A4-AC63-BCD71C7FE0A5}" type="presParOf" srcId="{92A484CC-03B5-4C99-B44A-B3EB3E13C803}" destId="{8F32A878-169A-43D9-AA25-4E86822EDE49}" srcOrd="1" destOrd="0" presId="urn:microsoft.com/office/officeart/2005/8/layout/vList3"/>
    <dgm:cxn modelId="{4770E634-EC01-423A-9A29-D75D8B88890A}" type="presParOf" srcId="{204480F7-7A8F-4B96-BF3E-C7AF151C178B}" destId="{E8D10B4A-AD8A-48A8-92B3-D7723B9900C9}" srcOrd="3" destOrd="0" presId="urn:microsoft.com/office/officeart/2005/8/layout/vList3"/>
    <dgm:cxn modelId="{C7CE7E86-1EE9-4877-A2F6-CCB77BC513F9}" type="presParOf" srcId="{204480F7-7A8F-4B96-BF3E-C7AF151C178B}" destId="{16D266DC-5D72-4580-AEA8-103E44F256DA}" srcOrd="4" destOrd="0" presId="urn:microsoft.com/office/officeart/2005/8/layout/vList3"/>
    <dgm:cxn modelId="{05C4AB0C-D5ED-494C-9E5B-E020A7F7B443}" type="presParOf" srcId="{16D266DC-5D72-4580-AEA8-103E44F256DA}" destId="{4851FC33-8278-4662-876A-B3A5B31E67F4}" srcOrd="0" destOrd="0" presId="urn:microsoft.com/office/officeart/2005/8/layout/vList3"/>
    <dgm:cxn modelId="{0F09C8FE-1F00-4F4A-ACC1-588EE68FECFA}" type="presParOf" srcId="{16D266DC-5D72-4580-AEA8-103E44F256DA}" destId="{C0C2688A-72EC-404A-A308-B62CDBFF6F4B}" srcOrd="1" destOrd="0" presId="urn:microsoft.com/office/officeart/2005/8/layout/vList3"/>
    <dgm:cxn modelId="{0F0F96A5-9424-45A9-968E-AEA578625C02}" type="presParOf" srcId="{204480F7-7A8F-4B96-BF3E-C7AF151C178B}" destId="{EC30B632-63EF-4A1D-A9DF-B02661DAEEB8}" srcOrd="5" destOrd="0" presId="urn:microsoft.com/office/officeart/2005/8/layout/vList3"/>
    <dgm:cxn modelId="{8A247110-B148-4C87-8031-B6E2AA15B596}" type="presParOf" srcId="{204480F7-7A8F-4B96-BF3E-C7AF151C178B}" destId="{984AFE47-C68D-482B-8165-3AC82EB0A633}" srcOrd="6" destOrd="0" presId="urn:microsoft.com/office/officeart/2005/8/layout/vList3"/>
    <dgm:cxn modelId="{8AE84727-580E-4C37-9EF8-9772A9DF88E8}" type="presParOf" srcId="{984AFE47-C68D-482B-8165-3AC82EB0A633}" destId="{C75F88F4-4A8B-40AD-8193-2DE5C48CCAC2}" srcOrd="0" destOrd="0" presId="urn:microsoft.com/office/officeart/2005/8/layout/vList3"/>
    <dgm:cxn modelId="{279FD347-CB83-4DE7-845B-39D31C86E169}" type="presParOf" srcId="{984AFE47-C68D-482B-8165-3AC82EB0A633}" destId="{85D144A6-DE07-4C74-9001-7B3B3B0168AF}" srcOrd="1" destOrd="0" presId="urn:microsoft.com/office/officeart/2005/8/layout/vList3"/>
    <dgm:cxn modelId="{2D90B06D-E863-4EDE-B9E6-D1D1F95F7D53}" type="presParOf" srcId="{204480F7-7A8F-4B96-BF3E-C7AF151C178B}" destId="{52C780CB-23DF-4046-BE53-75D8D6647461}" srcOrd="7" destOrd="0" presId="urn:microsoft.com/office/officeart/2005/8/layout/vList3"/>
    <dgm:cxn modelId="{8B882A29-86C1-4972-8A39-0A0EC95CABD7}" type="presParOf" srcId="{204480F7-7A8F-4B96-BF3E-C7AF151C178B}" destId="{A0DC9D39-368C-4195-8B9C-53CC7E70D0A0}" srcOrd="8" destOrd="0" presId="urn:microsoft.com/office/officeart/2005/8/layout/vList3"/>
    <dgm:cxn modelId="{A84E8E69-E6F5-4BDA-B0EE-79E7F27C4846}" type="presParOf" srcId="{A0DC9D39-368C-4195-8B9C-53CC7E70D0A0}" destId="{E68D4BF4-CE76-4F93-AD69-75864C538074}" srcOrd="0" destOrd="0" presId="urn:microsoft.com/office/officeart/2005/8/layout/vList3"/>
    <dgm:cxn modelId="{C1BA1ECF-E15A-4B0F-A2EF-3B11FEF012DD}" type="presParOf" srcId="{A0DC9D39-368C-4195-8B9C-53CC7E70D0A0}" destId="{ED0CAEF8-E1CD-4D05-8643-DB5F90BC41D0}" srcOrd="1" destOrd="0" presId="urn:microsoft.com/office/officeart/2005/8/layout/vList3"/>
    <dgm:cxn modelId="{D8DE05FC-EA49-4DB7-94E2-1A85A1028193}" type="presParOf" srcId="{204480F7-7A8F-4B96-BF3E-C7AF151C178B}" destId="{1A884764-05D2-41AD-875F-3F77F5408542}" srcOrd="9" destOrd="0" presId="urn:microsoft.com/office/officeart/2005/8/layout/vList3"/>
    <dgm:cxn modelId="{7BC19BCE-C656-453C-BCF3-8DBB20F20098}" type="presParOf" srcId="{204480F7-7A8F-4B96-BF3E-C7AF151C178B}" destId="{1D49EB06-11E1-4EEB-913C-B4B3FED87E83}" srcOrd="10" destOrd="0" presId="urn:microsoft.com/office/officeart/2005/8/layout/vList3"/>
    <dgm:cxn modelId="{D5675BD6-CDEF-41D2-AE45-E18B75D52BAE}" type="presParOf" srcId="{1D49EB06-11E1-4EEB-913C-B4B3FED87E83}" destId="{8CEB400F-5E4D-4D70-8945-9F4796E2C762}" srcOrd="0" destOrd="0" presId="urn:microsoft.com/office/officeart/2005/8/layout/vList3"/>
    <dgm:cxn modelId="{4D2D9F2B-BF48-42BC-A6E8-A9AC794C18E1}" type="presParOf" srcId="{1D49EB06-11E1-4EEB-913C-B4B3FED87E83}" destId="{6833C926-1685-4FF8-A870-A88EA27C0663}" srcOrd="1" destOrd="0" presId="urn:microsoft.com/office/officeart/2005/8/layout/vList3"/>
    <dgm:cxn modelId="{7E831AF6-3DF2-4772-8A5E-D236BA1736BB}" type="presParOf" srcId="{204480F7-7A8F-4B96-BF3E-C7AF151C178B}" destId="{F355228E-B2A5-4444-9074-A3DB6423BD04}" srcOrd="11" destOrd="0" presId="urn:microsoft.com/office/officeart/2005/8/layout/vList3"/>
    <dgm:cxn modelId="{B0DB760C-BDEC-42B5-8435-AF45875C191A}" type="presParOf" srcId="{204480F7-7A8F-4B96-BF3E-C7AF151C178B}" destId="{9B5112B1-6C32-4D4A-AD41-219FF432977E}" srcOrd="12" destOrd="0" presId="urn:microsoft.com/office/officeart/2005/8/layout/vList3"/>
    <dgm:cxn modelId="{06EE07EB-E2DC-42DD-B1E8-0A0652881985}" type="presParOf" srcId="{9B5112B1-6C32-4D4A-AD41-219FF432977E}" destId="{3851BB09-C52F-4EC0-889B-05EE36EBA9FC}" srcOrd="0" destOrd="0" presId="urn:microsoft.com/office/officeart/2005/8/layout/vList3"/>
    <dgm:cxn modelId="{307D1C53-AFD5-4726-870C-C65AB603002A}" type="presParOf" srcId="{9B5112B1-6C32-4D4A-AD41-219FF432977E}" destId="{21CB9B83-1135-4A1C-96E5-43208050E573}" srcOrd="1" destOrd="0" presId="urn:microsoft.com/office/officeart/2005/8/layout/vList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7908-6930-4502-94D1-879AAC677FA1}">
      <dsp:nvSpPr>
        <dsp:cNvPr id="0" name=""/>
        <dsp:cNvSpPr/>
      </dsp:nvSpPr>
      <dsp:spPr>
        <a:xfrm rot="10800000">
          <a:off x="72023" y="1625"/>
          <a:ext cx="8784945" cy="68872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Отсутствие долгов по уплате налогов, сборов, страховых взносов, пеней, штрафов, процентов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244204" y="1625"/>
        <a:ext cx="8612764" cy="688726"/>
      </dsp:txXfrm>
    </dsp:sp>
    <dsp:sp modelId="{B8993610-F608-4E08-8D5C-26170DB6248C}">
      <dsp:nvSpPr>
        <dsp:cNvPr id="0" name=""/>
        <dsp:cNvSpPr/>
      </dsp:nvSpPr>
      <dsp:spPr>
        <a:xfrm>
          <a:off x="0" y="144015"/>
          <a:ext cx="384855" cy="384855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2A878-169A-43D9-AA25-4E86822EDE49}">
      <dsp:nvSpPr>
        <dsp:cNvPr id="0" name=""/>
        <dsp:cNvSpPr/>
      </dsp:nvSpPr>
      <dsp:spPr>
        <a:xfrm rot="10800000">
          <a:off x="144019" y="805233"/>
          <a:ext cx="8640953" cy="4816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Отсутствие просроченной задолженности перед бюджетом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264419" y="805233"/>
        <a:ext cx="8520553" cy="481600"/>
      </dsp:txXfrm>
    </dsp:sp>
    <dsp:sp modelId="{2C1F4460-FE21-442C-8196-D91F43FDB6B8}">
      <dsp:nvSpPr>
        <dsp:cNvPr id="0" name=""/>
        <dsp:cNvSpPr/>
      </dsp:nvSpPr>
      <dsp:spPr>
        <a:xfrm>
          <a:off x="0" y="864097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2688A-72EC-404A-A308-B62CDBFF6F4B}">
      <dsp:nvSpPr>
        <dsp:cNvPr id="0" name=""/>
        <dsp:cNvSpPr/>
      </dsp:nvSpPr>
      <dsp:spPr>
        <a:xfrm rot="10800000">
          <a:off x="144019" y="1401716"/>
          <a:ext cx="8640953" cy="51701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Юридическое лицо не должно находиться в процессе реорганизации, ликвидации, банкротства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273273" y="1401716"/>
        <a:ext cx="8511699" cy="517015"/>
      </dsp:txXfrm>
    </dsp:sp>
    <dsp:sp modelId="{4851FC33-8278-4662-876A-B3A5B31E67F4}">
      <dsp:nvSpPr>
        <dsp:cNvPr id="0" name=""/>
        <dsp:cNvSpPr/>
      </dsp:nvSpPr>
      <dsp:spPr>
        <a:xfrm>
          <a:off x="0" y="1440159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144A6-DE07-4C74-9001-7B3B3B0168AF}">
      <dsp:nvSpPr>
        <dsp:cNvPr id="0" name=""/>
        <dsp:cNvSpPr/>
      </dsp:nvSpPr>
      <dsp:spPr>
        <a:xfrm rot="10800000">
          <a:off x="71993" y="2033613"/>
          <a:ext cx="8785004" cy="54040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Индивидуальный предприниматель не должен прекратить деятельность в качестве индивидуального предпринимателя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207093" y="2033613"/>
        <a:ext cx="8649904" cy="540402"/>
      </dsp:txXfrm>
    </dsp:sp>
    <dsp:sp modelId="{C75F88F4-4A8B-40AD-8193-2DE5C48CCAC2}">
      <dsp:nvSpPr>
        <dsp:cNvPr id="0" name=""/>
        <dsp:cNvSpPr/>
      </dsp:nvSpPr>
      <dsp:spPr>
        <a:xfrm>
          <a:off x="0" y="2088230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0CAEF8-E1CD-4D05-8643-DB5F90BC41D0}">
      <dsp:nvSpPr>
        <dsp:cNvPr id="0" name=""/>
        <dsp:cNvSpPr/>
      </dsp:nvSpPr>
      <dsp:spPr>
        <a:xfrm rot="10800000">
          <a:off x="71993" y="2688899"/>
          <a:ext cx="8785004" cy="50759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Работодатель должен выплачивать заработную плату работникам не ниже прожиточного минимума и не иметь задолженности по заработной плате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198890" y="2688899"/>
        <a:ext cx="8658107" cy="507590"/>
      </dsp:txXfrm>
    </dsp:sp>
    <dsp:sp modelId="{E68D4BF4-CE76-4F93-AD69-75864C538074}">
      <dsp:nvSpPr>
        <dsp:cNvPr id="0" name=""/>
        <dsp:cNvSpPr/>
      </dsp:nvSpPr>
      <dsp:spPr>
        <a:xfrm>
          <a:off x="0" y="2736303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3C926-1685-4FF8-A870-A88EA27C0663}">
      <dsp:nvSpPr>
        <dsp:cNvPr id="0" name=""/>
        <dsp:cNvSpPr/>
      </dsp:nvSpPr>
      <dsp:spPr>
        <a:xfrm rot="10800000">
          <a:off x="-1" y="3311371"/>
          <a:ext cx="8928995" cy="71097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Не иностранное юридическое лицо. Отсутствие доли иностранного капитала, зарегистрированного в офшорах, превышающей 50%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177742" y="3311371"/>
        <a:ext cx="8751252" cy="710974"/>
      </dsp:txXfrm>
    </dsp:sp>
    <dsp:sp modelId="{8CEB400F-5E4D-4D70-8945-9F4796E2C762}">
      <dsp:nvSpPr>
        <dsp:cNvPr id="0" name=""/>
        <dsp:cNvSpPr/>
      </dsp:nvSpPr>
      <dsp:spPr>
        <a:xfrm>
          <a:off x="0" y="3456384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B9B83-1135-4A1C-96E5-43208050E573}">
      <dsp:nvSpPr>
        <dsp:cNvPr id="0" name=""/>
        <dsp:cNvSpPr/>
      </dsp:nvSpPr>
      <dsp:spPr>
        <a:xfrm rot="10800000">
          <a:off x="71993" y="4137228"/>
          <a:ext cx="8785004" cy="46965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711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Montserrat" pitchFamily="2" charset="-52"/>
              <a:cs typeface="Times New Roman" pitchFamily="18" charset="0"/>
            </a:rPr>
            <a:t>Работодатель не получал средства из бюджета на те же цели по другим правовым актам</a:t>
          </a:r>
          <a:endParaRPr lang="ru-RU" sz="1500" kern="1200" dirty="0">
            <a:solidFill>
              <a:schemeClr val="tx1"/>
            </a:solidFill>
            <a:latin typeface="Montserrat" pitchFamily="2" charset="-52"/>
            <a:cs typeface="Times New Roman" pitchFamily="18" charset="0"/>
          </a:endParaRPr>
        </a:p>
      </dsp:txBody>
      <dsp:txXfrm rot="10800000">
        <a:off x="189407" y="4137228"/>
        <a:ext cx="8667590" cy="469658"/>
      </dsp:txXfrm>
    </dsp:sp>
    <dsp:sp modelId="{3851BB09-C52F-4EC0-889B-05EE36EBA9FC}">
      <dsp:nvSpPr>
        <dsp:cNvPr id="0" name=""/>
        <dsp:cNvSpPr/>
      </dsp:nvSpPr>
      <dsp:spPr>
        <a:xfrm>
          <a:off x="216022" y="4176466"/>
          <a:ext cx="384855" cy="38485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C4B8E-4E7B-4123-BC92-5A37BF9EE2F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445DA-5240-4F83-80E9-BE51736923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4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B5369-3DD7-42CC-9D59-0565645B2E4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C428-5577-4758-826F-845332236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3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C428-5577-4758-826F-845332236C8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320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C428-5577-4758-826F-845332236C8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81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C428-5577-4758-826F-845332236C87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18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C428-5577-4758-826F-845332236C87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6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3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D161BDC-4BEE-438C-A490-DF3EECFA9A01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1E323C2-E0F9-41A1-A9B3-18F5F71171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0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3B5E684-AC38-4A4F-B57E-23E27691AD37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EE521BC-F995-490A-B87E-42E720146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4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CFDD4E3-D293-480D-BCBF-33E32629CA6E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4E8E85B-5B7F-458E-B9B9-F945285FB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96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1A455B0-F345-443A-9415-089457B7E09C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891C03-DA75-4645-B209-AAC2CDB27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28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40C6D51-42E1-4F00-B8B2-9A51C06E9135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02EFFF1-5878-4E0E-A180-3C76718DC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5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6124EE-3111-41DB-917C-BD4822E6B5DA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1786CAF-3624-4BE9-814B-1BB2B0A3A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1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4"/>
            <a:ext cx="437859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4268EE7-703D-4A3D-BF49-B0A953B6F5F6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D5A755D-E3CB-4741-A9F4-97CFE7B2A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945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6623E0C-9910-43DB-A66F-E7DE0F60BB5F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484E967-E5DD-469F-AFA9-87876FF6E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14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8E2F99A-F7B9-45FA-81F2-3B3FF676381E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71A9CA1-942A-42F1-85BB-71F5498AF7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7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3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8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3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BBC442C-189D-4168-A98B-3FDC3995AF76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BA24DDC-5CCC-4820-8253-F6F834985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3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2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3CD87AC-927F-4D1D-959B-4E101F2FB0BA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A68ADB1-6143-42B0-8788-7D0E5D0B0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7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70000" t="3000" r="3000" b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7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2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02005818-FD84-4C8B-B3D8-E88BB38BA598}" type="datetime1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A9D41E4C-3AD6-46F8-AC05-7E4D21105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3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rudvsem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-30503" y="2491224"/>
            <a:ext cx="3800872" cy="43651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8257" y="2996952"/>
            <a:ext cx="9184378" cy="1944216"/>
          </a:xfrm>
          <a:solidFill>
            <a:srgbClr val="CF4520"/>
          </a:solidFill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  <a:effectLst/>
                <a:latin typeface="Montserrat" pitchFamily="2" charset="-52"/>
              </a:rPr>
              <a:t>ПРОГРАММЫ АКТИВНОЙ ПОЛИТИКИ ЗАНЯТОСТИ НАСЕЛЕНИЯ И СОЦИАЛЬНОЙ ПОДДЕРЖКИ БЕЗРАБОТНЫХ ГРАЖДАН</a:t>
            </a:r>
            <a:endParaRPr lang="ru-RU" sz="2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472" y="116632"/>
            <a:ext cx="67687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tserrat SemiBold" pitchFamily="2" charset="-52"/>
              </a:rPr>
              <a:t>Управление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tserrat SemiBold" pitchFamily="2" charset="-52"/>
              </a:rPr>
              <a:t>труда и занятости Республики Карелия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tserrat SemiBold" pitchFamily="2" charset="-5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tserrat SemiBold" pitchFamily="2" charset="-5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tserrat SemiBold" pitchFamily="2" charset="-52"/>
              </a:rPr>
              <a:t>Государственное </a:t>
            </a:r>
            <a:r>
              <a:rPr lang="ru-RU" altLang="ru-RU" sz="1400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tserrat SemiBold" pitchFamily="2" charset="-52"/>
              </a:rPr>
              <a:t>казенное учреждение Республики Карелия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tserrat SemiBold" pitchFamily="2" charset="-52"/>
              </a:rPr>
              <a:t>«Центр занятости населения Республики Карелия»</a:t>
            </a:r>
          </a:p>
        </p:txBody>
      </p:sp>
    </p:spTree>
    <p:extLst>
      <p:ext uri="{BB962C8B-B14F-4D97-AF65-F5344CB8AC3E}">
        <p14:creationId xmlns:p14="http://schemas.microsoft.com/office/powerpoint/2010/main" val="304736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488" y="188640"/>
            <a:ext cx="6624736" cy="1224135"/>
          </a:xfrm>
          <a:solidFill>
            <a:schemeClr val="accent2"/>
          </a:solidFill>
        </p:spPr>
        <p:txBody>
          <a:bodyPr/>
          <a:lstStyle/>
          <a:p>
            <a:pPr algn="l"/>
            <a:r>
              <a:rPr lang="ru-RU" sz="2800" b="1" dirty="0" smtClean="0">
                <a:solidFill>
                  <a:schemeClr val="bg1"/>
                </a:solidFill>
                <a:latin typeface="Montserrat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/>
              </a:rPr>
              <a:t>Агентство </a:t>
            </a:r>
            <a:r>
              <a:rPr lang="ru-RU" sz="2800" b="1" dirty="0">
                <a:solidFill>
                  <a:schemeClr val="bg1"/>
                </a:solidFill>
                <a:latin typeface="Montserrat"/>
              </a:rPr>
              <a:t>занятости </a:t>
            </a:r>
            <a:r>
              <a:rPr lang="ru-RU" sz="2800" b="1" dirty="0" smtClean="0">
                <a:solidFill>
                  <a:schemeClr val="bg1"/>
                </a:solidFill>
                <a:latin typeface="Montserrat"/>
              </a:rPr>
              <a:t>населения</a:t>
            </a:r>
            <a:br>
              <a:rPr lang="ru-RU" sz="2800" b="1" dirty="0" smtClean="0">
                <a:solidFill>
                  <a:schemeClr val="bg1"/>
                </a:solidFill>
                <a:latin typeface="Montserrat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Montserrat"/>
              </a:rPr>
              <a:t>г.Петрозаводска (межрайонное)</a:t>
            </a:r>
            <a:br>
              <a:rPr lang="ru-RU" sz="2800" b="1" dirty="0">
                <a:solidFill>
                  <a:schemeClr val="bg1"/>
                </a:solidFill>
                <a:latin typeface="Montserrat"/>
              </a:rPr>
            </a:br>
            <a:endParaRPr lang="ru-RU" sz="28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672" y="1700808"/>
            <a:ext cx="7272808" cy="4608511"/>
          </a:xfrm>
          <a:solidFill>
            <a:srgbClr val="CF4520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000" b="1" dirty="0" err="1" smtClean="0">
                <a:latin typeface="Montserrat"/>
              </a:rPr>
              <a:t>г.Петрозаводск</a:t>
            </a:r>
            <a:r>
              <a:rPr lang="ru-RU" sz="2000" b="1" dirty="0" smtClean="0">
                <a:latin typeface="Montserrat"/>
              </a:rPr>
              <a:t>,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Montserrat"/>
              </a:rPr>
              <a:t> </a:t>
            </a:r>
            <a:r>
              <a:rPr lang="ru-RU" sz="2000" b="1" dirty="0" err="1" smtClean="0">
                <a:latin typeface="Montserrat"/>
              </a:rPr>
              <a:t>ул.Маршала</a:t>
            </a:r>
            <a:r>
              <a:rPr lang="ru-RU" sz="2000" b="1" dirty="0" smtClean="0">
                <a:latin typeface="Montserrat"/>
              </a:rPr>
              <a:t> Мерецкова, </a:t>
            </a:r>
            <a:r>
              <a:rPr lang="ru-RU" sz="2000" b="1" dirty="0" smtClean="0">
                <a:latin typeface="Montserrat"/>
              </a:rPr>
              <a:t>д.14</a:t>
            </a:r>
          </a:p>
          <a:p>
            <a:pPr marL="0" indent="0" algn="ctr">
              <a:buNone/>
            </a:pPr>
            <a:r>
              <a:rPr lang="ru-RU" sz="2400" b="1" u="sng" dirty="0" smtClean="0">
                <a:latin typeface="Montserrat"/>
              </a:rPr>
              <a:t>(Отдел по </a:t>
            </a:r>
            <a:r>
              <a:rPr lang="ru-RU" sz="2400" b="1" u="sng" dirty="0" err="1" smtClean="0">
                <a:latin typeface="Montserrat"/>
              </a:rPr>
              <a:t>Прионежскому</a:t>
            </a:r>
            <a:r>
              <a:rPr lang="ru-RU" sz="2400" b="1" u="sng" dirty="0" smtClean="0">
                <a:latin typeface="Montserrat"/>
              </a:rPr>
              <a:t> району)</a:t>
            </a:r>
            <a:endParaRPr lang="ru-RU" sz="2400" b="1" u="sng" dirty="0" smtClean="0">
              <a:latin typeface="Montserrat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Montserrat"/>
              </a:rPr>
              <a:t>Телефоны горячей линии: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Montserrat"/>
              </a:rPr>
              <a:t>8(8142) </a:t>
            </a:r>
            <a:r>
              <a:rPr lang="ru-RU" sz="2400" b="1" dirty="0" smtClean="0">
                <a:latin typeface="Montserrat"/>
              </a:rPr>
              <a:t>59-28-73,59-26-48</a:t>
            </a:r>
            <a:r>
              <a:rPr lang="ru-RU" sz="2400" b="1" dirty="0" smtClean="0">
                <a:latin typeface="Montserrat"/>
              </a:rPr>
              <a:t>, 59-26-06</a:t>
            </a:r>
          </a:p>
          <a:p>
            <a:pPr marL="0" indent="0" algn="ctr">
              <a:buNone/>
            </a:pPr>
            <a:endParaRPr lang="ru-RU" sz="2400" b="1" dirty="0" smtClean="0">
              <a:latin typeface="Montserrat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latin typeface="Montserrat"/>
              </a:rPr>
              <a:t>Консультирование работодателей: </a:t>
            </a:r>
          </a:p>
          <a:p>
            <a:pPr marL="0" indent="0" algn="ctr">
              <a:buNone/>
            </a:pPr>
            <a:r>
              <a:rPr lang="ru-RU" sz="2400" b="1" i="1" dirty="0" smtClean="0">
                <a:latin typeface="Montserrat"/>
              </a:rPr>
              <a:t>59-28-73, 59-28-72</a:t>
            </a:r>
            <a:endParaRPr lang="ru-RU" sz="2400" b="1" i="1" dirty="0" smtClean="0">
              <a:latin typeface="Montserrat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latin typeface="Montserrat"/>
              </a:rPr>
              <a:t>Консультирование </a:t>
            </a:r>
            <a:r>
              <a:rPr lang="ru-RU" sz="2400" b="1" i="1" dirty="0" err="1" smtClean="0">
                <a:latin typeface="Montserrat"/>
              </a:rPr>
              <a:t>повопросам</a:t>
            </a:r>
            <a:r>
              <a:rPr lang="ru-RU" sz="2400" b="1" i="1" dirty="0" smtClean="0">
                <a:latin typeface="Montserrat"/>
              </a:rPr>
              <a:t> профессионального обучения:  </a:t>
            </a:r>
          </a:p>
          <a:p>
            <a:pPr marL="0" indent="0" algn="ctr">
              <a:buNone/>
            </a:pPr>
            <a:r>
              <a:rPr lang="ru-RU" sz="2400" b="1" i="1" dirty="0" smtClean="0">
                <a:latin typeface="Montserrat"/>
              </a:rPr>
              <a:t>59 – </a:t>
            </a:r>
            <a:r>
              <a:rPr lang="ru-RU" sz="2400" b="1" i="1" dirty="0" smtClean="0">
                <a:latin typeface="Montserrat"/>
              </a:rPr>
              <a:t>28 </a:t>
            </a:r>
            <a:r>
              <a:rPr lang="ru-RU" sz="2400" b="1" i="1" dirty="0" smtClean="0">
                <a:latin typeface="Montserrat"/>
              </a:rPr>
              <a:t>– </a:t>
            </a:r>
            <a:r>
              <a:rPr lang="ru-RU" sz="2400" b="1" i="1" dirty="0" smtClean="0">
                <a:latin typeface="Montserrat"/>
              </a:rPr>
              <a:t>89</a:t>
            </a:r>
            <a:r>
              <a:rPr lang="ru-RU" sz="2400" i="1" dirty="0" smtClean="0"/>
              <a:t> </a:t>
            </a:r>
            <a:endParaRPr lang="ru-RU" sz="2400" i="1" dirty="0" smtClean="0"/>
          </a:p>
          <a:p>
            <a:pPr marL="0" indent="0" algn="ctr">
              <a:buNone/>
            </a:pPr>
            <a:endParaRPr lang="ru-RU" sz="2800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891C03-DA75-4645-B209-AAC2CDB270C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0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7552" y="2752472"/>
            <a:ext cx="8715928" cy="892552"/>
          </a:xfrm>
          <a:prstGeom prst="rect">
            <a:avLst/>
          </a:prstGeom>
          <a:solidFill>
            <a:srgbClr val="69B3E7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Montserrat SemiBold" pitchFamily="2" charset="-52"/>
              </a:rPr>
              <a:t>Оборудование (оснащение) рабочего места для трудоустройства </a:t>
            </a:r>
            <a:endParaRPr lang="ru-RU" sz="1600" dirty="0" smtClean="0">
              <a:latin typeface="Montserrat SemiBold" pitchFamily="2" charset="-52"/>
            </a:endParaRPr>
          </a:p>
          <a:p>
            <a:pPr algn="ctr"/>
            <a:r>
              <a:rPr lang="ru-RU" sz="1600" dirty="0" smtClean="0">
                <a:latin typeface="Montserrat SemiBold" pitchFamily="2" charset="-52"/>
              </a:rPr>
              <a:t>незанятого </a:t>
            </a:r>
            <a:r>
              <a:rPr lang="ru-RU" sz="1600" dirty="0">
                <a:latin typeface="Montserrat SemiBold" pitchFamily="2" charset="-52"/>
              </a:rPr>
              <a:t>инвалида в размере </a:t>
            </a:r>
            <a:r>
              <a:rPr lang="ru-RU" sz="1600" dirty="0" smtClean="0">
                <a:latin typeface="Montserrat SemiBold" pitchFamily="2" charset="-52"/>
              </a:rPr>
              <a:t>до </a:t>
            </a:r>
            <a:r>
              <a:rPr lang="ru-RU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100 </a:t>
            </a:r>
            <a:r>
              <a:rPr lang="ru-RU" sz="2000" b="1" dirty="0">
                <a:ln w="1905"/>
                <a:solidFill>
                  <a:srgbClr val="CF4520"/>
                </a:solidFill>
                <a:latin typeface="Montserrat" pitchFamily="2" charset="-52"/>
              </a:rPr>
              <a:t>тысяч рублей </a:t>
            </a:r>
            <a:endParaRPr lang="ru-RU" sz="2000" b="1" dirty="0" smtClean="0">
              <a:ln w="1905"/>
              <a:solidFill>
                <a:srgbClr val="CF4520"/>
              </a:solidFill>
              <a:latin typeface="Montserrat" pitchFamily="2" charset="-52"/>
            </a:endParaRPr>
          </a:p>
          <a:p>
            <a:pPr algn="ctr"/>
            <a:r>
              <a:rPr lang="ru-RU" sz="1600" dirty="0" smtClean="0">
                <a:latin typeface="Montserrat SemiBold" pitchFamily="2" charset="-52"/>
              </a:rPr>
              <a:t>за </a:t>
            </a:r>
            <a:r>
              <a:rPr lang="ru-RU" sz="1600" dirty="0">
                <a:latin typeface="Montserrat SemiBold" pitchFamily="2" charset="-52"/>
              </a:rPr>
              <a:t>одно оборудованное рабочее </a:t>
            </a:r>
            <a:r>
              <a:rPr lang="ru-RU" sz="1600" dirty="0" smtClean="0">
                <a:latin typeface="Montserrat SemiBold" pitchFamily="2" charset="-52"/>
              </a:rPr>
              <a:t>место</a:t>
            </a:r>
            <a:endParaRPr lang="ru-RU" sz="1600" dirty="0">
              <a:latin typeface="Montserrat SemiBold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552" y="4078813"/>
            <a:ext cx="8715928" cy="892552"/>
          </a:xfrm>
          <a:prstGeom prst="rect">
            <a:avLst/>
          </a:prstGeom>
          <a:solidFill>
            <a:srgbClr val="69B3E7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Montserrat SemiBold" pitchFamily="2" charset="-52"/>
              </a:rPr>
              <a:t>Возмещение затрат работодателя на создание </a:t>
            </a:r>
            <a:r>
              <a:rPr lang="ru-RU" sz="1600" dirty="0" smtClean="0">
                <a:latin typeface="Montserrat SemiBold" pitchFamily="2" charset="-52"/>
              </a:rPr>
              <a:t>инфраструктуры для доступа инвалида к рабочему месту</a:t>
            </a:r>
          </a:p>
          <a:p>
            <a:pPr algn="ctr"/>
            <a:r>
              <a:rPr lang="ru-RU" sz="1600" dirty="0" smtClean="0">
                <a:latin typeface="Montserrat SemiBold" pitchFamily="2" charset="-52"/>
              </a:rPr>
              <a:t>(до </a:t>
            </a:r>
            <a:r>
              <a:rPr lang="ru-RU" sz="2000" b="1" dirty="0">
                <a:ln w="1905"/>
                <a:solidFill>
                  <a:srgbClr val="CF4520"/>
                </a:solidFill>
                <a:latin typeface="Montserrat" pitchFamily="2" charset="-52"/>
              </a:rPr>
              <a:t>500 тысяч рублей</a:t>
            </a:r>
            <a:r>
              <a:rPr lang="ru-RU" sz="1600" dirty="0" smtClean="0">
                <a:latin typeface="Montserrat SemiBold" pitchFamily="2" charset="-52"/>
              </a:rPr>
              <a:t>)</a:t>
            </a:r>
            <a:endParaRPr lang="ru-RU" sz="1600" dirty="0">
              <a:latin typeface="Montserrat SemiBold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0512" y="5170547"/>
            <a:ext cx="8715928" cy="1138773"/>
          </a:xfrm>
          <a:prstGeom prst="rect">
            <a:avLst/>
          </a:prstGeom>
          <a:solidFill>
            <a:srgbClr val="69B3E7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Montserrat SemiBold" pitchFamily="2" charset="-52"/>
              </a:rPr>
              <a:t>Возмещение затрат работодателя на оплату услуг, </a:t>
            </a:r>
            <a:endParaRPr lang="ru-RU" sz="1600" dirty="0" smtClean="0">
              <a:latin typeface="Montserrat SemiBold" pitchFamily="2" charset="-52"/>
            </a:endParaRPr>
          </a:p>
          <a:p>
            <a:pPr algn="ctr"/>
            <a:r>
              <a:rPr lang="ru-RU" sz="1600" dirty="0" smtClean="0">
                <a:latin typeface="Montserrat SemiBold" pitchFamily="2" charset="-52"/>
              </a:rPr>
              <a:t>связанных </a:t>
            </a:r>
            <a:r>
              <a:rPr lang="ru-RU" sz="1600" dirty="0">
                <a:latin typeface="Montserrat SemiBold" pitchFamily="2" charset="-52"/>
              </a:rPr>
              <a:t>с организацией проведения специальной оценки условий труда на рабочем месте работающего </a:t>
            </a:r>
            <a:r>
              <a:rPr lang="ru-RU" sz="1600" dirty="0" smtClean="0">
                <a:latin typeface="Montserrat SemiBold" pitchFamily="2" charset="-52"/>
              </a:rPr>
              <a:t>инвалида</a:t>
            </a:r>
          </a:p>
          <a:p>
            <a:pPr algn="ctr"/>
            <a:r>
              <a:rPr lang="ru-RU" sz="1600" dirty="0" smtClean="0">
                <a:latin typeface="Montserrat SemiBold" pitchFamily="2" charset="-52"/>
              </a:rPr>
              <a:t>(не </a:t>
            </a:r>
            <a:r>
              <a:rPr lang="ru-RU" sz="1600" dirty="0">
                <a:latin typeface="Montserrat SemiBold" pitchFamily="2" charset="-52"/>
              </a:rPr>
              <a:t>более </a:t>
            </a:r>
            <a:r>
              <a:rPr lang="ru-RU" sz="2000" b="1" dirty="0">
                <a:ln w="1905"/>
                <a:solidFill>
                  <a:srgbClr val="CF4520"/>
                </a:solidFill>
                <a:latin typeface="Montserrat" pitchFamily="2" charset="-52"/>
              </a:rPr>
              <a:t>2 тысяч рублей </a:t>
            </a:r>
            <a:r>
              <a:rPr lang="ru-RU" sz="1600" dirty="0">
                <a:latin typeface="Montserrat SemiBold" pitchFamily="2" charset="-52"/>
              </a:rPr>
              <a:t>за одно рабочее место</a:t>
            </a:r>
            <a:r>
              <a:rPr lang="ru-RU" sz="1600" dirty="0" smtClean="0">
                <a:latin typeface="Montserrat SemiBold" pitchFamily="2" charset="-52"/>
              </a:rPr>
              <a:t>)</a:t>
            </a:r>
            <a:endParaRPr lang="ru-RU" sz="1600" dirty="0">
              <a:latin typeface="Montserrat SemiBold" pitchFamily="2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520" y="1445875"/>
            <a:ext cx="8568952" cy="789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cap="all" dirty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Работодателю предоставляются </a:t>
            </a:r>
            <a:endParaRPr lang="ru-RU" sz="1600" b="1" cap="all" dirty="0" smtClean="0">
              <a:ln w="9000" cmpd="sng">
                <a:noFill/>
                <a:prstDash val="solid"/>
              </a:ln>
              <a:solidFill>
                <a:srgbClr val="CF4520"/>
              </a:solidFill>
              <a:effectLst/>
              <a:latin typeface="Montserrat" pitchFamily="2" charset="-52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из </a:t>
            </a:r>
            <a:r>
              <a:rPr lang="ru-RU" sz="1600" b="1" cap="all" dirty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бюджета Республики Карелия субсидии на: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7689" y="125760"/>
            <a:ext cx="6625511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schemeClr val="bg1"/>
                </a:solidFill>
                <a:effectLst/>
                <a:latin typeface="Montserrat" pitchFamily="2" charset="-52"/>
              </a:rPr>
              <a:t>ПРИГЛАШАЕМ К УЧАСТИЮ В ПРОГРАММЕ СОДЕЙСТВИЯ ТРУДОУСТРОЙСТВУ НЕЗАНЯТЫХ ИНВАЛИДОВ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pic>
        <p:nvPicPr>
          <p:cNvPr id="5122" name="Picture 2" descr="C:\Users\belyaeva.o\Downloads\partnershi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1628800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97016" y="2925064"/>
            <a:ext cx="4320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Montserrat SemiBold" pitchFamily="2" charset="-52"/>
              </a:rPr>
              <a:t>Частичное возмещение расходов работодателям на выплату заработной платы </a:t>
            </a:r>
            <a:r>
              <a:rPr lang="ru-RU" dirty="0" smtClean="0">
                <a:latin typeface="Montserrat SemiBold" pitchFamily="2" charset="-52"/>
              </a:rPr>
              <a:t>наставнику</a:t>
            </a:r>
            <a:endParaRPr lang="ru-RU" dirty="0">
              <a:latin typeface="Montserrat SemiBold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3649" y="2925064"/>
            <a:ext cx="4320000" cy="9233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Montserrat SemiBold" pitchFamily="2" charset="-52"/>
              </a:rPr>
              <a:t>Частичное возмещение расходов </a:t>
            </a:r>
            <a:r>
              <a:rPr lang="ru-RU" dirty="0">
                <a:latin typeface="Montserrat SemiBold" pitchFamily="2" charset="-52"/>
              </a:rPr>
              <a:t>на выплату заработной </a:t>
            </a:r>
            <a:r>
              <a:rPr lang="ru-RU" dirty="0" smtClean="0">
                <a:latin typeface="Montserrat SemiBold" pitchFamily="2" charset="-52"/>
              </a:rPr>
              <a:t>платы</a:t>
            </a:r>
          </a:p>
          <a:p>
            <a:pPr algn="ctr"/>
            <a:r>
              <a:rPr lang="ru-RU" dirty="0" smtClean="0">
                <a:latin typeface="Montserrat SemiBold" pitchFamily="2" charset="-52"/>
              </a:rPr>
              <a:t>трудоустроенного инвалида </a:t>
            </a:r>
            <a:endParaRPr lang="ru-RU" dirty="0">
              <a:latin typeface="Montserrat SemiBold" pitchFamily="2" charset="-52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4633" y="5013176"/>
            <a:ext cx="8007743" cy="11918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12792руб</a:t>
            </a:r>
            <a:r>
              <a:rPr lang="ru-RU" sz="1600" dirty="0">
                <a:ln w="1905"/>
                <a:solidFill>
                  <a:srgbClr val="CF4520"/>
                </a:solidFill>
                <a:latin typeface="Montserrat" pitchFamily="2" charset="-52"/>
              </a:rPr>
              <a:t>. </a:t>
            </a:r>
            <a:r>
              <a:rPr lang="ru-RU" sz="1600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 </a:t>
            </a:r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tserrat" pitchFamily="2" charset="-52"/>
              </a:rPr>
              <a:t>- </a:t>
            </a:r>
            <a:r>
              <a:rPr lang="ru-RU" sz="1600" dirty="0" smtClean="0">
                <a:latin typeface="Montserrat" pitchFamily="2" charset="-52"/>
              </a:rPr>
              <a:t>минимальный размер оплаты труда</a:t>
            </a:r>
            <a:endParaRPr lang="ru-RU" sz="1600" dirty="0">
              <a:latin typeface="Montserrat" pitchFamily="2" charset="-52"/>
            </a:endParaRPr>
          </a:p>
          <a:p>
            <a:r>
              <a:rPr lang="en-US" sz="1600" b="1" dirty="0">
                <a:ln w="1905"/>
                <a:solidFill>
                  <a:srgbClr val="CF4520"/>
                </a:solidFill>
                <a:latin typeface="Montserrat" pitchFamily="2" charset="-52"/>
              </a:rPr>
              <a:t>k</a:t>
            </a:r>
            <a:r>
              <a:rPr lang="en-US" sz="1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tserrat" pitchFamily="2" charset="-52"/>
              </a:rPr>
              <a:t> </a:t>
            </a:r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tserrat" pitchFamily="2" charset="-52"/>
              </a:rPr>
              <a:t> - </a:t>
            </a:r>
            <a:r>
              <a:rPr lang="ru-RU" sz="1600" dirty="0" smtClean="0">
                <a:latin typeface="Montserrat" pitchFamily="2" charset="-52"/>
              </a:rPr>
              <a:t>районный коэффициент</a:t>
            </a:r>
          </a:p>
          <a:p>
            <a:r>
              <a:rPr lang="en-US" sz="16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v</a:t>
            </a:r>
            <a:r>
              <a:rPr lang="ru-RU" sz="1600" dirty="0" smtClean="0">
                <a:ln w="1905"/>
                <a:solidFill>
                  <a:srgbClr val="CF452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tserrat" pitchFamily="2" charset="-52"/>
              </a:rPr>
              <a:t> </a:t>
            </a:r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tserrat" pitchFamily="2" charset="-52"/>
              </a:rPr>
              <a:t>- </a:t>
            </a:r>
            <a:r>
              <a:rPr lang="ru-RU" sz="1600" dirty="0" smtClean="0">
                <a:latin typeface="Montserrat" pitchFamily="2" charset="-52"/>
              </a:rPr>
              <a:t>страховые взносы в государственные внебюджетные фонды</a:t>
            </a:r>
          </a:p>
          <a:p>
            <a:r>
              <a:rPr lang="ru-RU" sz="16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0.5*</a:t>
            </a:r>
            <a:r>
              <a:rPr lang="ru-RU" sz="1600" dirty="0" smtClean="0">
                <a:solidFill>
                  <a:srgbClr val="CF4520"/>
                </a:solidFill>
                <a:latin typeface="Montserrat" pitchFamily="2" charset="-52"/>
              </a:rPr>
              <a:t> </a:t>
            </a:r>
            <a:r>
              <a:rPr lang="ru-RU" sz="1600" dirty="0" smtClean="0">
                <a:latin typeface="Montserrat" pitchFamily="2" charset="-52"/>
              </a:rPr>
              <a:t>- возмещение расходов в размере не более 50%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4528" y="4149080"/>
            <a:ext cx="3675368" cy="44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527175" indent="-1527175" algn="ctr"/>
            <a:r>
              <a:rPr lang="ru-RU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= 12792руб.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 </a:t>
            </a:r>
            <a:r>
              <a:rPr lang="ru-RU" sz="1600" b="1" dirty="0" smtClean="0">
                <a:solidFill>
                  <a:srgbClr val="CF4520"/>
                </a:solidFill>
                <a:latin typeface="Montserrat" pitchFamily="2" charset="-52"/>
              </a:rPr>
              <a:t>х  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k </a:t>
            </a:r>
            <a:r>
              <a:rPr lang="ru-RU" sz="1600" b="1" dirty="0" smtClean="0">
                <a:solidFill>
                  <a:srgbClr val="CF4520"/>
                </a:solidFill>
                <a:latin typeface="Montserrat" pitchFamily="2" charset="-52"/>
              </a:rPr>
              <a:t>х 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v</a:t>
            </a:r>
            <a:endParaRPr lang="ru-RU" sz="1600" b="1" dirty="0">
              <a:solidFill>
                <a:srgbClr val="CF4520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69024" y="4149080"/>
            <a:ext cx="4027974" cy="7831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527175" indent="-1527175" algn="ctr"/>
            <a:r>
              <a:rPr lang="ru-RU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= (12792 руб.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 </a:t>
            </a:r>
            <a:r>
              <a:rPr lang="ru-RU" sz="1600" b="1" dirty="0" smtClean="0">
                <a:solidFill>
                  <a:srgbClr val="CF4520"/>
                </a:solidFill>
                <a:latin typeface="Montserrat" pitchFamily="2" charset="-52"/>
              </a:rPr>
              <a:t>х  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k </a:t>
            </a:r>
            <a:r>
              <a:rPr lang="ru-RU" sz="1600" b="1" dirty="0" smtClean="0">
                <a:solidFill>
                  <a:srgbClr val="CF4520"/>
                </a:solidFill>
                <a:latin typeface="Montserrat" pitchFamily="2" charset="-52"/>
              </a:rPr>
              <a:t>х </a:t>
            </a:r>
            <a:r>
              <a:rPr lang="en-US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v</a:t>
            </a:r>
            <a:r>
              <a:rPr lang="ru-RU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) </a:t>
            </a:r>
            <a:r>
              <a:rPr lang="ru-RU" sz="1600" b="1" dirty="0">
                <a:solidFill>
                  <a:srgbClr val="CF4520"/>
                </a:solidFill>
                <a:latin typeface="Montserrat" pitchFamily="2" charset="-52"/>
              </a:rPr>
              <a:t>х</a:t>
            </a:r>
            <a:r>
              <a:rPr lang="ru-RU" sz="20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 0.5*</a:t>
            </a:r>
            <a:endParaRPr lang="ru-RU" sz="1600" b="1" dirty="0">
              <a:solidFill>
                <a:srgbClr val="CF4520"/>
              </a:solidFill>
              <a:latin typeface="Montserrat" pitchFamily="2" charset="-52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27689" y="125760"/>
            <a:ext cx="6625511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schemeClr val="bg1"/>
                </a:solidFill>
                <a:effectLst/>
                <a:latin typeface="Montserrat" pitchFamily="2" charset="-52"/>
              </a:rPr>
              <a:t>ПРИГЛАШАЕМ К УЧАСТИЮ В ПРОГРАММЕ СОДЕЙСТВИЯ ТРУДОУСТРОЙСТВУ НЕЗАНЯТЫХ ИНВАЛИДОВ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520" y="1445875"/>
            <a:ext cx="8568952" cy="789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cap="all" dirty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Работодателю предоставляются </a:t>
            </a:r>
            <a:endParaRPr lang="ru-RU" sz="1600" b="1" cap="all" dirty="0" smtClean="0">
              <a:ln w="9000" cmpd="sng">
                <a:noFill/>
                <a:prstDash val="solid"/>
              </a:ln>
              <a:solidFill>
                <a:srgbClr val="CF4520"/>
              </a:solidFill>
              <a:effectLst/>
              <a:latin typeface="Montserrat" pitchFamily="2" charset="-52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из </a:t>
            </a:r>
            <a:r>
              <a:rPr lang="ru-RU" sz="1600" b="1" cap="all" dirty="0">
                <a:ln w="9000" cmpd="sng">
                  <a:noFill/>
                  <a:prstDash val="solid"/>
                </a:ln>
                <a:solidFill>
                  <a:srgbClr val="CF4520"/>
                </a:solidFill>
                <a:effectLst/>
                <a:latin typeface="Montserrat" pitchFamily="2" charset="-52"/>
                <a:cs typeface="Times New Roman" pitchFamily="18" charset="0"/>
              </a:rPr>
              <a:t>бюджета Республики Карелия субсидии на:</a:t>
            </a:r>
          </a:p>
        </p:txBody>
      </p:sp>
      <p:pic>
        <p:nvPicPr>
          <p:cNvPr id="11" name="Picture 2" descr="C:\Users\belyaeva.o\Downloads\partnershi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1628800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0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513512" y="2636912"/>
            <a:ext cx="4192016" cy="3490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1" dirty="0">
                <a:solidFill>
                  <a:srgbClr val="0070C0"/>
                </a:solidFill>
                <a:latin typeface="Montserrat"/>
                <a:ea typeface="Calibri"/>
                <a:cs typeface="Times New Roman"/>
              </a:rPr>
              <a:t>Виды программ самые разные: профессиональная подготовка, переподготовка, повышение квалификации. </a:t>
            </a:r>
            <a:endParaRPr lang="ru-RU" sz="1400" dirty="0">
              <a:solidFill>
                <a:prstClr val="black"/>
              </a:solidFill>
              <a:latin typeface="Montserrat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Montserrat"/>
                <a:ea typeface="Calibri"/>
                <a:cs typeface="Times New Roman"/>
              </a:rPr>
              <a:t>Обучение можно пройти в очном или дистанционном формате. </a:t>
            </a: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Montserrat"/>
                <a:ea typeface="Calibri"/>
                <a:cs typeface="Times New Roman"/>
              </a:rPr>
              <a:t>Срок обучения может составлять от трех недель до трех месяцев.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33A0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Calibri"/>
                <a:cs typeface="Times New Roman"/>
              </a:rPr>
              <a:t>Подать заявку для обучения по новым образовательным программам можно через портал «Работа в России»: </a:t>
            </a:r>
            <a:r>
              <a:rPr lang="ru-RU" sz="1600" b="1" u="sng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33A0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Calibri"/>
                <a:cs typeface="Times New Roman"/>
                <a:hlinkClick r:id="rId2"/>
              </a:rPr>
              <a:t>https://trudvsem.ru</a:t>
            </a:r>
            <a:endParaRPr lang="ru-RU" sz="16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33A0">
                  <a:lumMod val="60000"/>
                  <a:lumOff val="4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tserrat"/>
              <a:ea typeface="Calibri"/>
              <a:cs typeface="Times New Roman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127689" y="125760"/>
            <a:ext cx="6841535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prstClr val="white"/>
                </a:solidFill>
                <a:latin typeface="Montserrat" pitchFamily="2" charset="-52"/>
              </a:rPr>
              <a:t>ПРЕДЛАГАЕМ ПОВЫСИТЬ КВАЛИФИКАЦИЮ СВОИХ РАБОТНИКОВ ИЛИ ОБУЧИТЬ ИХ НОВОЙ СМЕЖНОЙ ПРОФЕССИИ (СПЕЦИАЛЬНОСТИ) в рамках национального проекта «Демография»</a:t>
            </a:r>
            <a:endParaRPr lang="ru-RU" sz="1800" dirty="0">
              <a:solidFill>
                <a:prstClr val="white"/>
              </a:solidFill>
              <a:latin typeface="Montserrat" pitchFamily="2" charset="-52"/>
            </a:endParaRPr>
          </a:p>
        </p:txBody>
      </p:sp>
      <p:sp>
        <p:nvSpPr>
          <p:cNvPr id="7" name="Объект 8"/>
          <p:cNvSpPr>
            <a:spLocks noGrp="1"/>
          </p:cNvSpPr>
          <p:nvPr>
            <p:ph idx="1"/>
          </p:nvPr>
        </p:nvSpPr>
        <p:spPr>
          <a:xfrm>
            <a:off x="128588" y="1412776"/>
            <a:ext cx="5256460" cy="5328592"/>
          </a:xfrm>
          <a:solidFill>
            <a:srgbClr val="CF452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Montserrat"/>
              </a:rPr>
              <a:t>Участниками БЕСПЛАТНОГО обучения может стать </a:t>
            </a:r>
            <a:r>
              <a:rPr lang="ru-RU" sz="1600" b="1" u="sng" dirty="0">
                <a:latin typeface="Montserrat"/>
              </a:rPr>
              <a:t>любой гражданин Российской Федерации</a:t>
            </a:r>
          </a:p>
          <a:p>
            <a:pPr lvl="0"/>
            <a:r>
              <a:rPr lang="ru-RU" sz="1600" dirty="0">
                <a:latin typeface="Montserrat"/>
              </a:rPr>
              <a:t>трудоустроенные граждане, желающие поменять место работы</a:t>
            </a:r>
          </a:p>
          <a:p>
            <a:pPr lvl="0"/>
            <a:r>
              <a:rPr lang="ru-RU" sz="1600" dirty="0">
                <a:latin typeface="Montserrat"/>
              </a:rPr>
              <a:t>трудоустроенные граждане, которым по должности, либо для дальнейшего карьерного продвижения необходимо </a:t>
            </a:r>
            <a:r>
              <a:rPr lang="ru-RU" sz="1600" dirty="0" smtClean="0">
                <a:latin typeface="Montserrat"/>
              </a:rPr>
              <a:t>получение (повышение) дополнительной квалификации</a:t>
            </a:r>
            <a:endParaRPr lang="ru-RU" sz="1600" dirty="0">
              <a:latin typeface="Montserrat"/>
            </a:endParaRPr>
          </a:p>
          <a:p>
            <a:pPr lvl="0"/>
            <a:r>
              <a:rPr lang="ru-RU" sz="1600" dirty="0">
                <a:latin typeface="Montserrat"/>
              </a:rPr>
              <a:t>лица в возрасте 50-ти лет и старше </a:t>
            </a:r>
          </a:p>
          <a:p>
            <a:pPr lvl="0"/>
            <a:r>
              <a:rPr lang="ru-RU" sz="1600" dirty="0">
                <a:latin typeface="Montserrat"/>
              </a:rPr>
              <a:t>лица </a:t>
            </a:r>
            <a:r>
              <a:rPr lang="ru-RU" sz="1600" dirty="0" err="1">
                <a:latin typeface="Montserrat"/>
              </a:rPr>
              <a:t>предпенсионного</a:t>
            </a:r>
            <a:r>
              <a:rPr lang="ru-RU" sz="1600" dirty="0">
                <a:latin typeface="Montserrat"/>
              </a:rPr>
              <a:t> возраста</a:t>
            </a:r>
          </a:p>
          <a:p>
            <a:pPr lvl="0"/>
            <a:r>
              <a:rPr lang="ru-RU" sz="1600" dirty="0">
                <a:latin typeface="Montserrat"/>
              </a:rPr>
              <a:t>женщины, находящиеся в отпуске по уходу за ребенком</a:t>
            </a:r>
          </a:p>
          <a:p>
            <a:pPr lvl="0"/>
            <a:r>
              <a:rPr lang="ru-RU" sz="1600" dirty="0">
                <a:latin typeface="Montserrat"/>
              </a:rPr>
              <a:t>женщины, имеющие детей дошкольного возраста, не состоящие в трудовых отношениях</a:t>
            </a:r>
          </a:p>
          <a:p>
            <a:pPr lvl="0"/>
            <a:r>
              <a:rPr lang="ru-RU" sz="1600" dirty="0">
                <a:latin typeface="Montserrat"/>
              </a:rPr>
              <a:t>граждане, ищущие работу и обратившиеся в органы службы занятости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Montserrat" pitchFamily="2" charset="-52"/>
              <a:cs typeface="Times New Roman" pitchFamily="18" charset="0"/>
            </a:endParaRPr>
          </a:p>
        </p:txBody>
      </p:sp>
      <p:pic>
        <p:nvPicPr>
          <p:cNvPr id="10" name="Picture 3" descr="C:\Users\belyaeva.o\Downloads\clo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20" y="1844824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belyaeva.o\Downloads\pap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827" y="2028310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62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55494" y="2132856"/>
            <a:ext cx="6429754" cy="4032448"/>
          </a:xfrm>
          <a:solidFill>
            <a:srgbClr val="CF452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Предоставляются субсидии  юридическим лицам </a:t>
            </a:r>
            <a:r>
              <a:rPr lang="ru-RU" sz="1800" dirty="0">
                <a:solidFill>
                  <a:schemeClr val="bg1"/>
                </a:solidFill>
                <a:latin typeface="Montserrat" pitchFamily="2" charset="-52"/>
              </a:rPr>
              <a:t>(за исключением субсидий государственным (муниципальным) учреждениям</a:t>
            </a: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)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dirty="0">
              <a:solidFill>
                <a:schemeClr val="bg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на </a:t>
            </a:r>
            <a:r>
              <a:rPr lang="ru-RU" sz="1800" dirty="0">
                <a:solidFill>
                  <a:schemeClr val="bg1"/>
                </a:solidFill>
                <a:latin typeface="Montserrat" pitchFamily="2" charset="-52"/>
              </a:rPr>
              <a:t>частичное возмещение расходов на выплату заработной </a:t>
            </a: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платы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 участников общественных работ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Montserrat SemiBold" pitchFamily="2" charset="-52"/>
              </a:rPr>
              <a:t>Сумма возмещения за полный отработанный месяц рассчитывается исходя из МРОТ </a:t>
            </a:r>
            <a:endParaRPr lang="ru-RU" sz="1800" dirty="0" smtClean="0">
              <a:solidFill>
                <a:schemeClr val="bg1"/>
              </a:solidFill>
              <a:latin typeface="Montserrat SemiBold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Montserrat SemiBold" pitchFamily="2" charset="-52"/>
              </a:rPr>
              <a:t>(</a:t>
            </a:r>
            <a:r>
              <a:rPr lang="ru-RU" sz="1800" dirty="0" smtClean="0">
                <a:ln w="1905"/>
                <a:solidFill>
                  <a:schemeClr val="bg1"/>
                </a:solidFill>
                <a:latin typeface="Montserrat" pitchFamily="2" charset="-52"/>
              </a:rPr>
              <a:t>12792 </a:t>
            </a:r>
            <a:r>
              <a:rPr lang="ru-RU" sz="1800" dirty="0" err="1">
                <a:ln w="1905"/>
                <a:solidFill>
                  <a:schemeClr val="bg1"/>
                </a:solidFill>
                <a:latin typeface="Montserrat" pitchFamily="2" charset="-52"/>
              </a:rPr>
              <a:t>руб</a:t>
            </a:r>
            <a:r>
              <a:rPr lang="ru-RU" sz="1800" dirty="0">
                <a:ln w="1905"/>
                <a:solidFill>
                  <a:schemeClr val="bg1"/>
                </a:solidFill>
                <a:latin typeface="Montserrat" pitchFamily="2" charset="-52"/>
              </a:rPr>
              <a:t>/</a:t>
            </a:r>
            <a:r>
              <a:rPr lang="ru-RU" sz="1800" dirty="0" err="1">
                <a:ln w="1905"/>
                <a:solidFill>
                  <a:schemeClr val="bg1"/>
                </a:solidFill>
                <a:latin typeface="Montserrat" pitchFamily="2" charset="-52"/>
              </a:rPr>
              <a:t>мес</a:t>
            </a:r>
            <a:r>
              <a:rPr lang="ru-RU" sz="1800" dirty="0" smtClean="0">
                <a:solidFill>
                  <a:schemeClr val="bg1"/>
                </a:solidFill>
                <a:latin typeface="Montserrat SemiBold" pitchFamily="2" charset="-52"/>
              </a:rPr>
              <a:t>)+15%+страховые взносы во внебюджетные фонды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Montserrat SemiBold" pitchFamily="2" charset="-52"/>
              </a:rPr>
              <a:t>Так, при отчислениях 30,2 % сумма субсидии за полный месяц составит 19153,46</a:t>
            </a:r>
            <a:endParaRPr lang="ru-RU" sz="1800" dirty="0">
              <a:solidFill>
                <a:schemeClr val="bg1"/>
              </a:solidFill>
              <a:latin typeface="Montserrat SemiBold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416" y="404664"/>
            <a:ext cx="6625511" cy="1143000"/>
          </a:xfrm>
          <a:solidFill>
            <a:srgbClr val="69B3E7"/>
          </a:solidFill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Трудоустройство </a:t>
            </a:r>
            <a:r>
              <a:rPr lang="ru-RU" sz="1800" dirty="0">
                <a:solidFill>
                  <a:schemeClr val="bg1"/>
                </a:solidFill>
                <a:latin typeface="Montserrat" pitchFamily="2" charset="-52"/>
              </a:rPr>
              <a:t>безработных </a:t>
            </a: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граждан на общественные работы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9696" y="1641574"/>
            <a:ext cx="9505832" cy="36933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>
              <a:latin typeface="Montserrat" pitchFamily="2" charset="-52"/>
            </a:endParaRPr>
          </a:p>
        </p:txBody>
      </p:sp>
      <p:pic>
        <p:nvPicPr>
          <p:cNvPr id="1026" name="Picture 2" descr="C:\Users\belyaeva.o\Downloads\mone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72" y="2819514"/>
            <a:ext cx="386273" cy="3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439" y="2405671"/>
            <a:ext cx="1213960" cy="1213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19" y="4252409"/>
            <a:ext cx="1574000" cy="15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7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00672" y="1916832"/>
            <a:ext cx="6696744" cy="1077218"/>
          </a:xfrm>
          <a:solidFill>
            <a:srgbClr val="CF452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 eaLnBrk="1" hangingPunct="1">
              <a:buNone/>
            </a:pPr>
            <a:r>
              <a:rPr lang="ru-RU" sz="2000" b="1" dirty="0" smtClean="0">
                <a:latin typeface="Montserrat" pitchFamily="2" charset="-52"/>
              </a:rPr>
              <a:t>Трудоустройство выпускников всех уровней профессионального образования</a:t>
            </a:r>
          </a:p>
          <a:p>
            <a:pPr marL="0" indent="0" algn="ctr" eaLnBrk="1" hangingPunct="1">
              <a:buNone/>
            </a:pPr>
            <a:r>
              <a:rPr lang="ru-RU" sz="2000" b="1" dirty="0" smtClean="0">
                <a:latin typeface="Montserrat" pitchFamily="2" charset="-52"/>
              </a:rPr>
              <a:t> в возрасте от 18-25 лет</a:t>
            </a:r>
            <a:endParaRPr lang="ru-RU" sz="2000" b="1" dirty="0">
              <a:latin typeface="Montserrat" pitchFamily="2" charset="-52"/>
            </a:endParaRPr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3"/>
          </p:nvPr>
        </p:nvSpPr>
        <p:spPr>
          <a:xfrm>
            <a:off x="488504" y="3451875"/>
            <a:ext cx="9289032" cy="3145476"/>
          </a:xfrm>
          <a:prstGeom prst="rect">
            <a:avLst/>
          </a:prstGeom>
          <a:solidFill>
            <a:srgbClr val="69B3E7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/>
            <a:r>
              <a:rPr lang="ru-RU" sz="1600" b="0" dirty="0">
                <a:latin typeface="Montserrat SemiBold" pitchFamily="2" charset="-52"/>
              </a:rPr>
              <a:t>Предоставляются субсидии  юридическим </a:t>
            </a:r>
            <a:r>
              <a:rPr lang="ru-RU" sz="1600" b="0" dirty="0" smtClean="0">
                <a:latin typeface="Montserrat SemiBold" pitchFamily="2" charset="-52"/>
              </a:rPr>
              <a:t>лицам</a:t>
            </a:r>
          </a:p>
          <a:p>
            <a:pPr algn="ctr" eaLnBrk="1" hangingPunct="1"/>
            <a:r>
              <a:rPr lang="ru-RU" sz="1600" b="0" dirty="0" smtClean="0">
                <a:latin typeface="Montserrat SemiBold" pitchFamily="2" charset="-52"/>
              </a:rPr>
              <a:t> </a:t>
            </a:r>
            <a:r>
              <a:rPr lang="ru-RU" sz="1600" b="0" dirty="0">
                <a:latin typeface="Montserrat SemiBold" pitchFamily="2" charset="-52"/>
              </a:rPr>
              <a:t>(за исключением субсидий государственным (муниципальным) учреждениям</a:t>
            </a:r>
            <a:r>
              <a:rPr lang="ru-RU" sz="1600" b="0" dirty="0" smtClean="0">
                <a:latin typeface="Montserrat SemiBold" pitchFamily="2" charset="-52"/>
              </a:rPr>
              <a:t>)</a:t>
            </a:r>
          </a:p>
          <a:p>
            <a:pPr algn="ctr" eaLnBrk="1" hangingPunct="1"/>
            <a:r>
              <a:rPr lang="ru-RU" sz="1600" b="0" dirty="0" smtClean="0">
                <a:latin typeface="Montserrat SemiBold" pitchFamily="2" charset="-52"/>
              </a:rPr>
              <a:t>на </a:t>
            </a:r>
            <a:r>
              <a:rPr lang="ru-RU" sz="1600" b="0" dirty="0">
                <a:latin typeface="Montserrat SemiBold" pitchFamily="2" charset="-52"/>
              </a:rPr>
              <a:t>частичное возмещение расходов </a:t>
            </a:r>
            <a:r>
              <a:rPr lang="ru-RU" sz="1600" b="0" dirty="0" smtClean="0">
                <a:latin typeface="Montserrat SemiBold" pitchFamily="2" charset="-52"/>
              </a:rPr>
              <a:t>работодателя </a:t>
            </a:r>
            <a:r>
              <a:rPr lang="ru-RU" sz="1600" b="0" dirty="0">
                <a:latin typeface="Montserrat SemiBold" pitchFamily="2" charset="-52"/>
              </a:rPr>
              <a:t>на </a:t>
            </a:r>
            <a:r>
              <a:rPr lang="ru-RU" sz="1600" b="0" dirty="0" smtClean="0">
                <a:latin typeface="Montserrat SemiBold" pitchFamily="2" charset="-52"/>
              </a:rPr>
              <a:t>выплату:</a:t>
            </a:r>
          </a:p>
          <a:p>
            <a:pPr algn="ctr" eaLnBrk="1" hangingPunct="1"/>
            <a:r>
              <a:rPr lang="ru-RU" sz="1600" b="0" dirty="0" smtClean="0">
                <a:latin typeface="Montserrat SemiBold" pitchFamily="2" charset="-52"/>
              </a:rPr>
              <a:t>- заработной </a:t>
            </a:r>
            <a:r>
              <a:rPr lang="ru-RU" sz="1600" b="0" dirty="0">
                <a:latin typeface="Montserrat SemiBold" pitchFamily="2" charset="-52"/>
              </a:rPr>
              <a:t>платы </a:t>
            </a:r>
            <a:r>
              <a:rPr lang="ru-RU" sz="1600" b="0" dirty="0" smtClean="0">
                <a:latin typeface="Montserrat SemiBold" pitchFamily="2" charset="-52"/>
              </a:rPr>
              <a:t>участникам временных работ –выпускникам в возрасте от 18 до 25 лет на срок до 2 месяцев</a:t>
            </a:r>
            <a:endParaRPr lang="ru-RU" sz="1600" b="0" dirty="0">
              <a:latin typeface="Montserrat SemiBold" pitchFamily="2" charset="-52"/>
            </a:endParaRPr>
          </a:p>
          <a:p>
            <a:pPr algn="ctr" eaLnBrk="1" hangingPunct="1"/>
            <a:r>
              <a:rPr lang="ru-RU" sz="1600" b="0" dirty="0" smtClean="0">
                <a:latin typeface="Montserrat SemiBold" pitchFamily="2" charset="-52"/>
              </a:rPr>
              <a:t>-заработной </a:t>
            </a:r>
            <a:r>
              <a:rPr lang="ru-RU" sz="1600" b="0" dirty="0">
                <a:latin typeface="Montserrat SemiBold" pitchFamily="2" charset="-52"/>
              </a:rPr>
              <a:t>платы наставникам, оказывающим помощь выпускникам</a:t>
            </a:r>
          </a:p>
          <a:p>
            <a:pPr algn="ctr" eaLnBrk="1" hangingPunct="1"/>
            <a:r>
              <a:rPr lang="ru-RU" sz="1600" b="0" dirty="0">
                <a:latin typeface="Montserrat SemiBold" pitchFamily="2" charset="-52"/>
              </a:rPr>
              <a:t>в возрасте от 18 до 25 лет при освоении ими трудовых навыков, адаптации</a:t>
            </a:r>
          </a:p>
          <a:p>
            <a:pPr algn="ctr" eaLnBrk="1" hangingPunct="1"/>
            <a:r>
              <a:rPr lang="ru-RU" sz="1600" b="0" dirty="0">
                <a:latin typeface="Montserrat SemiBold" pitchFamily="2" charset="-52"/>
              </a:rPr>
              <a:t>на рабочем месте, выполнении функциональных </a:t>
            </a:r>
            <a:r>
              <a:rPr lang="ru-RU" sz="1600" b="0" dirty="0" smtClean="0">
                <a:latin typeface="Montserrat SemiBold" pitchFamily="2" charset="-52"/>
              </a:rPr>
              <a:t>обязанностей в размере не превышающем 50% на срок  до (3 месяцев).</a:t>
            </a:r>
          </a:p>
          <a:p>
            <a:pPr algn="ctr" eaLnBrk="1" hangingPunct="1"/>
            <a:r>
              <a:rPr lang="ru-RU" sz="1600" b="0" dirty="0" smtClean="0">
                <a:solidFill>
                  <a:schemeClr val="dk1"/>
                </a:solidFill>
                <a:latin typeface="Montserrat SemiBold" pitchFamily="2" charset="-52"/>
              </a:rPr>
              <a:t>Сумма </a:t>
            </a:r>
            <a:r>
              <a:rPr lang="ru-RU" sz="1600" b="0" dirty="0">
                <a:solidFill>
                  <a:schemeClr val="dk1"/>
                </a:solidFill>
                <a:latin typeface="Montserrat SemiBold" pitchFamily="2" charset="-52"/>
              </a:rPr>
              <a:t>возмещения за полный отработанный месяц рассчитывается исходя из МРОТ (</a:t>
            </a:r>
            <a:r>
              <a:rPr lang="ru-RU" sz="1600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12792 </a:t>
            </a:r>
            <a:r>
              <a:rPr lang="ru-RU" sz="1600" dirty="0" err="1" smtClean="0">
                <a:ln w="1905"/>
                <a:solidFill>
                  <a:srgbClr val="CF4520"/>
                </a:solidFill>
                <a:latin typeface="Montserrat" pitchFamily="2" charset="-52"/>
              </a:rPr>
              <a:t>руб</a:t>
            </a:r>
            <a:r>
              <a:rPr lang="ru-RU" sz="1600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/</a:t>
            </a:r>
            <a:r>
              <a:rPr lang="ru-RU" sz="1600" dirty="0" err="1" smtClean="0">
                <a:ln w="1905"/>
                <a:solidFill>
                  <a:srgbClr val="CF4520"/>
                </a:solidFill>
                <a:latin typeface="Montserrat" pitchFamily="2" charset="-52"/>
              </a:rPr>
              <a:t>мес</a:t>
            </a:r>
            <a:r>
              <a:rPr lang="ru-RU" sz="1600" b="0" dirty="0" smtClean="0">
                <a:solidFill>
                  <a:schemeClr val="dk1"/>
                </a:solidFill>
                <a:latin typeface="Montserrat SemiBold" pitchFamily="2" charset="-52"/>
              </a:rPr>
              <a:t>)+15%+страховые взносы во внебюджетные фонды</a:t>
            </a:r>
            <a:endParaRPr lang="ru-RU" sz="1600" b="0" dirty="0">
              <a:solidFill>
                <a:schemeClr val="dk1"/>
              </a:solidFill>
              <a:latin typeface="Montserrat SemiBold" pitchFamily="2" charset="-52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44488" y="404664"/>
            <a:ext cx="6625511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prstClr val="white"/>
                </a:solidFill>
                <a:latin typeface="Montserrat" pitchFamily="2" charset="-52"/>
              </a:rPr>
              <a:t>ПРИГЛАШАЕМ РАБОТОДАТЕЛЕЙ И ВЫПУСКНИКОВ К СОТРУДНИЧЕСТВУ</a:t>
            </a:r>
            <a:endParaRPr lang="ru-RU" sz="1800" dirty="0">
              <a:solidFill>
                <a:prstClr val="white"/>
              </a:solidFill>
              <a:latin typeface="Montserrat" pitchFamily="2" charset="-52"/>
            </a:endParaRPr>
          </a:p>
        </p:txBody>
      </p:sp>
      <p:pic>
        <p:nvPicPr>
          <p:cNvPr id="4098" name="Picture 2" descr="C:\Users\belyaeva.o\Downloads\promot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2240868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1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44488" y="1484784"/>
            <a:ext cx="8424936" cy="1201790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ru-RU" sz="1800" b="1" cap="all" dirty="0">
                <a:ln w="9000" cmpd="sng">
                  <a:noFill/>
                  <a:prstDash val="solid"/>
                </a:ln>
                <a:solidFill>
                  <a:srgbClr val="CF4520"/>
                </a:solidFill>
                <a:latin typeface="Montserrat Black" pitchFamily="2" charset="-52"/>
                <a:ea typeface="+mn-ea"/>
                <a:cs typeface="Times New Roman" pitchFamily="18" charset="0"/>
              </a:rPr>
              <a:t>Суть программы:</a:t>
            </a:r>
          </a:p>
          <a:p>
            <a:pPr eaLnBrk="1" hangingPunct="1">
              <a:defRPr/>
            </a:pPr>
            <a:r>
              <a:rPr lang="ru-RU" sz="1800" b="1" dirty="0" smtClean="0">
                <a:solidFill>
                  <a:schemeClr val="dk1"/>
                </a:solidFill>
                <a:latin typeface="Montserrat" pitchFamily="2" charset="-52"/>
                <a:ea typeface="+mn-ea"/>
                <a:cs typeface="+mn-cs"/>
              </a:rPr>
              <a:t>Временное </a:t>
            </a:r>
            <a:r>
              <a:rPr lang="ru-RU" sz="1800" b="1" dirty="0">
                <a:solidFill>
                  <a:schemeClr val="dk1"/>
                </a:solidFill>
                <a:latin typeface="Montserrat" pitchFamily="2" charset="-52"/>
                <a:ea typeface="+mn-ea"/>
                <a:cs typeface="+mn-cs"/>
              </a:rPr>
              <a:t>трудоустройство граждан в возрасте от 14 до 18 лет во время </a:t>
            </a:r>
            <a:r>
              <a:rPr lang="ru-RU" sz="1800" b="1" dirty="0" smtClean="0">
                <a:solidFill>
                  <a:schemeClr val="dk1"/>
                </a:solidFill>
                <a:latin typeface="Montserrat" pitchFamily="2" charset="-52"/>
                <a:ea typeface="+mn-ea"/>
                <a:cs typeface="+mn-cs"/>
              </a:rPr>
              <a:t>каникул или </a:t>
            </a:r>
            <a:r>
              <a:rPr lang="ru-RU" sz="1800" b="1" dirty="0">
                <a:solidFill>
                  <a:schemeClr val="dk1"/>
                </a:solidFill>
                <a:latin typeface="Montserrat" pitchFamily="2" charset="-52"/>
                <a:ea typeface="+mn-ea"/>
                <a:cs typeface="+mn-cs"/>
              </a:rPr>
              <a:t>в свободное от учебы время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27689" y="125760"/>
            <a:ext cx="6625511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schemeClr val="bg1"/>
                </a:solidFill>
                <a:effectLst/>
                <a:latin typeface="Montserrat" pitchFamily="2" charset="-52"/>
              </a:rPr>
              <a:t>ПРИГЛАШАЕМ К УЧАСТИЮ В ПРОГРАММЕ СОДЕЙСТВИЯ ТРУДОУСТРОЙСТВУ НЕСОВЕРШЕННОЛЕТНИХ ГРАЖДАН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sp>
        <p:nvSpPr>
          <p:cNvPr id="7" name="Объект 8"/>
          <p:cNvSpPr>
            <a:spLocks noGrp="1"/>
          </p:cNvSpPr>
          <p:nvPr>
            <p:ph idx="1"/>
          </p:nvPr>
        </p:nvSpPr>
        <p:spPr>
          <a:xfrm>
            <a:off x="488504" y="4149080"/>
            <a:ext cx="8424936" cy="1440160"/>
          </a:xfrm>
          <a:solidFill>
            <a:srgbClr val="CF452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  <a:defRPr/>
            </a:pPr>
            <a:r>
              <a:rPr lang="ru-RU" sz="1600" b="1" cap="all" dirty="0" smtClean="0">
                <a:ln w="9000" cmpd="sng">
                  <a:noFill/>
                  <a:prstDash val="solid"/>
                </a:ln>
                <a:solidFill>
                  <a:schemeClr val="bg1"/>
                </a:solidFill>
                <a:latin typeface="Montserrat" pitchFamily="2" charset="-52"/>
                <a:cs typeface="Times New Roman" pitchFamily="18" charset="0"/>
              </a:rPr>
              <a:t>Условия</a:t>
            </a:r>
            <a:endParaRPr lang="ru-RU" sz="1050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sz="1600" dirty="0" smtClean="0">
                <a:solidFill>
                  <a:schemeClr val="bg1"/>
                </a:solidFill>
                <a:latin typeface="Montserrat" pitchFamily="2" charset="-52"/>
              </a:rPr>
              <a:t>Граждане </a:t>
            </a:r>
            <a:r>
              <a:rPr lang="ru-RU" sz="1600" dirty="0">
                <a:solidFill>
                  <a:schemeClr val="bg1"/>
                </a:solidFill>
                <a:latin typeface="Montserrat" pitchFamily="2" charset="-52"/>
              </a:rPr>
              <a:t>данной категории трудоустраиваются </a:t>
            </a:r>
            <a:endParaRPr lang="ru-RU" sz="1600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marL="0" indent="0" algn="ctr">
              <a:buNone/>
              <a:defRPr/>
            </a:pPr>
            <a:r>
              <a:rPr lang="ru-RU" sz="1600" dirty="0" smtClean="0">
                <a:solidFill>
                  <a:schemeClr val="bg1"/>
                </a:solidFill>
                <a:latin typeface="Montserrat" pitchFamily="2" charset="-52"/>
              </a:rPr>
              <a:t>по </a:t>
            </a:r>
            <a:r>
              <a:rPr lang="ru-RU" sz="1600" dirty="0">
                <a:solidFill>
                  <a:schemeClr val="bg1"/>
                </a:solidFill>
                <a:latin typeface="Montserrat" pitchFamily="2" charset="-52"/>
              </a:rPr>
              <a:t>срочному </a:t>
            </a:r>
            <a:r>
              <a:rPr lang="ru-RU" sz="1600" dirty="0" smtClean="0">
                <a:solidFill>
                  <a:schemeClr val="bg1"/>
                </a:solidFill>
                <a:latin typeface="Montserrat" pitchFamily="2" charset="-52"/>
              </a:rPr>
              <a:t>трудовому договору</a:t>
            </a:r>
            <a:r>
              <a:rPr lang="ru-RU" sz="1600" dirty="0">
                <a:solidFill>
                  <a:schemeClr val="bg1"/>
                </a:solidFill>
                <a:latin typeface="Montserrat" pitchFamily="2" charset="-52"/>
              </a:rPr>
              <a:t>, при наличии договора между Центром занятости населения и работодателем (о приеме на работу несовершеннолетних </a:t>
            </a:r>
            <a:r>
              <a:rPr lang="ru-RU" sz="1600" dirty="0" smtClean="0">
                <a:solidFill>
                  <a:schemeClr val="bg1"/>
                </a:solidFill>
                <a:latin typeface="Montserrat" pitchFamily="2" charset="-52"/>
              </a:rPr>
              <a:t>граждан</a:t>
            </a:r>
            <a:r>
              <a:rPr lang="ru-RU" sz="1600" dirty="0">
                <a:solidFill>
                  <a:schemeClr val="bg1"/>
                </a:solidFill>
                <a:latin typeface="Montserrat" pitchFamily="2" charset="-52"/>
              </a:rPr>
              <a:t>)</a:t>
            </a:r>
            <a:endParaRPr lang="ru-RU" sz="105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1600" b="1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Montserrat" pitchFamily="2" charset="-52"/>
              </a:rPr>
              <a:t>Материальная поддержка 3450 руб.  </a:t>
            </a:r>
            <a:r>
              <a:rPr lang="ru-RU" sz="1600" dirty="0" smtClean="0">
                <a:solidFill>
                  <a:schemeClr val="tx1"/>
                </a:solidFill>
                <a:latin typeface="Montserrat" pitchFamily="2" charset="-52"/>
              </a:rPr>
              <a:t>за </a:t>
            </a:r>
            <a:r>
              <a:rPr lang="ru-RU" sz="1600" dirty="0">
                <a:solidFill>
                  <a:schemeClr val="tx1"/>
                </a:solidFill>
                <a:latin typeface="Montserrat" pitchFamily="2" charset="-52"/>
              </a:rPr>
              <a:t>полностью отработанную </a:t>
            </a:r>
            <a:r>
              <a:rPr lang="ru-RU" sz="1600" dirty="0" smtClean="0">
                <a:solidFill>
                  <a:schemeClr val="tx1"/>
                </a:solidFill>
                <a:latin typeface="Montserrat" pitchFamily="2" charset="-52"/>
              </a:rPr>
              <a:t>норму </a:t>
            </a:r>
            <a:r>
              <a:rPr lang="ru-RU" sz="1600" dirty="0">
                <a:solidFill>
                  <a:schemeClr val="tx1"/>
                </a:solidFill>
                <a:latin typeface="Montserrat" pitchFamily="2" charset="-52"/>
              </a:rPr>
              <a:t>времени в </a:t>
            </a:r>
            <a:r>
              <a:rPr lang="ru-RU" sz="1600" dirty="0" smtClean="0">
                <a:solidFill>
                  <a:schemeClr val="tx1"/>
                </a:solidFill>
                <a:latin typeface="Montserrat" pitchFamily="2" charset="-52"/>
              </a:rPr>
              <a:t>месяц  - выплачивает </a:t>
            </a:r>
            <a:r>
              <a:rPr lang="ru-RU" sz="1600" dirty="0">
                <a:solidFill>
                  <a:schemeClr val="tx1"/>
                </a:solidFill>
                <a:latin typeface="Montserrat" pitchFamily="2" charset="-52"/>
              </a:rPr>
              <a:t>Центр занятости населения </a:t>
            </a:r>
            <a:r>
              <a:rPr lang="ru-RU" sz="1600" dirty="0" smtClean="0">
                <a:solidFill>
                  <a:schemeClr val="tx1"/>
                </a:solidFill>
                <a:latin typeface="Montserrat" pitchFamily="2" charset="-52"/>
              </a:rPr>
              <a:t>несовершеннолетнему участнику работ</a:t>
            </a:r>
            <a:endParaRPr lang="ru-RU" sz="16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Montserrat" pitchFamily="2" charset="-52"/>
              <a:cs typeface="Times New Roman" pitchFamily="18" charset="0"/>
            </a:endParaRPr>
          </a:p>
        </p:txBody>
      </p:sp>
      <p:pic>
        <p:nvPicPr>
          <p:cNvPr id="11" name="Picture 2" descr="C:\Users\belyaeva.o\Downloads\mone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" y="5902030"/>
            <a:ext cx="386273" cy="3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belyaeva.o\Downloads\schoolchil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2356301"/>
            <a:ext cx="730240" cy="66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8504" y="2492896"/>
            <a:ext cx="770485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Montserrat" pitchFamily="2" charset="-52"/>
              </a:rPr>
              <a:t>Предоставляются субсидии юридическим </a:t>
            </a:r>
            <a:r>
              <a:rPr lang="ru-RU" sz="1600" dirty="0" smtClean="0">
                <a:latin typeface="Montserrat" pitchFamily="2" charset="-52"/>
              </a:rPr>
              <a:t>лицам (</a:t>
            </a:r>
            <a:r>
              <a:rPr lang="ru-RU" sz="1600" dirty="0">
                <a:latin typeface="Montserrat" pitchFamily="2" charset="-52"/>
              </a:rPr>
              <a:t>за исключением субсидий государственным (муниципальным) учреждениям)  на частичное возмещение расходов на выплату заработной </a:t>
            </a:r>
            <a:r>
              <a:rPr lang="ru-RU" sz="1600" dirty="0" smtClean="0">
                <a:latin typeface="Montserrat" pitchFamily="2" charset="-52"/>
              </a:rPr>
              <a:t>платы.</a:t>
            </a:r>
          </a:p>
          <a:p>
            <a:pPr algn="just"/>
            <a:r>
              <a:rPr lang="ru-RU" sz="1600" dirty="0" smtClean="0">
                <a:solidFill>
                  <a:schemeClr val="dk1"/>
                </a:solidFill>
                <a:latin typeface="Montserrat" pitchFamily="2" charset="-52"/>
              </a:rPr>
              <a:t>Сумма </a:t>
            </a:r>
            <a:r>
              <a:rPr lang="ru-RU" sz="1600" dirty="0">
                <a:solidFill>
                  <a:schemeClr val="dk1"/>
                </a:solidFill>
                <a:latin typeface="Montserrat" pitchFamily="2" charset="-52"/>
              </a:rPr>
              <a:t>возмещения за полный отработанный месяц рассчитывается исходя из МРОТ (</a:t>
            </a:r>
            <a:r>
              <a:rPr lang="ru-RU" sz="1600" b="1" dirty="0" smtClean="0">
                <a:ln w="1905"/>
                <a:solidFill>
                  <a:srgbClr val="CF4520"/>
                </a:solidFill>
                <a:latin typeface="Montserrat" pitchFamily="2" charset="-52"/>
              </a:rPr>
              <a:t>12792руб/</a:t>
            </a:r>
            <a:r>
              <a:rPr lang="ru-RU" sz="1600" b="1" dirty="0" err="1" smtClean="0">
                <a:ln w="1905"/>
                <a:solidFill>
                  <a:srgbClr val="CF4520"/>
                </a:solidFill>
                <a:latin typeface="Montserrat" pitchFamily="2" charset="-52"/>
              </a:rPr>
              <a:t>мес</a:t>
            </a:r>
            <a:r>
              <a:rPr lang="ru-RU" sz="1600" dirty="0" smtClean="0">
                <a:solidFill>
                  <a:schemeClr val="dk1"/>
                </a:solidFill>
                <a:latin typeface="Montserrat" pitchFamily="2" charset="-52"/>
              </a:rPr>
              <a:t>) + 15% + отчисления во внебюджетные фонды</a:t>
            </a:r>
            <a:endParaRPr lang="ru-RU" sz="1600" dirty="0">
              <a:solidFill>
                <a:schemeClr val="dk1"/>
              </a:solidFill>
              <a:latin typeface="Montserrat" pitchFamily="2" charset="-52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70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55494" y="2010906"/>
            <a:ext cx="6501762" cy="4154398"/>
          </a:xfrm>
          <a:solidFill>
            <a:srgbClr val="CF452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Предоставляются субсидии  юридическим лицам (</a:t>
            </a: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за исключением субсидий государственным (муниципальным) учреждениям) </a:t>
            </a:r>
            <a:endParaRPr lang="ru-RU" sz="1800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на </a:t>
            </a: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частичное возмещение расходов на выплату заработной платы на срок до 3 месяцев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участникам </a:t>
            </a: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временных работ </a:t>
            </a: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- безработным гражданам </a:t>
            </a: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из числа лиц, </a:t>
            </a:r>
            <a:endParaRPr lang="ru-RU" sz="1800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освобожденных </a:t>
            </a: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из учреждений,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>
                <a:solidFill>
                  <a:schemeClr val="tx1"/>
                </a:solidFill>
                <a:latin typeface="Montserrat" pitchFamily="2" charset="-52"/>
              </a:rPr>
              <a:t>исполняющих наказание в виде лишения </a:t>
            </a:r>
            <a:r>
              <a:rPr lang="ru-RU" sz="1800" dirty="0" smtClean="0">
                <a:solidFill>
                  <a:schemeClr val="tx1"/>
                </a:solidFill>
                <a:latin typeface="Montserrat" pitchFamily="2" charset="-52"/>
              </a:rPr>
              <a:t>свободы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lvl="0" indent="0" algn="ctr" eaLnBrk="1" hangingPunct="1">
              <a:buNone/>
            </a:pPr>
            <a:r>
              <a:rPr lang="ru-RU" sz="1600" dirty="0" smtClean="0">
                <a:solidFill>
                  <a:prstClr val="black"/>
                </a:solidFill>
                <a:latin typeface="Montserrat SemiBold" pitchFamily="2" charset="-52"/>
              </a:rPr>
              <a:t>Сумма </a:t>
            </a:r>
            <a:r>
              <a:rPr lang="ru-RU" sz="1600" dirty="0">
                <a:solidFill>
                  <a:prstClr val="black"/>
                </a:solidFill>
                <a:latin typeface="Montserrat SemiBold" pitchFamily="2" charset="-52"/>
              </a:rPr>
              <a:t>возмещения за полный отработанный месяц рассчитывается исходя из МРОТ </a:t>
            </a:r>
            <a:r>
              <a:rPr lang="ru-RU" sz="1600" dirty="0" smtClean="0">
                <a:solidFill>
                  <a:prstClr val="black"/>
                </a:solidFill>
                <a:latin typeface="Montserrat SemiBold" pitchFamily="2" charset="-52"/>
              </a:rPr>
              <a:t>(12792)+</a:t>
            </a:r>
            <a:r>
              <a:rPr lang="ru-RU" sz="1600" dirty="0">
                <a:solidFill>
                  <a:prstClr val="black"/>
                </a:solidFill>
                <a:latin typeface="Montserrat SemiBold" pitchFamily="2" charset="-52"/>
              </a:rPr>
              <a:t>15%+страховые взносы во внебюджетные фонды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solidFill>
                <a:schemeClr val="tx1"/>
              </a:solidFill>
              <a:latin typeface="Montserrat" pitchFamily="2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Montserrat" pitchFamily="2" charset="-52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" y="116632"/>
            <a:ext cx="6625511" cy="1143000"/>
          </a:xfrm>
          <a:solidFill>
            <a:srgbClr val="69B3E7"/>
          </a:solidFill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Трудоустройство </a:t>
            </a:r>
            <a:r>
              <a:rPr lang="ru-RU" sz="1800" dirty="0">
                <a:solidFill>
                  <a:schemeClr val="bg1"/>
                </a:solidFill>
                <a:latin typeface="Montserrat" pitchFamily="2" charset="-52"/>
              </a:rPr>
              <a:t>безработных граждан из числа лиц, освобожденных из </a:t>
            </a:r>
            <a:r>
              <a:rPr lang="ru-RU" sz="1800" dirty="0" smtClean="0">
                <a:solidFill>
                  <a:schemeClr val="bg1"/>
                </a:solidFill>
                <a:latin typeface="Montserrat" pitchFamily="2" charset="-52"/>
              </a:rPr>
              <a:t>учреждений </a:t>
            </a:r>
            <a:r>
              <a:rPr lang="ru-RU" sz="1800" dirty="0">
                <a:solidFill>
                  <a:schemeClr val="bg1"/>
                </a:solidFill>
                <a:latin typeface="Montserrat" pitchFamily="2" charset="-52"/>
              </a:rPr>
              <a:t>исполняющих наказания в  виде лишения свободы 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9696" y="1641574"/>
            <a:ext cx="9505832" cy="36933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prstClr val="black"/>
              </a:solidFill>
              <a:latin typeface="Montserrat" pitchFamily="2" charset="-52"/>
            </a:endParaRPr>
          </a:p>
        </p:txBody>
      </p:sp>
      <p:pic>
        <p:nvPicPr>
          <p:cNvPr id="1026" name="Picture 2" descr="C:\Users\belyaeva.o\Downloads\mone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00" y="4455785"/>
            <a:ext cx="386273" cy="3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439" y="2405671"/>
            <a:ext cx="1213960" cy="1213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19" y="4252409"/>
            <a:ext cx="1574000" cy="15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6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48168"/>
              </p:ext>
            </p:extLst>
          </p:nvPr>
        </p:nvGraphicFramePr>
        <p:xfrm>
          <a:off x="416496" y="1628800"/>
          <a:ext cx="892899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27689" y="125760"/>
            <a:ext cx="6625511" cy="1143000"/>
          </a:xfrm>
          <a:prstGeom prst="rect">
            <a:avLst/>
          </a:prstGeom>
          <a:solidFill>
            <a:srgbClr val="69B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1800" dirty="0" smtClean="0">
                <a:solidFill>
                  <a:schemeClr val="bg1"/>
                </a:solidFill>
                <a:effectLst/>
                <a:latin typeface="Montserrat" pitchFamily="2" charset="-52"/>
              </a:rPr>
              <a:t>ТРЕБОВАНИЯ К РАБОТОДАТЕЛЮ, ПРЕТЕНДУЮЩЕМУ НА ПОЛУЧЕНИЕ СУБСИДИИ</a:t>
            </a:r>
            <a:endParaRPr lang="ru-RU" sz="1800" dirty="0">
              <a:solidFill>
                <a:schemeClr val="bg1"/>
              </a:solidFill>
              <a:effectLst/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9886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33A0"/>
      </a:accent1>
      <a:accent2>
        <a:srgbClr val="69B3E7"/>
      </a:accent2>
      <a:accent3>
        <a:srgbClr val="CF452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6664</TotalTime>
  <Words>889</Words>
  <Application>Microsoft Office PowerPoint</Application>
  <PresentationFormat>Лист A4 (210x297 мм)</PresentationFormat>
  <Paragraphs>105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1_Тема Office</vt:lpstr>
      <vt:lpstr>ПРОГРАММЫ АКТИВНОЙ ПОЛИТИКИ ЗАНЯТОСТИ НАСЕЛЕНИЯ И СОЦИАЛЬНОЙ ПОДДЕРЖКИ БЕЗРАБОТНЫХ ГРАЖДАН</vt:lpstr>
      <vt:lpstr>Презентация PowerPoint</vt:lpstr>
      <vt:lpstr>Презентация PowerPoint</vt:lpstr>
      <vt:lpstr>Презентация PowerPoint</vt:lpstr>
      <vt:lpstr>Трудоустройство безработных граждан на общественные работы</vt:lpstr>
      <vt:lpstr>Презентация PowerPoint</vt:lpstr>
      <vt:lpstr>Презентация PowerPoint</vt:lpstr>
      <vt:lpstr>Трудоустройство безработных граждан из числа лиц, освобожденных из учреждений исполняющих наказания в  виде лишения свободы </vt:lpstr>
      <vt:lpstr>Презентация PowerPoint</vt:lpstr>
      <vt:lpstr> Агентство занятости населения  г.Петрозаводска (межрайонное)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Профессиональное обучение граждан по профессиям, востребованным при реализации инвестиционных проектов в Республике Карелия в 2016 году</dc:title>
  <dc:creator>Вягянен Наталья Николаевна</dc:creator>
  <cp:lastModifiedBy>Воровская Елена Владимировна</cp:lastModifiedBy>
  <cp:revision>286</cp:revision>
  <cp:lastPrinted>2021-09-24T12:28:49Z</cp:lastPrinted>
  <dcterms:created xsi:type="dcterms:W3CDTF">2018-02-15T12:10:25Z</dcterms:created>
  <dcterms:modified xsi:type="dcterms:W3CDTF">2021-09-24T12:38:23Z</dcterms:modified>
</cp:coreProperties>
</file>