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56" r:id="rId2"/>
    <p:sldId id="278" r:id="rId3"/>
    <p:sldId id="258" r:id="rId4"/>
    <p:sldId id="269" r:id="rId5"/>
    <p:sldId id="287" r:id="rId6"/>
    <p:sldId id="300" r:id="rId7"/>
    <p:sldId id="301" r:id="rId8"/>
    <p:sldId id="286" r:id="rId9"/>
    <p:sldId id="288" r:id="rId10"/>
    <p:sldId id="291" r:id="rId11"/>
    <p:sldId id="292" r:id="rId12"/>
    <p:sldId id="293" r:id="rId13"/>
    <p:sldId id="295" r:id="rId14"/>
    <p:sldId id="294" r:id="rId15"/>
    <p:sldId id="296" r:id="rId16"/>
    <p:sldId id="289" r:id="rId17"/>
    <p:sldId id="297" r:id="rId18"/>
    <p:sldId id="298" r:id="rId19"/>
    <p:sldId id="299" r:id="rId20"/>
    <p:sldId id="266" r:id="rId21"/>
    <p:sldId id="267" r:id="rId22"/>
    <p:sldId id="302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623" autoAdjust="0"/>
  </p:normalViewPr>
  <p:slideViewPr>
    <p:cSldViewPr>
      <p:cViewPr varScale="1">
        <p:scale>
          <a:sx n="103" d="100"/>
          <a:sy n="103" d="100"/>
        </p:scale>
        <p:origin x="-204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3F614F-6D34-457A-B4C4-B1CD2E760976}" type="datetimeFigureOut">
              <a:rPr lang="ru-RU" smtClean="0"/>
              <a:pPr/>
              <a:t>28.06.2018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B8FF13-873D-40D6-8658-72119C2878E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3520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B8FF13-873D-40D6-8658-72119C2878E3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80050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B8FF13-873D-40D6-8658-72119C2878E3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23900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B8FF13-873D-40D6-8658-72119C2878E3}" type="slidenum">
              <a:rPr lang="ru-RU" smtClean="0"/>
              <a:pPr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28040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09405-80CC-4A10-A928-6C317FDB0174}" type="datetimeFigureOut">
              <a:rPr lang="ru-RU" smtClean="0"/>
              <a:pPr/>
              <a:t>28.06.2018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AD38C0-375B-4372-BD6A-C1BA8D4F3CE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09405-80CC-4A10-A928-6C317FDB0174}" type="datetimeFigureOut">
              <a:rPr lang="ru-RU" smtClean="0"/>
              <a:pPr/>
              <a:t>28.06.2018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AD38C0-375B-4372-BD6A-C1BA8D4F3CE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09405-80CC-4A10-A928-6C317FDB0174}" type="datetimeFigureOut">
              <a:rPr lang="ru-RU" smtClean="0"/>
              <a:pPr/>
              <a:t>28.06.2018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AD38C0-375B-4372-BD6A-C1BA8D4F3CE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09405-80CC-4A10-A928-6C317FDB0174}" type="datetimeFigureOut">
              <a:rPr lang="ru-RU" smtClean="0"/>
              <a:pPr/>
              <a:t>28.06.2018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AD38C0-375B-4372-BD6A-C1BA8D4F3CE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09405-80CC-4A10-A928-6C317FDB0174}" type="datetimeFigureOut">
              <a:rPr lang="ru-RU" smtClean="0"/>
              <a:pPr/>
              <a:t>28.06.2018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AD38C0-375B-4372-BD6A-C1BA8D4F3CE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09405-80CC-4A10-A928-6C317FDB0174}" type="datetimeFigureOut">
              <a:rPr lang="ru-RU" smtClean="0"/>
              <a:pPr/>
              <a:t>28.06.2018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AD38C0-375B-4372-BD6A-C1BA8D4F3CE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09405-80CC-4A10-A928-6C317FDB0174}" type="datetimeFigureOut">
              <a:rPr lang="ru-RU" smtClean="0"/>
              <a:pPr/>
              <a:t>28.06.2018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AD38C0-375B-4372-BD6A-C1BA8D4F3CE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09405-80CC-4A10-A928-6C317FDB0174}" type="datetimeFigureOut">
              <a:rPr lang="ru-RU" smtClean="0"/>
              <a:pPr/>
              <a:t>28.06.2018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AD38C0-375B-4372-BD6A-C1BA8D4F3CE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09405-80CC-4A10-A928-6C317FDB0174}" type="datetimeFigureOut">
              <a:rPr lang="ru-RU" smtClean="0"/>
              <a:pPr/>
              <a:t>28.06.2018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AD38C0-375B-4372-BD6A-C1BA8D4F3CE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09405-80CC-4A10-A928-6C317FDB0174}" type="datetimeFigureOut">
              <a:rPr lang="ru-RU" smtClean="0"/>
              <a:pPr/>
              <a:t>28.06.2018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AD38C0-375B-4372-BD6A-C1BA8D4F3CE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09405-80CC-4A10-A928-6C317FDB0174}" type="datetimeFigureOut">
              <a:rPr lang="ru-RU" smtClean="0"/>
              <a:pPr/>
              <a:t>28.06.2018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AD38C0-375B-4372-BD6A-C1BA8D4F3CE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F09405-80CC-4A10-A928-6C317FDB0174}" type="datetimeFigureOut">
              <a:rPr lang="ru-RU" smtClean="0"/>
              <a:pPr/>
              <a:t>28.06.2018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AD38C0-375B-4372-BD6A-C1BA8D4F3CE2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4294967295"/>
          </p:nvPr>
        </p:nvSpPr>
        <p:spPr>
          <a:xfrm>
            <a:off x="5500694" y="3886201"/>
            <a:ext cx="3643306" cy="1257311"/>
          </a:xfrm>
        </p:spPr>
        <p:txBody>
          <a:bodyPr>
            <a:noAutofit/>
          </a:bodyPr>
          <a:lstStyle/>
          <a:p>
            <a:pPr lvl="1">
              <a:buNone/>
            </a:pPr>
            <a:r>
              <a:rPr lang="ru-RU" sz="1800" dirty="0" smtClean="0"/>
              <a:t>Подготовила</a:t>
            </a:r>
          </a:p>
          <a:p>
            <a:pPr lvl="1">
              <a:buNone/>
            </a:pPr>
            <a:r>
              <a:rPr lang="ru-RU" sz="1800" dirty="0" smtClean="0"/>
              <a:t>инструктор </a:t>
            </a:r>
            <a:r>
              <a:rPr lang="ru-RU" sz="1800" dirty="0"/>
              <a:t>по </a:t>
            </a:r>
            <a:r>
              <a:rPr lang="ru-RU" sz="1800" dirty="0" smtClean="0"/>
              <a:t>физической культуре</a:t>
            </a:r>
            <a:endParaRPr lang="ru-RU" sz="1800" dirty="0" smtClean="0"/>
          </a:p>
          <a:p>
            <a:pPr lvl="1">
              <a:buNone/>
            </a:pPr>
            <a:r>
              <a:rPr lang="ru-RU" sz="1800" dirty="0" err="1" smtClean="0"/>
              <a:t>Бровцева</a:t>
            </a:r>
            <a:r>
              <a:rPr lang="ru-RU" sz="1800" dirty="0" smtClean="0"/>
              <a:t> Галина  Борисовна</a:t>
            </a:r>
            <a:endParaRPr lang="ru-RU" sz="1800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 idx="4294967295"/>
          </p:nvPr>
        </p:nvSpPr>
        <p:spPr>
          <a:xfrm>
            <a:off x="357158" y="1500174"/>
            <a:ext cx="8143932" cy="1357322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latin typeface="+mn-lt"/>
              </a:rPr>
              <a:t>Проект</a:t>
            </a:r>
            <a:r>
              <a:rPr lang="ru-RU" sz="3200" dirty="0" smtClean="0">
                <a:latin typeface="+mn-lt"/>
              </a:rPr>
              <a:t> </a:t>
            </a:r>
            <a:br>
              <a:rPr lang="ru-RU" sz="3200" dirty="0" smtClean="0">
                <a:latin typeface="+mn-lt"/>
              </a:rPr>
            </a:br>
            <a:r>
              <a:rPr lang="ru-RU" sz="3200" b="1" dirty="0" smtClean="0">
                <a:latin typeface="+mn-lt"/>
              </a:rPr>
              <a:t>физкультурно – оздоровительный</a:t>
            </a:r>
            <a:r>
              <a:rPr lang="ru-RU" sz="3200" dirty="0" smtClean="0">
                <a:latin typeface="+mn-lt"/>
              </a:rPr>
              <a:t/>
            </a:r>
            <a:br>
              <a:rPr lang="ru-RU" sz="3200" dirty="0" smtClean="0">
                <a:latin typeface="+mn-lt"/>
              </a:rPr>
            </a:br>
            <a:r>
              <a:rPr lang="ru-RU" sz="3200" b="1" dirty="0" smtClean="0">
                <a:latin typeface="+mn-lt"/>
              </a:rPr>
              <a:t>«О, спорт! Ты – зодчий»</a:t>
            </a:r>
            <a:endParaRPr lang="ru-RU" sz="3200" b="1" dirty="0">
              <a:latin typeface="+mn-lt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000100" y="500042"/>
            <a:ext cx="664373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cs typeface="Times New Roman" pitchFamily="18" charset="0"/>
              </a:rPr>
              <a:t>Государственное казённое общеобразовательное учреждение для детей сирот и детей, оставшихся без попечения родителей «</a:t>
            </a:r>
            <a:r>
              <a:rPr lang="ru-RU" sz="1400" dirty="0" err="1" smtClean="0">
                <a:cs typeface="Times New Roman" pitchFamily="18" charset="0"/>
              </a:rPr>
              <a:t>Осташковский</a:t>
            </a:r>
            <a:r>
              <a:rPr lang="ru-RU" sz="1400" dirty="0" smtClean="0">
                <a:cs typeface="Times New Roman" pitchFamily="18" charset="0"/>
              </a:rPr>
              <a:t> детский дом»</a:t>
            </a:r>
            <a:endParaRPr lang="ru-RU" sz="1400" dirty="0"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245628" y="5460326"/>
            <a:ext cx="125506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smtClean="0"/>
              <a:t>2017-2018</a:t>
            </a:r>
            <a:endParaRPr lang="ru-RU" sz="1600" dirty="0"/>
          </a:p>
        </p:txBody>
      </p:sp>
      <p:pic>
        <p:nvPicPr>
          <p:cNvPr id="7" name="Рисунок 6" descr="F:\Летние олимп игры\S2250026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2380" y="3140968"/>
            <a:ext cx="5929353" cy="34136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:\Users\галина\Desktop\Новая папка (18)\S1960284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90039" y="3214686"/>
            <a:ext cx="5553961" cy="37179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C:\Users\галина\Desktop\Новая папка (18)\S1960248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040" y="3840"/>
            <a:ext cx="6388830" cy="3535530"/>
          </a:xfrm>
          <a:prstGeom prst="rect">
            <a:avLst/>
          </a:prstGeom>
          <a:ln>
            <a:noFill/>
          </a:ln>
          <a:effectLst>
            <a:outerShdw blurRad="50800" dist="12700" dir="5400000" algn="ctr" rotWithShape="0">
              <a:srgbClr val="000000">
                <a:alpha val="43137"/>
              </a:srgbClr>
            </a:outerShdw>
            <a:softEdge rad="112500"/>
          </a:effectLst>
        </p:spPr>
      </p:pic>
      <p:pic>
        <p:nvPicPr>
          <p:cNvPr id="6" name="Рисунок 5" descr="C:\Users\галина\Desktop\Новая папка (18)\S1960319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040" y="3356992"/>
            <a:ext cx="6604854" cy="36907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6" name="Picture 2" descr="C:\Users\галина\Desktop\Новая папка (18)\S196023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646894" y="0"/>
            <a:ext cx="1997072" cy="33569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42040" y="2743470"/>
            <a:ext cx="7704856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400" b="1" dirty="0" smtClean="0">
              <a:solidFill>
                <a:srgbClr val="FF0000"/>
              </a:solidFill>
            </a:endParaRPr>
          </a:p>
          <a:p>
            <a:pPr algn="ctr"/>
            <a:endParaRPr lang="ru-RU" sz="2400" b="1" dirty="0">
              <a:solidFill>
                <a:srgbClr val="FF0000"/>
              </a:solidFill>
            </a:endParaRPr>
          </a:p>
          <a:p>
            <a:pPr algn="ctr"/>
            <a:endParaRPr lang="ru-RU" sz="2400" b="1" dirty="0" smtClean="0">
              <a:solidFill>
                <a:srgbClr val="FF0000"/>
              </a:solidFill>
            </a:endParaRPr>
          </a:p>
          <a:p>
            <a:pPr algn="ctr"/>
            <a:endParaRPr lang="ru-RU" sz="2400" b="1" dirty="0">
              <a:solidFill>
                <a:srgbClr val="FF0000"/>
              </a:solidFill>
            </a:endParaRPr>
          </a:p>
          <a:p>
            <a:pPr algn="ctr"/>
            <a:endParaRPr lang="ru-RU" sz="2400" b="1" dirty="0" smtClean="0">
              <a:solidFill>
                <a:srgbClr val="FF0000"/>
              </a:solidFill>
            </a:endParaRPr>
          </a:p>
          <a:p>
            <a:pPr algn="ctr"/>
            <a:endParaRPr lang="ru-RU" sz="2400" b="1" dirty="0">
              <a:solidFill>
                <a:srgbClr val="FF0000"/>
              </a:solidFill>
            </a:endParaRPr>
          </a:p>
          <a:p>
            <a:pPr algn="ctr"/>
            <a:endParaRPr lang="ru-RU" sz="2400" b="1" dirty="0" smtClean="0">
              <a:solidFill>
                <a:srgbClr val="FF0000"/>
              </a:solidFill>
            </a:endParaRPr>
          </a:p>
          <a:p>
            <a:pPr algn="ctr"/>
            <a:endParaRPr lang="ru-RU" sz="2400" b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71600" y="3539370"/>
            <a:ext cx="47146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rgbClr val="FF0000"/>
                </a:solidFill>
              </a:rPr>
              <a:t>Наша команда «Лучики» заняла 2 место</a:t>
            </a:r>
            <a:endParaRPr lang="ru-RU" sz="20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11222"/>
          </a:xfrm>
        </p:spPr>
        <p:txBody>
          <a:bodyPr>
            <a:normAutofit fontScale="90000"/>
          </a:bodyPr>
          <a:lstStyle/>
          <a:p>
            <a:pPr algn="l" fontAlgn="t"/>
            <a:r>
              <a:rPr lang="ru-RU" sz="2700" b="1" i="1" dirty="0" smtClean="0"/>
              <a:t>Декабрь</a:t>
            </a:r>
            <a:r>
              <a:rPr lang="ru-RU" sz="2700" b="1" dirty="0" smtClean="0"/>
              <a:t/>
            </a:r>
            <a:br>
              <a:rPr lang="ru-RU" sz="2700" b="1" dirty="0" smtClean="0"/>
            </a:br>
            <a:r>
              <a:rPr lang="ru-RU" sz="2700" b="1" dirty="0" smtClean="0"/>
              <a:t>Экскурсия мини – музей «Спортивные награды»      </a:t>
            </a:r>
            <a:r>
              <a:rPr lang="ru-RU" sz="2700" b="1" i="1" dirty="0" smtClean="0"/>
              <a:t>Гимназия №2</a:t>
            </a:r>
            <a:r>
              <a:rPr lang="ru-RU" sz="2000" dirty="0" smtClean="0"/>
              <a:t/>
            </a:r>
            <a:br>
              <a:rPr lang="ru-RU" sz="2000" dirty="0" smtClean="0"/>
            </a:br>
            <a:endParaRPr lang="ru-RU" sz="2000" dirty="0"/>
          </a:p>
        </p:txBody>
      </p:sp>
      <p:pic>
        <p:nvPicPr>
          <p:cNvPr id="3" name="Рисунок 2" descr="I:\DCIM\103_FUJI\DSCF3235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714488"/>
            <a:ext cx="5940425" cy="33414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I:\DCIM\103_FUJI\DSCF3229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57884" y="1071546"/>
            <a:ext cx="3148009" cy="52864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ru-RU" sz="2400" dirty="0" smtClean="0">
                <a:ea typeface="Calibri"/>
                <a:cs typeface="Times New Roman"/>
              </a:rPr>
              <a:t> </a:t>
            </a:r>
            <a:r>
              <a:rPr lang="ru-RU" sz="2400" b="1" i="1" dirty="0" smtClean="0">
                <a:ea typeface="Calibri"/>
                <a:cs typeface="Times New Roman"/>
              </a:rPr>
              <a:t>Январь.                  </a:t>
            </a:r>
            <a:r>
              <a:rPr lang="ru-RU" sz="2400" b="1" dirty="0" smtClean="0">
                <a:ea typeface="Calibri"/>
                <a:cs typeface="Times New Roman"/>
              </a:rPr>
              <a:t>Малые зимние Олимпийские игры  в ДОУ</a:t>
            </a:r>
            <a:r>
              <a:rPr lang="ru-RU" sz="2000" dirty="0" smtClean="0">
                <a:ea typeface="Calibri"/>
                <a:cs typeface="Times New Roman"/>
              </a:rPr>
              <a:t/>
            </a:r>
            <a:br>
              <a:rPr lang="ru-RU" sz="2000" dirty="0" smtClean="0">
                <a:ea typeface="Calibri"/>
                <a:cs typeface="Times New Roman"/>
              </a:rPr>
            </a:br>
            <a:endParaRPr lang="ru-RU" sz="2000" dirty="0"/>
          </a:p>
        </p:txBody>
      </p:sp>
      <p:pic>
        <p:nvPicPr>
          <p:cNvPr id="4" name="Рисунок 3" descr="D:\ДОКУМЕНТЫ НЕ УДАЛЯТЬ\фото 3\102_FUJI\DSCF2383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2214554"/>
            <a:ext cx="5940425" cy="44563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D:\ДОКУМЕНТЫ НЕ УДАЛЯТЬ\фото 3\102_FUJI\DSCF2355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86182" y="1071546"/>
            <a:ext cx="5357818" cy="42420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86375" y="306437"/>
            <a:ext cx="4143372" cy="654032"/>
          </a:xfrm>
        </p:spPr>
        <p:txBody>
          <a:bodyPr>
            <a:normAutofit/>
          </a:bodyPr>
          <a:lstStyle/>
          <a:p>
            <a:r>
              <a:rPr lang="ru-RU" sz="2400" b="1" dirty="0" smtClean="0"/>
              <a:t>Поход на  </a:t>
            </a:r>
            <a:r>
              <a:rPr lang="ru-RU" sz="2400" b="1" dirty="0" err="1" smtClean="0"/>
              <a:t>о.Кличен</a:t>
            </a:r>
            <a:endParaRPr lang="ru-RU" sz="2400" b="1" dirty="0"/>
          </a:p>
        </p:txBody>
      </p:sp>
      <p:pic>
        <p:nvPicPr>
          <p:cNvPr id="3" name="Рисунок 2" descr="C:\Users\галина\Desktop\Новая папка (15)\DSCF3447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2852"/>
            <a:ext cx="5940425" cy="33414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8" name="Picture 2" descr="I:\DCIM\103_FUJI\DSCF343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86375" y="1000108"/>
            <a:ext cx="3857625" cy="55007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I:\DCIM\103_FUJI\DSCF3443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357562"/>
            <a:ext cx="5786446" cy="33414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57166"/>
            <a:ext cx="8229600" cy="1343642"/>
          </a:xfrm>
        </p:spPr>
        <p:txBody>
          <a:bodyPr>
            <a:normAutofit fontScale="90000"/>
          </a:bodyPr>
          <a:lstStyle/>
          <a:p>
            <a:pPr algn="l" fontAlgn="t"/>
            <a:r>
              <a:rPr lang="ru-RU" sz="2700" b="1" i="1" dirty="0" smtClean="0">
                <a:ea typeface="Calibri"/>
                <a:cs typeface="Times New Roman"/>
              </a:rPr>
              <a:t>23 февраля</a:t>
            </a:r>
            <a:r>
              <a:rPr lang="ru-RU" sz="2700" b="1" dirty="0" smtClean="0">
                <a:ea typeface="Calibri"/>
                <a:cs typeface="Times New Roman"/>
              </a:rPr>
              <a:t/>
            </a:r>
            <a:br>
              <a:rPr lang="ru-RU" sz="2700" b="1" dirty="0" smtClean="0">
                <a:ea typeface="Calibri"/>
                <a:cs typeface="Times New Roman"/>
              </a:rPr>
            </a:br>
            <a:r>
              <a:rPr lang="ru-RU" sz="2700" b="1" dirty="0" smtClean="0"/>
              <a:t>Участие в традиционном лыжном празднике, памяти МС СССР </a:t>
            </a:r>
            <a:r>
              <a:rPr lang="ru-RU" sz="2700" b="1" dirty="0" err="1" smtClean="0"/>
              <a:t>Зетюкова</a:t>
            </a:r>
            <a:r>
              <a:rPr lang="ru-RU" sz="2700" b="1" dirty="0" smtClean="0"/>
              <a:t> Э.В. (сладкий забег)</a:t>
            </a:r>
            <a:br>
              <a:rPr lang="ru-RU" sz="2700" b="1" dirty="0" smtClean="0"/>
            </a:br>
            <a:r>
              <a:rPr lang="ru-RU" sz="2700" b="1" i="1" dirty="0" smtClean="0"/>
              <a:t>о. </a:t>
            </a:r>
            <a:r>
              <a:rPr lang="ru-RU" sz="2700" b="1" i="1" dirty="0" err="1" smtClean="0"/>
              <a:t>Кличен</a:t>
            </a:r>
            <a:r>
              <a:rPr lang="ru-RU" sz="2700" b="1" i="1" dirty="0" smtClean="0"/>
              <a:t> </a:t>
            </a:r>
            <a:r>
              <a:rPr lang="ru-RU" sz="2000" dirty="0" smtClean="0"/>
              <a:t/>
            </a:r>
            <a:br>
              <a:rPr lang="ru-RU" sz="2000" dirty="0" smtClean="0"/>
            </a:br>
            <a:endParaRPr lang="ru-RU" sz="2000" dirty="0"/>
          </a:p>
        </p:txBody>
      </p:sp>
      <p:pic>
        <p:nvPicPr>
          <p:cNvPr id="4" name="Рисунок 3" descr="C:\Users\галина\Desktop\Новая папка (15)\DSCF3545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186883"/>
            <a:ext cx="5940425" cy="33414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C:\Users\галина\Desktop\Новая папка (15)\DSCF3546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5008" y="1214422"/>
            <a:ext cx="3214710" cy="52864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500042"/>
            <a:ext cx="6429388" cy="912734"/>
          </a:xfrm>
        </p:spPr>
        <p:txBody>
          <a:bodyPr>
            <a:normAutofit fontScale="90000"/>
          </a:bodyPr>
          <a:lstStyle/>
          <a:p>
            <a:pPr fontAlgn="t"/>
            <a:r>
              <a:rPr lang="ru-RU" sz="2700" b="1" dirty="0" smtClean="0"/>
              <a:t>Малые зимние Олимпийские игры среди ДОУ г.Осташков </a:t>
            </a:r>
            <a:br>
              <a:rPr lang="ru-RU" sz="2700" b="1" dirty="0" smtClean="0"/>
            </a:br>
            <a:r>
              <a:rPr lang="ru-RU" sz="2700" b="1" i="1" dirty="0" smtClean="0"/>
              <a:t>Спортивный комплекс города.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endParaRPr lang="ru-RU" sz="2000" dirty="0"/>
          </a:p>
        </p:txBody>
      </p:sp>
      <p:pic>
        <p:nvPicPr>
          <p:cNvPr id="3" name="Рисунок 2" descr="C:\Users\галина\Desktop\Новая папка (18)\S2180035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5896" y="1268760"/>
            <a:ext cx="5940425" cy="33421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C:\Users\галина\Desktop\Новая папка (18)\S2180128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71802" y="3357562"/>
            <a:ext cx="5940425" cy="33421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2" name="Picture 2" descr="C:\Users\галина\Desktop\Новая папка (18)\S218017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86512" y="142852"/>
            <a:ext cx="2643174" cy="40005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:\Users\галина\Desktop\Новая папка (18)\S2180152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0"/>
            <a:ext cx="5643602" cy="3143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C:\Users\галина\Desktop\Новая папка (18)\S2180173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28926" y="3071810"/>
            <a:ext cx="6215075" cy="37861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extBox 1"/>
          <p:cNvSpPr txBox="1"/>
          <p:nvPr/>
        </p:nvSpPr>
        <p:spPr>
          <a:xfrm flipH="1">
            <a:off x="0" y="4391393"/>
            <a:ext cx="30598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FF0000"/>
                </a:solidFill>
              </a:rPr>
              <a:t>Наша команда «Лучики» завоевала </a:t>
            </a:r>
            <a:endParaRPr lang="ru-RU" sz="2400" b="1" dirty="0" smtClean="0">
              <a:solidFill>
                <a:srgbClr val="FF0000"/>
              </a:solidFill>
            </a:endParaRPr>
          </a:p>
          <a:p>
            <a:pPr algn="ctr"/>
            <a:r>
              <a:rPr lang="ru-RU" sz="2400" b="1" dirty="0" smtClean="0">
                <a:solidFill>
                  <a:srgbClr val="FF0000"/>
                </a:solidFill>
              </a:rPr>
              <a:t>2 место</a:t>
            </a:r>
            <a:endParaRPr lang="ru-RU" sz="2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29322" y="764704"/>
            <a:ext cx="3071834" cy="1878478"/>
          </a:xfrm>
        </p:spPr>
        <p:txBody>
          <a:bodyPr>
            <a:normAutofit fontScale="90000"/>
          </a:bodyPr>
          <a:lstStyle/>
          <a:p>
            <a:pPr algn="l" fontAlgn="t"/>
            <a:r>
              <a:rPr lang="ru-RU" sz="2700" b="1" i="1" dirty="0" smtClean="0"/>
              <a:t>        Март </a:t>
            </a:r>
            <a:br>
              <a:rPr lang="ru-RU" sz="2700" b="1" i="1" dirty="0" smtClean="0"/>
            </a:br>
            <a:r>
              <a:rPr lang="ru-RU" sz="2700" b="1" dirty="0" smtClean="0"/>
              <a:t/>
            </a:r>
            <a:br>
              <a:rPr lang="ru-RU" sz="2700" b="1" dirty="0" smtClean="0"/>
            </a:br>
            <a:r>
              <a:rPr lang="ru-RU" sz="2700" b="1" dirty="0" smtClean="0"/>
              <a:t>Конкурс поделок на тему спорта </a:t>
            </a:r>
            <a:br>
              <a:rPr lang="ru-RU" sz="2700" b="1" dirty="0" smtClean="0"/>
            </a:br>
            <a:r>
              <a:rPr lang="ru-RU" sz="2700" b="1" dirty="0" smtClean="0"/>
              <a:t/>
            </a:r>
            <a:br>
              <a:rPr lang="ru-RU" sz="2700" b="1" dirty="0" smtClean="0"/>
            </a:br>
            <a:r>
              <a:rPr lang="ru-RU" sz="2700" b="1" i="1" dirty="0" smtClean="0"/>
              <a:t>Детский отдел центральной библиотеки</a:t>
            </a:r>
            <a:r>
              <a:rPr lang="ru-RU" sz="2000" dirty="0" smtClean="0"/>
              <a:t/>
            </a:r>
            <a:br>
              <a:rPr lang="ru-RU" sz="2000" dirty="0" smtClean="0"/>
            </a:br>
            <a:endParaRPr lang="ru-RU" sz="2000" dirty="0"/>
          </a:p>
        </p:txBody>
      </p:sp>
      <p:pic>
        <p:nvPicPr>
          <p:cNvPr id="3" name="Рисунок 2" descr="C:\Users\галина\Desktop\Новая папка (18)\DSCN0887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5715040" cy="39290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C:\Users\галина\Desktop\Новая папка (18)\DSCN0889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71934" y="3071810"/>
            <a:ext cx="4929222" cy="36684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1142976" y="550070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214282" y="4500570"/>
            <a:ext cx="4143404" cy="1791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</a:pPr>
            <a:r>
              <a:rPr lang="ru-RU" sz="2400" b="1" i="1" dirty="0" smtClean="0">
                <a:latin typeface="+mj-lt"/>
                <a:ea typeface="Calibri"/>
                <a:cs typeface="Times New Roman"/>
              </a:rPr>
              <a:t>Апрель. </a:t>
            </a:r>
          </a:p>
          <a:p>
            <a:pPr>
              <a:lnSpc>
                <a:spcPct val="115000"/>
              </a:lnSpc>
            </a:pPr>
            <a:r>
              <a:rPr lang="ru-RU" sz="2400" b="1" dirty="0" smtClean="0">
                <a:latin typeface="+mj-lt"/>
                <a:ea typeface="Calibri"/>
                <a:cs typeface="Times New Roman"/>
              </a:rPr>
              <a:t>Познавательно – игровая программа</a:t>
            </a:r>
          </a:p>
          <a:p>
            <a:pPr>
              <a:lnSpc>
                <a:spcPct val="115000"/>
              </a:lnSpc>
            </a:pPr>
            <a:r>
              <a:rPr lang="ru-RU" sz="2400" b="1" dirty="0" smtClean="0">
                <a:latin typeface="+mj-lt"/>
                <a:ea typeface="Calibri"/>
                <a:cs typeface="Times New Roman"/>
              </a:rPr>
              <a:t>«Быть здоровым Я хочу» </a:t>
            </a:r>
            <a:endParaRPr lang="ru-RU" sz="2400" b="1" dirty="0">
              <a:latin typeface="+mj-lt"/>
              <a:ea typeface="Calibri"/>
              <a:cs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95936" y="142852"/>
            <a:ext cx="5148063" cy="1917996"/>
          </a:xfrm>
        </p:spPr>
        <p:txBody>
          <a:bodyPr>
            <a:normAutofit fontScale="90000"/>
          </a:bodyPr>
          <a:lstStyle/>
          <a:p>
            <a:pPr algn="l" fontAlgn="t"/>
            <a:r>
              <a:rPr lang="ru-RU" sz="2700" b="1" i="1" dirty="0" smtClean="0"/>
              <a:t>Май</a:t>
            </a:r>
            <a:r>
              <a:rPr lang="ru-RU" sz="2700" b="1" dirty="0" smtClean="0"/>
              <a:t>    </a:t>
            </a:r>
            <a:br>
              <a:rPr lang="ru-RU" sz="2700" b="1" dirty="0" smtClean="0"/>
            </a:br>
            <a:r>
              <a:rPr lang="ru-RU" sz="2700" b="1" dirty="0" smtClean="0"/>
              <a:t> Малые летние  Олимпийские игры</a:t>
            </a:r>
            <a:br>
              <a:rPr lang="ru-RU" sz="2700" b="1" dirty="0" smtClean="0"/>
            </a:br>
            <a:r>
              <a:rPr lang="ru-RU" sz="2700" b="1" i="1" dirty="0" smtClean="0"/>
              <a:t>Спортивный комплекс города.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endParaRPr lang="ru-RU" sz="2000" dirty="0"/>
          </a:p>
        </p:txBody>
      </p:sp>
      <p:pic>
        <p:nvPicPr>
          <p:cNvPr id="7171" name="Picture 3" descr="F:\Летние олимп игры\S225013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2852"/>
            <a:ext cx="3857620" cy="60007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F:\Летние олимп игры\S2250023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46517" y="4143356"/>
            <a:ext cx="5297483" cy="27146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C:\Users\галина\Desktop\Новая папка (18)\S2250067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91880" y="1500174"/>
            <a:ext cx="5652120" cy="30718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C:\Users\галина\Desktop\Новая папка (18)\S2250157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024" y="0"/>
            <a:ext cx="5940425" cy="33414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C:\Users\галина\Desktop\Новая папка (18)\S2250166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024" y="2958957"/>
            <a:ext cx="5940425" cy="32783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194" name="Picture 2" descr="F:\Летние олимп игры\S225001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43570" y="-5720"/>
            <a:ext cx="3500430" cy="59293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extBox 1"/>
          <p:cNvSpPr txBox="1"/>
          <p:nvPr/>
        </p:nvSpPr>
        <p:spPr>
          <a:xfrm>
            <a:off x="179512" y="6237312"/>
            <a:ext cx="87849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FF0000"/>
                </a:solidFill>
              </a:rPr>
              <a:t>Наша команда «Лучики» завоевала </a:t>
            </a:r>
            <a:r>
              <a:rPr lang="ru-RU" sz="2400" b="1" dirty="0" smtClean="0">
                <a:solidFill>
                  <a:srgbClr val="FF0000"/>
                </a:solidFill>
              </a:rPr>
              <a:t>3 место</a:t>
            </a:r>
            <a:endParaRPr lang="ru-RU" sz="2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9" name="Picture 3" descr="F:\SpartakiadaDeti25Apr17\IMG_030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00562" y="3429000"/>
            <a:ext cx="4500562" cy="32861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C:\Users\галина\Desktop\проект фото\Новая папка\S1960191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5786478" cy="34290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Прямоугольник 7"/>
          <p:cNvSpPr/>
          <p:nvPr/>
        </p:nvSpPr>
        <p:spPr>
          <a:xfrm>
            <a:off x="6286512" y="571480"/>
            <a:ext cx="285748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/>
              <a:t> Вечное движение – это             Спорт!</a:t>
            </a:r>
            <a:endParaRPr lang="ru-RU" sz="2800" b="1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5000628" y="142853"/>
            <a:ext cx="4143372" cy="2286015"/>
          </a:xfrm>
        </p:spPr>
        <p:txBody>
          <a:bodyPr>
            <a:normAutofit fontScale="25000" lnSpcReduction="20000"/>
          </a:bodyPr>
          <a:lstStyle/>
          <a:p>
            <a:pPr>
              <a:buNone/>
            </a:pPr>
            <a:r>
              <a:rPr lang="ru-RU" sz="2400" b="1" i="1" dirty="0" smtClean="0"/>
              <a:t>   </a:t>
            </a:r>
            <a:r>
              <a:rPr lang="ru-RU" sz="8000" b="1" i="1" dirty="0" smtClean="0"/>
              <a:t>Работа </a:t>
            </a:r>
            <a:r>
              <a:rPr lang="ru-RU" sz="8000" b="1" i="1" dirty="0"/>
              <a:t>с родителями:</a:t>
            </a:r>
            <a:endParaRPr lang="ru-RU" sz="8000" dirty="0"/>
          </a:p>
          <a:p>
            <a:pPr lvl="0">
              <a:buFontTx/>
              <a:buChar char="-"/>
            </a:pPr>
            <a:r>
              <a:rPr lang="ru-RU" sz="8000" dirty="0" smtClean="0"/>
              <a:t>- Привлечение </a:t>
            </a:r>
            <a:r>
              <a:rPr lang="ru-RU" sz="8000" dirty="0"/>
              <a:t>к совместному участию в спортивных соревнованиях</a:t>
            </a:r>
            <a:r>
              <a:rPr lang="ru-RU" sz="8000" dirty="0" smtClean="0"/>
              <a:t>;</a:t>
            </a:r>
          </a:p>
          <a:p>
            <a:pPr lvl="0">
              <a:buFontTx/>
              <a:buChar char="-"/>
            </a:pPr>
            <a:r>
              <a:rPr lang="ru-RU" sz="8000" dirty="0" smtClean="0"/>
              <a:t> - Совместное творчество с детьми в реализации проекта </a:t>
            </a:r>
          </a:p>
          <a:p>
            <a:pPr lvl="0"/>
            <a:r>
              <a:rPr lang="ru-RU" sz="8000" dirty="0" smtClean="0"/>
              <a:t>«О, спорт! –ты зодчий!»;</a:t>
            </a:r>
          </a:p>
          <a:p>
            <a:pPr lvl="0"/>
            <a:endParaRPr lang="ru-RU" sz="8000" dirty="0"/>
          </a:p>
          <a:p>
            <a:pPr lvl="0"/>
            <a:r>
              <a:rPr lang="ru-RU" sz="8000" dirty="0" smtClean="0"/>
              <a:t>- Изготовление </a:t>
            </a:r>
            <a:r>
              <a:rPr lang="ru-RU" sz="8000" dirty="0"/>
              <a:t>атрибутики для болельщиков и для проведения соревнований;</a:t>
            </a:r>
          </a:p>
          <a:p>
            <a:endParaRPr lang="ru-RU" sz="2400" dirty="0"/>
          </a:p>
        </p:txBody>
      </p:sp>
      <p:pic>
        <p:nvPicPr>
          <p:cNvPr id="7" name="Рисунок 6" descr="I:\DCIM\103_FUJI\DSCF3540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28604"/>
            <a:ext cx="5286380" cy="33414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I:\DCIM\103_FUJI\DSCF3543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71934" y="3357562"/>
            <a:ext cx="5072066" cy="33414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642910" y="188640"/>
            <a:ext cx="7586690" cy="1714511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2400" b="1" dirty="0" smtClean="0">
                <a:latin typeface="+mj-lt"/>
              </a:rPr>
              <a:t>  3 </a:t>
            </a:r>
            <a:r>
              <a:rPr lang="ru-RU" sz="2400" b="1" dirty="0">
                <a:latin typeface="+mj-lt"/>
              </a:rPr>
              <a:t>этап:</a:t>
            </a:r>
            <a:r>
              <a:rPr lang="ru-RU" sz="2400" dirty="0">
                <a:latin typeface="+mj-lt"/>
              </a:rPr>
              <a:t> </a:t>
            </a:r>
            <a:r>
              <a:rPr lang="ru-RU" sz="2400" b="1" dirty="0">
                <a:latin typeface="+mj-lt"/>
              </a:rPr>
              <a:t>заключительный.</a:t>
            </a:r>
            <a:endParaRPr lang="ru-RU" sz="2400" dirty="0">
              <a:latin typeface="+mj-lt"/>
            </a:endParaRPr>
          </a:p>
          <a:p>
            <a:pPr lvl="0">
              <a:buNone/>
            </a:pPr>
            <a:r>
              <a:rPr lang="ru-RU" sz="2400" b="1" dirty="0" smtClean="0">
                <a:latin typeface="+mj-lt"/>
              </a:rPr>
              <a:t>   Создание </a:t>
            </a:r>
            <a:r>
              <a:rPr lang="ru-RU" sz="2400" b="1" dirty="0" err="1" smtClean="0">
                <a:latin typeface="+mj-lt"/>
              </a:rPr>
              <a:t>мультимидийной</a:t>
            </a:r>
            <a:r>
              <a:rPr lang="ru-RU" sz="2400" b="1" dirty="0" smtClean="0">
                <a:latin typeface="+mj-lt"/>
              </a:rPr>
              <a:t> презентации для детей «Мы – спортсмены!»</a:t>
            </a:r>
            <a:endParaRPr lang="ru-RU" sz="2400" b="1" dirty="0">
              <a:latin typeface="+mj-lt"/>
            </a:endParaRPr>
          </a:p>
          <a:p>
            <a:endParaRPr lang="ru-RU" dirty="0"/>
          </a:p>
        </p:txBody>
      </p:sp>
      <p:pic>
        <p:nvPicPr>
          <p:cNvPr id="7" name="Picture 1" descr="C:\Users\галина\Desktop\сайт)\DSCF264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700808"/>
            <a:ext cx="8640960" cy="4896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I:\DCIM\103_FUJI\DSCF317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512" y="836712"/>
            <a:ext cx="8784976" cy="53715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13266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142844" y="285728"/>
            <a:ext cx="8786874" cy="5840435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2400" b="1" dirty="0" smtClean="0"/>
              <a:t>    Участники </a:t>
            </a:r>
            <a:r>
              <a:rPr lang="ru-RU" sz="2400" b="1" dirty="0"/>
              <a:t>проекта:</a:t>
            </a:r>
            <a:r>
              <a:rPr lang="ru-RU" sz="2400" dirty="0"/>
              <a:t> </a:t>
            </a:r>
            <a:r>
              <a:rPr lang="ru-RU" sz="2400" dirty="0" smtClean="0"/>
              <a:t>воспитанники группы компенсирующей направленности и воспитанники  дошкольных  групп муниципальных детских садов,  </a:t>
            </a:r>
            <a:r>
              <a:rPr lang="ru-RU" sz="2400" b="1" dirty="0" smtClean="0"/>
              <a:t> </a:t>
            </a:r>
            <a:r>
              <a:rPr lang="ru-RU" sz="2400" dirty="0" smtClean="0"/>
              <a:t>воспитатели</a:t>
            </a:r>
            <a:r>
              <a:rPr lang="ru-RU" sz="2400" dirty="0"/>
              <a:t>, </a:t>
            </a:r>
            <a:r>
              <a:rPr lang="ru-RU" sz="2400" dirty="0" smtClean="0"/>
              <a:t>педагог- психолог, музыкальный руководитель, родители, детский отдел центральной библиотеки.  </a:t>
            </a:r>
            <a:endParaRPr lang="ru-RU" sz="2400" dirty="0"/>
          </a:p>
          <a:p>
            <a:endParaRPr lang="ru-RU" dirty="0"/>
          </a:p>
        </p:txBody>
      </p:sp>
      <p:pic>
        <p:nvPicPr>
          <p:cNvPr id="4" name="Рисунок 3" descr="C:\Users\галина\Desktop\Новая папка (18)\S2180100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2357430"/>
            <a:ext cx="7715304" cy="42148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25470"/>
          </a:xfrm>
        </p:spPr>
        <p:txBody>
          <a:bodyPr>
            <a:noAutofit/>
          </a:bodyPr>
          <a:lstStyle/>
          <a:p>
            <a:r>
              <a:rPr lang="ru-RU" sz="2400" b="1" dirty="0" smtClean="0"/>
              <a:t>Цель: Приобщение дошкольников к спорту,  развитие желания вести здоровый образ жизни.</a:t>
            </a:r>
            <a:endParaRPr lang="ru-RU" sz="2400" b="1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56792"/>
            <a:ext cx="9144000" cy="5143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28604"/>
            <a:ext cx="8229600" cy="1704252"/>
          </a:xfrm>
        </p:spPr>
        <p:txBody>
          <a:bodyPr>
            <a:normAutofit fontScale="90000"/>
          </a:bodyPr>
          <a:lstStyle/>
          <a:p>
            <a:pPr>
              <a:tabLst>
                <a:tab pos="3230563" algn="l"/>
              </a:tabLst>
            </a:pPr>
            <a:r>
              <a:rPr lang="ru-RU" sz="2700" b="1" dirty="0" smtClean="0"/>
              <a:t>                  Организация деятельности в рамках проекта.</a:t>
            </a:r>
            <a:r>
              <a:rPr lang="ru-RU" sz="2200" b="1" dirty="0" smtClean="0"/>
              <a:t> </a:t>
            </a:r>
            <a:br>
              <a:rPr lang="ru-RU" sz="2200" b="1" dirty="0" smtClean="0"/>
            </a:br>
            <a:r>
              <a:rPr lang="ru-RU" sz="2200" b="1" dirty="0" smtClean="0"/>
              <a:t/>
            </a:r>
            <a:br>
              <a:rPr lang="ru-RU" sz="2200" b="1" dirty="0" smtClean="0"/>
            </a:br>
            <a:r>
              <a:rPr lang="ru-RU" sz="2200" b="1" i="1" dirty="0" smtClean="0"/>
              <a:t>Работа с детьми: </a:t>
            </a:r>
            <a:br>
              <a:rPr lang="ru-RU" sz="2200" b="1" i="1" dirty="0" smtClean="0"/>
            </a:br>
            <a:r>
              <a:rPr lang="ru-RU" sz="2200" b="1" i="1" dirty="0" smtClean="0"/>
              <a:t>Октябрь.        </a:t>
            </a:r>
            <a:r>
              <a:rPr lang="ru-RU" sz="2200" b="1" dirty="0" smtClean="0"/>
              <a:t>Участие в конкурсе чтецов на тему спорта </a:t>
            </a:r>
            <a:br>
              <a:rPr lang="ru-RU" sz="2200" b="1" dirty="0" smtClean="0"/>
            </a:br>
            <a:r>
              <a:rPr lang="ru-RU" sz="2200" b="1" dirty="0" smtClean="0"/>
              <a:t>«Здоровью и спорту стихи посвящаю» </a:t>
            </a:r>
            <a:br>
              <a:rPr lang="ru-RU" sz="2200" b="1" dirty="0" smtClean="0"/>
            </a:br>
            <a:r>
              <a:rPr lang="ru-RU" sz="2200" b="1" dirty="0" smtClean="0"/>
              <a:t/>
            </a:r>
            <a:br>
              <a:rPr lang="ru-RU" sz="2200" b="1" dirty="0" smtClean="0"/>
            </a:br>
            <a:r>
              <a:rPr lang="ru-RU" sz="2700" b="1" dirty="0" smtClean="0">
                <a:solidFill>
                  <a:srgbClr val="FF0000"/>
                </a:solidFill>
              </a:rPr>
              <a:t>Наш конкурсант Анатолий  Смирнов занял 2 место</a:t>
            </a:r>
            <a:r>
              <a:rPr lang="ru-RU" sz="2000" dirty="0" smtClean="0"/>
              <a:t/>
            </a:r>
            <a:br>
              <a:rPr lang="ru-RU" sz="2000" dirty="0" smtClean="0"/>
            </a:br>
            <a:endParaRPr lang="ru-RU" sz="2000" dirty="0"/>
          </a:p>
        </p:txBody>
      </p:sp>
      <p:pic>
        <p:nvPicPr>
          <p:cNvPr id="5" name="Рисунок 4" descr="C:\Users\галина\Desktop\Новая папка (18)\DSCF3176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276872"/>
            <a:ext cx="8712968" cy="46674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72198" y="274638"/>
            <a:ext cx="3071802" cy="1143000"/>
          </a:xfrm>
        </p:spPr>
        <p:txBody>
          <a:bodyPr>
            <a:normAutofit/>
          </a:bodyPr>
          <a:lstStyle/>
          <a:p>
            <a:r>
              <a:rPr lang="ru-RU" sz="2400" b="1" dirty="0" smtClean="0"/>
              <a:t>Интегрированные занятия</a:t>
            </a:r>
            <a:endParaRPr lang="ru-RU" sz="2400" b="1" dirty="0"/>
          </a:p>
        </p:txBody>
      </p:sp>
      <p:pic>
        <p:nvPicPr>
          <p:cNvPr id="3" name="Рисунок 2" descr="D:\ДОКУМЕНТЫ НЕ УДАЛЯТЬ\итегр. занятия\DSCF3022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2852"/>
            <a:ext cx="5940425" cy="33414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D:\ДОКУМЕНТЫ НЕ УДАЛЯТЬ\итегр. занятия\DSCF3095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71802" y="3357562"/>
            <a:ext cx="5940425" cy="33414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:\ДОКУМЕНТЫ НЕ УДАЛЯТЬ\итегр. занятия\DSCF3030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083269" cy="34843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 descr="D:\ДОКУМЕНТЫ НЕ УДАЛЯТЬ\итегр. занятия\DSCF3088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357562"/>
            <a:ext cx="5940425" cy="33414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42" name="Picture 2" descr="I:\DCIM\103_FUJI\DSCF309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86375" y="0"/>
            <a:ext cx="3857625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44158"/>
            <a:ext cx="8229600" cy="368280"/>
          </a:xfrm>
        </p:spPr>
        <p:txBody>
          <a:bodyPr>
            <a:normAutofit fontScale="90000"/>
          </a:bodyPr>
          <a:lstStyle/>
          <a:p>
            <a:pPr lvl="0"/>
            <a:r>
              <a:rPr lang="ru-RU" sz="2700" b="1" dirty="0" smtClean="0"/>
              <a:t>Участие в спортивных соревнованиях</a:t>
            </a:r>
            <a:r>
              <a:rPr lang="ru-RU" sz="2000" dirty="0" smtClean="0"/>
              <a:t/>
            </a:r>
            <a:br>
              <a:rPr lang="ru-RU" sz="2000" dirty="0" smtClean="0"/>
            </a:br>
            <a:endParaRPr lang="ru-RU" sz="2000" dirty="0"/>
          </a:p>
        </p:txBody>
      </p:sp>
      <p:pic>
        <p:nvPicPr>
          <p:cNvPr id="4" name="Рисунок 3" descr="C:\Users\галина\Desktop\Новая папка (18)\S2250137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71802" y="3429000"/>
            <a:ext cx="5940425" cy="33421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C:\Users\галина\Desktop\Новая папка (18)\S2250033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642918"/>
            <a:ext cx="5940425" cy="33421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5688905" cy="1561096"/>
          </a:xfrm>
        </p:spPr>
        <p:txBody>
          <a:bodyPr>
            <a:normAutofit/>
          </a:bodyPr>
          <a:lstStyle/>
          <a:p>
            <a:pPr algn="l"/>
            <a:r>
              <a:rPr lang="ru-RU" sz="2700" b="1" i="1" dirty="0" smtClean="0">
                <a:ea typeface="Calibri"/>
                <a:cs typeface="Times New Roman"/>
              </a:rPr>
              <a:t>Ноябрь.  </a:t>
            </a:r>
            <a:br>
              <a:rPr lang="ru-RU" sz="2700" b="1" i="1" dirty="0" smtClean="0">
                <a:ea typeface="Calibri"/>
                <a:cs typeface="Times New Roman"/>
              </a:rPr>
            </a:br>
            <a:r>
              <a:rPr lang="ru-RU" sz="2700" b="1" i="1" dirty="0" smtClean="0">
                <a:ea typeface="Calibri"/>
                <a:cs typeface="Times New Roman"/>
              </a:rPr>
              <a:t> </a:t>
            </a:r>
            <a:r>
              <a:rPr lang="ru-RU" sz="2700" b="1" dirty="0" smtClean="0">
                <a:ea typeface="Calibri"/>
                <a:cs typeface="Times New Roman"/>
              </a:rPr>
              <a:t>Спортивные соревнования </a:t>
            </a:r>
            <a:br>
              <a:rPr lang="ru-RU" sz="2700" b="1" dirty="0" smtClean="0">
                <a:ea typeface="Calibri"/>
                <a:cs typeface="Times New Roman"/>
              </a:rPr>
            </a:br>
            <a:r>
              <a:rPr lang="ru-RU" sz="2700" b="1" dirty="0" smtClean="0">
                <a:ea typeface="Calibri"/>
                <a:cs typeface="Times New Roman"/>
              </a:rPr>
              <a:t>«Мы со спортом крепко дружим!»  </a:t>
            </a:r>
            <a:endParaRPr lang="ru-RU" sz="2000" dirty="0"/>
          </a:p>
        </p:txBody>
      </p:sp>
      <p:pic>
        <p:nvPicPr>
          <p:cNvPr id="3" name="Рисунок 2" descr="C:\Users\галина\Desktop\Новая папка (18)\S1960196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422939"/>
            <a:ext cx="5940425" cy="34861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C:\Users\галина\Desktop\Новая папка (18)\S1960188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36272" y="984706"/>
            <a:ext cx="2919411" cy="49244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Другая 1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1136</TotalTime>
  <Words>206</Words>
  <Application>Microsoft Office PowerPoint</Application>
  <PresentationFormat>Экран (4:3)</PresentationFormat>
  <Paragraphs>44</Paragraphs>
  <Slides>22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Тема Office</vt:lpstr>
      <vt:lpstr>Проект  физкультурно – оздоровительный «О, спорт! Ты – зодчий»</vt:lpstr>
      <vt:lpstr>Презентация PowerPoint</vt:lpstr>
      <vt:lpstr>Презентация PowerPoint</vt:lpstr>
      <vt:lpstr>Цель: Приобщение дошкольников к спорту,  развитие желания вести здоровый образ жизни.</vt:lpstr>
      <vt:lpstr>                  Организация деятельности в рамках проекта.   Работа с детьми:  Октябрь.        Участие в конкурсе чтецов на тему спорта  «Здоровью и спорту стихи посвящаю»   Наш конкурсант Анатолий  Смирнов занял 2 место </vt:lpstr>
      <vt:lpstr>Интегрированные занятия</vt:lpstr>
      <vt:lpstr>Презентация PowerPoint</vt:lpstr>
      <vt:lpstr>Участие в спортивных соревнованиях </vt:lpstr>
      <vt:lpstr>Ноябрь.    Спортивные соревнования  «Мы со спортом крепко дружим!»  </vt:lpstr>
      <vt:lpstr>Презентация PowerPoint</vt:lpstr>
      <vt:lpstr>Декабрь Экскурсия мини – музей «Спортивные награды»      Гимназия №2 </vt:lpstr>
      <vt:lpstr> Январь.                  Малые зимние Олимпийские игры  в ДОУ </vt:lpstr>
      <vt:lpstr>Поход на  о.Кличен</vt:lpstr>
      <vt:lpstr>23 февраля Участие в традиционном лыжном празднике, памяти МС СССР Зетюкова Э.В. (сладкий забег) о. Кличен  </vt:lpstr>
      <vt:lpstr>Малые зимние Олимпийские игры среди ДОУ г.Осташков  Спортивный комплекс города.  </vt:lpstr>
      <vt:lpstr>Презентация PowerPoint</vt:lpstr>
      <vt:lpstr>        Март   Конкурс поделок на тему спорта   Детский отдел центральной библиотеки </vt:lpstr>
      <vt:lpstr>Май      Малые летние  Олимпийские игры Спортивный комплекс города.  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Reanimator Extreme Edition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Проект  О, спорт! Ты – зодчий.</dc:title>
  <dc:creator>галина</dc:creator>
  <cp:lastModifiedBy>Admin</cp:lastModifiedBy>
  <cp:revision>109</cp:revision>
  <dcterms:created xsi:type="dcterms:W3CDTF">2016-09-01T19:27:01Z</dcterms:created>
  <dcterms:modified xsi:type="dcterms:W3CDTF">2018-06-28T12:27:28Z</dcterms:modified>
</cp:coreProperties>
</file>