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0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9999FF"/>
    <a:srgbClr val="85DFFF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47" d="100"/>
          <a:sy n="47" d="100"/>
        </p:scale>
        <p:origin x="-90" y="-10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01.06.2018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 descr="https://avatanplus.com/files/resources/original/5700bcbf48023153dae14b3f.pn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7" descr="D:\Лидия\шаблоны\Ольга Бор\Care Bears\облака.png"/>
          <p:cNvPicPr>
            <a:picLocks noChangeAspect="1" noChangeArrowheads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60104" y="1562985"/>
            <a:ext cx="4813818" cy="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323528" y="1196752"/>
            <a:ext cx="8334639" cy="4285640"/>
            <a:chOff x="771080" y="2148307"/>
            <a:chExt cx="7626720" cy="440399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71080" y="2148307"/>
              <a:ext cx="7626720" cy="262509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8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3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ИЗО кружок  «Карандашик»</a:t>
              </a:r>
              <a:endParaRPr lang="ru-RU" sz="8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24592" y="5034176"/>
              <a:ext cx="3426377" cy="15181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C00000"/>
                  </a:solidFill>
                  <a:latin typeface="Monotype Corsiva" pitchFamily="66" charset="0"/>
                  <a:cs typeface="Arial" charset="0"/>
                </a:rPr>
                <a:t>Руководители</a:t>
              </a:r>
              <a:r>
                <a:rPr lang="ru-RU" sz="2400" b="1" dirty="0">
                  <a:solidFill>
                    <a:srgbClr val="C00000"/>
                  </a:solidFill>
                  <a:latin typeface="Monotype Corsiva" pitchFamily="66" charset="0"/>
                  <a:cs typeface="Arial" charset="0"/>
                </a:rPr>
                <a:t>:</a:t>
              </a:r>
            </a:p>
            <a:p>
              <a:r>
                <a:rPr lang="ru-RU" sz="2400" dirty="0" smtClean="0">
                  <a:latin typeface="Monotype Corsiva" pitchFamily="66" charset="0"/>
                  <a:cs typeface="Arial" charset="0"/>
                </a:rPr>
                <a:t>воспитатель </a:t>
              </a:r>
              <a:r>
                <a:rPr lang="ru-RU" sz="2400" b="1" dirty="0">
                  <a:solidFill>
                    <a:srgbClr val="C00000"/>
                  </a:solidFill>
                  <a:latin typeface="Monotype Corsiva" pitchFamily="66" charset="0"/>
                  <a:cs typeface="Arial" charset="0"/>
                </a:rPr>
                <a:t>Терехова Е.В.,</a:t>
              </a:r>
              <a:r>
                <a:rPr lang="ru-RU" sz="2400" dirty="0" smtClean="0">
                  <a:latin typeface="Monotype Corsiva" pitchFamily="66" charset="0"/>
                  <a:cs typeface="Arial" charset="0"/>
                </a:rPr>
                <a:t>                                                       педагог-психолог </a:t>
              </a:r>
              <a:r>
                <a:rPr lang="ru-RU" sz="2400" b="1" dirty="0">
                  <a:solidFill>
                    <a:srgbClr val="C00000"/>
                  </a:solidFill>
                  <a:latin typeface="Monotype Corsiva" pitchFamily="66" charset="0"/>
                  <a:cs typeface="Arial" charset="0"/>
                </a:rPr>
                <a:t>Жулего Т.В.</a:t>
              </a:r>
            </a:p>
            <a:p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835696" y="2842175"/>
            <a:ext cx="63367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выставок детских работ;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выставки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конкурсах в течение года;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кружка.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1484784"/>
            <a:ext cx="640038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Возможные формы </a:t>
            </a:r>
            <a:r>
              <a:rPr lang="ru-RU" sz="3400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проведения итогов работы </a:t>
            </a:r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Изо </a:t>
            </a:r>
            <a:r>
              <a:rPr lang="ru-RU" sz="3400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кружка</a:t>
            </a:r>
          </a:p>
        </p:txBody>
      </p:sp>
    </p:spTree>
    <p:extLst>
      <p:ext uri="{BB962C8B-B14F-4D97-AF65-F5344CB8AC3E}">
        <p14:creationId xmlns:p14="http://schemas.microsoft.com/office/powerpoint/2010/main" val="205003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916832"/>
            <a:ext cx="833463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rPr>
              <a:t>Удачи в новом учебном году!</a:t>
            </a:r>
            <a:endParaRPr lang="ru-RU" sz="80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18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025726" cy="1080120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Предпосылки для обучения </a:t>
            </a: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детей </a:t>
            </a:r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с синдромом Дауна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3567" y="1700808"/>
            <a:ext cx="7978915" cy="41764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игрового характера деятельности;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подвижность и яркость реакций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общении;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 фона настроения, проявление дружелюбия и привязанности к взрослому;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послушание, подчиняемость, добродушие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подражательные способности при совместной со взрослым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самостоятельной работе;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характерного любопытства и интереса к окружающему;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видов элементарной ручной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восприятия пространственных отношений и цветоразличия, соотношения предметов по форме и величине;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и овладение навыками при многократном повторении; </a:t>
            </a:r>
          </a:p>
          <a:p>
            <a:pPr>
              <a:spcBef>
                <a:spcPts val="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97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025726" cy="1080120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Предпосылки для обучения </a:t>
            </a: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детей </a:t>
            </a:r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с синдромом Дауна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916832"/>
            <a:ext cx="8050922" cy="417646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цепочку действий и переносить усвоенные навыки в новую ситуацию при педагогической помощи и поддержке;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заданного действия с опорой на зрительно-телесный анализ предметов и объектов окружающего мира;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поставленные задачи с использованием преимущественно зрительных образов, чем слуховых;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воспринять целостный образ при подключении нескольких анализаторов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невербальной речи при выполнении заданий;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 совершенствования общей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мелкой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ручной моторики, а также зрительно - двигательной координации.</a:t>
            </a:r>
          </a:p>
          <a:p>
            <a:pPr>
              <a:spcBef>
                <a:spcPts val="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66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043608" y="2096949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потенциальных возможностей и способностей детей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синдромом Дауна в процессе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изобразительной деятельностью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1680" y="988953"/>
            <a:ext cx="575231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600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Цель:</a:t>
            </a:r>
            <a:endParaRPr lang="ru-RU" sz="66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80728"/>
            <a:ext cx="7378771" cy="792088"/>
          </a:xfrm>
        </p:spPr>
        <p:txBody>
          <a:bodyPr/>
          <a:lstStyle/>
          <a:p>
            <a:pPr algn="l" eaLnBrk="1" hangingPunct="1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Задачи </a:t>
            </a:r>
            <a:b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</a:br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социально-педагогической </a:t>
            </a:r>
            <a:r>
              <a:rPr lang="ru-RU" sz="34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направленности: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</a:br>
            <a:endParaRPr lang="ru-RU" sz="3200" b="1" dirty="0">
              <a:solidFill>
                <a:srgbClr val="FF0000"/>
              </a:solidFill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61539" y="2276872"/>
            <a:ext cx="7776864" cy="338437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 интерес к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различным изобразительным материалам и укрепить желание действовать с ними;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развития коммуникативной и речевой деятельности детей;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познавательную активность ребенка в процессе рисования;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 и развивать сенсорную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чувствительность;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556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80728"/>
            <a:ext cx="7378771" cy="792088"/>
          </a:xfrm>
        </p:spPr>
        <p:txBody>
          <a:bodyPr/>
          <a:lstStyle/>
          <a:p>
            <a:pPr algn="l" eaLnBrk="1" hangingPunct="1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Задачи </a:t>
            </a:r>
            <a:b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</a:br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социально-педагогической </a:t>
            </a:r>
            <a:r>
              <a:rPr lang="ru-RU" sz="34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направленности: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</a:br>
            <a:endParaRPr lang="ru-RU" sz="3200" b="1" dirty="0">
              <a:solidFill>
                <a:srgbClr val="FF0000"/>
              </a:solidFill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61539" y="2420888"/>
            <a:ext cx="7776864" cy="3600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и укреплять мелкую моторику;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изображать доступными им средствами выразительности то, что для них интересно или эмоционально значимо;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подражать эмоционально положительным способам взаимодействия с партнером;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представления о себе, других людях, предметах и объектах окружающей действительности.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69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80728"/>
            <a:ext cx="7378771" cy="1080120"/>
          </a:xfrm>
        </p:spPr>
        <p:txBody>
          <a:bodyPr/>
          <a:lstStyle/>
          <a:p>
            <a:pPr algn="l" eaLnBrk="1" hangingPunct="1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Задачи </a:t>
            </a:r>
            <a:b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</a:br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психолого-педагогической </a:t>
            </a:r>
            <a:r>
              <a:rPr lang="ru-RU" sz="3400" b="1" dirty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направленности: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</a:br>
            <a:endParaRPr lang="ru-RU" sz="3200" b="1" dirty="0">
              <a:solidFill>
                <a:srgbClr val="FF0000"/>
              </a:solidFill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7584" y="2348880"/>
            <a:ext cx="7632848" cy="309634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стимулировать развитие познавательной активности детей: интереса, мотивации, познавательных действий;</a:t>
            </a:r>
          </a:p>
          <a:p>
            <a:pPr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эмоционально-волевой сферы, познавательных функций, положительных свойств и качеств личности,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общения и конструктивной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</a:p>
          <a:p>
            <a:pPr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существлять профилактику формирования вторичных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их закрепления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поведении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3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6120681" cy="720080"/>
          </a:xfrm>
        </p:spPr>
        <p:txBody>
          <a:bodyPr/>
          <a:lstStyle/>
          <a:p>
            <a:pPr algn="l" eaLnBrk="1" hangingPunct="1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ea typeface="+mn-ea"/>
                <a:cs typeface="Arial" charset="0"/>
              </a:rPr>
              <a:t>Организация занятий Изо кружка: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ea typeface="+mn-ea"/>
                <a:cs typeface="Arial" charset="0"/>
              </a:rPr>
            </a:br>
            <a:endParaRPr lang="ru-RU" sz="3200" b="1" dirty="0">
              <a:solidFill>
                <a:srgbClr val="FF0000"/>
              </a:solidFill>
              <a:latin typeface="Monotype Corsiva" pitchFamily="66" charset="0"/>
              <a:ea typeface="+mn-ea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3568" y="1916832"/>
            <a:ext cx="7841887" cy="3816424"/>
          </a:xfrm>
        </p:spPr>
        <p:txBody>
          <a:bodyPr/>
          <a:lstStyle/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рассчитана на детей дошкольного возраста с синдромом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Дауна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1 раз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неделю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занятия 20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Коррекционно-развивающую деятельность осуществляют 2 педагога: воспитатель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Тематическая работа проходит в игровой познавательной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 рабочей программы: 1год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15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835696" y="2027497"/>
            <a:ext cx="69847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отношение ребенка к педагогу;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отношение ребенка к результатам своего труда;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отношение ребенка к обучающей ситуации на занятиях, к самостоятельной и совместной деятельности;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ребенком конкретных навыков изобразительного творчества;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 и качественные изменения индивидуально-психологических свойств.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3608" y="988953"/>
            <a:ext cx="640038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4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Критерии оценки эффективности работы:</a:t>
            </a:r>
            <a:endParaRPr lang="ru-RU" sz="3400" b="1" dirty="0" smtClean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55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471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1_Тема Office</vt:lpstr>
      <vt:lpstr>Презентация PowerPoint</vt:lpstr>
      <vt:lpstr>Предпосылки для обучения  детей с синдромом Дауна</vt:lpstr>
      <vt:lpstr>Предпосылки для обучения  детей с синдромом Дауна</vt:lpstr>
      <vt:lpstr>Презентация PowerPoint</vt:lpstr>
      <vt:lpstr>Задачи  социально-педагогической направленности: </vt:lpstr>
      <vt:lpstr>Задачи  социально-педагогической направленности: </vt:lpstr>
      <vt:lpstr>Задачи  психолого-педагогической направленности: </vt:lpstr>
      <vt:lpstr>Организация занятий Изо кружка: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1</cp:lastModifiedBy>
  <cp:revision>54</cp:revision>
  <dcterms:created xsi:type="dcterms:W3CDTF">2014-07-06T18:18:01Z</dcterms:created>
  <dcterms:modified xsi:type="dcterms:W3CDTF">2018-06-01T17:55:49Z</dcterms:modified>
</cp:coreProperties>
</file>