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83" r:id="rId3"/>
    <p:sldId id="275" r:id="rId4"/>
    <p:sldId id="260" r:id="rId5"/>
    <p:sldId id="263" r:id="rId6"/>
    <p:sldId id="276" r:id="rId7"/>
    <p:sldId id="261" r:id="rId8"/>
    <p:sldId id="274" r:id="rId9"/>
    <p:sldId id="259" r:id="rId10"/>
    <p:sldId id="258" r:id="rId11"/>
    <p:sldId id="272" r:id="rId12"/>
    <p:sldId id="273" r:id="rId13"/>
    <p:sldId id="288" r:id="rId14"/>
    <p:sldId id="290" r:id="rId15"/>
    <p:sldId id="266" r:id="rId16"/>
    <p:sldId id="265" r:id="rId17"/>
    <p:sldId id="285" r:id="rId18"/>
    <p:sldId id="269" r:id="rId19"/>
    <p:sldId id="267" r:id="rId20"/>
    <p:sldId id="268" r:id="rId21"/>
    <p:sldId id="270" r:id="rId22"/>
    <p:sldId id="291" r:id="rId23"/>
    <p:sldId id="292" r:id="rId24"/>
    <p:sldId id="271" r:id="rId25"/>
    <p:sldId id="279" r:id="rId26"/>
    <p:sldId id="293" r:id="rId27"/>
    <p:sldId id="294" r:id="rId28"/>
    <p:sldId id="286" r:id="rId29"/>
    <p:sldId id="287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01" autoAdjust="0"/>
  </p:normalViewPr>
  <p:slideViewPr>
    <p:cSldViewPr snapToGrid="0">
      <p:cViewPr varScale="1">
        <p:scale>
          <a:sx n="88" d="100"/>
          <a:sy n="88" d="100"/>
        </p:scale>
        <p:origin x="222" y="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ECEF7-0306-4D25-B947-909BD50E4029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9256B-6C3D-4B6D-A1D3-3C38253F0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82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9256B-6C3D-4B6D-A1D3-3C38253F0775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546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9256B-6C3D-4B6D-A1D3-3C38253F077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683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9256B-6C3D-4B6D-A1D3-3C38253F077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44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7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60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7123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51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9445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112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614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95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03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58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576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77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33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94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1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2297A-D296-4CB7-9254-9A3F7D78B265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8AD975E-54EC-47B3-9CF6-0345E364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96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2182" y="1355074"/>
            <a:ext cx="10013006" cy="172430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/>
              <a:t>Сенсорное развитие, как основа успешного речевого и умственного воспитания детей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4859" y="4168588"/>
            <a:ext cx="4160649" cy="1152559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/>
              <a:t>Из опыта работы</a:t>
            </a:r>
          </a:p>
          <a:p>
            <a:pPr algn="l"/>
            <a:r>
              <a:rPr lang="ru-RU" sz="1600" b="1" dirty="0"/>
              <a:t>у</a:t>
            </a:r>
            <a:r>
              <a:rPr lang="ru-RU" sz="1600" b="1" dirty="0" smtClean="0"/>
              <a:t>чителя-логопеда </a:t>
            </a:r>
          </a:p>
          <a:p>
            <a:pPr algn="l"/>
            <a:r>
              <a:rPr lang="ru-RU" sz="1600" b="1" dirty="0" smtClean="0"/>
              <a:t>ГКОУ «Осташковский детский дом»</a:t>
            </a:r>
          </a:p>
          <a:p>
            <a:pPr algn="l"/>
            <a:r>
              <a:rPr lang="ru-RU" sz="1600" b="1" dirty="0" smtClean="0"/>
              <a:t>Антоненко Л.И.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486123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3"/>
          <a:stretch/>
        </p:blipFill>
        <p:spPr>
          <a:xfrm>
            <a:off x="1683192" y="140677"/>
            <a:ext cx="7408605" cy="65104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12813" y="1012874"/>
            <a:ext cx="275235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/>
              <a:t>        В </a:t>
            </a:r>
            <a:r>
              <a:rPr lang="ru-RU" b="1" dirty="0"/>
              <a:t>играх </a:t>
            </a:r>
            <a:endParaRPr lang="ru-RU" b="1" dirty="0" smtClean="0"/>
          </a:p>
          <a:p>
            <a:pPr>
              <a:lnSpc>
                <a:spcPct val="150000"/>
              </a:lnSpc>
            </a:pPr>
            <a:r>
              <a:rPr lang="ru-RU" b="1" dirty="0" smtClean="0"/>
              <a:t>со </a:t>
            </a:r>
            <a:r>
              <a:rPr lang="ru-RU" b="1" dirty="0"/>
              <a:t>шнурованием </a:t>
            </a:r>
            <a:endParaRPr lang="ru-RU" b="1" dirty="0" smtClean="0"/>
          </a:p>
          <a:p>
            <a:pPr>
              <a:lnSpc>
                <a:spcPct val="150000"/>
              </a:lnSpc>
            </a:pPr>
            <a:r>
              <a:rPr lang="ru-RU" b="1" dirty="0" smtClean="0"/>
              <a:t>также </a:t>
            </a:r>
            <a:r>
              <a:rPr lang="ru-RU" b="1" dirty="0"/>
              <a:t>развивается глазомер и внимание, происходит укрепление пальцев и всей кисти руки, </a:t>
            </a:r>
            <a:endParaRPr lang="ru-RU" b="1" dirty="0" smtClean="0"/>
          </a:p>
          <a:p>
            <a:pPr>
              <a:lnSpc>
                <a:spcPct val="150000"/>
              </a:lnSpc>
            </a:pPr>
            <a:r>
              <a:rPr lang="ru-RU" b="1" dirty="0" smtClean="0"/>
              <a:t>а </a:t>
            </a:r>
            <a:r>
              <a:rPr lang="ru-RU" b="1" dirty="0"/>
              <a:t>это, в свою очередь, влияет на формирование головного мозга и становление речи.</a:t>
            </a:r>
          </a:p>
        </p:txBody>
      </p:sp>
    </p:spTree>
    <p:extLst>
      <p:ext uri="{BB962C8B-B14F-4D97-AF65-F5344CB8AC3E}">
        <p14:creationId xmlns:p14="http://schemas.microsoft.com/office/powerpoint/2010/main" val="214195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9314" y="385947"/>
            <a:ext cx="4445021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Использование </a:t>
            </a:r>
            <a:r>
              <a:rPr lang="ru-RU" sz="2000" b="1" dirty="0">
                <a:solidFill>
                  <a:srgbClr val="7030A0"/>
                </a:solidFill>
              </a:rPr>
              <a:t>Су – </a:t>
            </a:r>
            <a:r>
              <a:rPr lang="ru-RU" sz="2000" b="1" dirty="0" err="1">
                <a:solidFill>
                  <a:srgbClr val="7030A0"/>
                </a:solidFill>
              </a:rPr>
              <a:t>Джок</a:t>
            </a:r>
            <a:r>
              <a:rPr lang="ru-RU" sz="2000" b="1" dirty="0"/>
              <a:t> </a:t>
            </a:r>
            <a:r>
              <a:rPr lang="ru-RU" b="1" dirty="0"/>
              <a:t> </a:t>
            </a:r>
            <a:r>
              <a:rPr lang="ru-RU" b="1" dirty="0" smtClean="0"/>
              <a:t>терапии </a:t>
            </a:r>
            <a:r>
              <a:rPr lang="ru-RU" b="1" dirty="0"/>
              <a:t>способствует развитию памяти и внимания, стимулирует речевую активность.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                         Хороший эффект</a:t>
            </a:r>
          </a:p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r>
              <a:rPr lang="ru-RU" b="1" dirty="0" smtClean="0"/>
              <a:t>                        дает</a:t>
            </a:r>
            <a:r>
              <a:rPr lang="ru-RU" b="1" dirty="0"/>
              <a:t> использование </a:t>
            </a:r>
            <a:endParaRPr lang="ru-RU" b="1" dirty="0" smtClean="0"/>
          </a:p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r>
              <a:rPr lang="ru-RU" b="1" dirty="0" smtClean="0"/>
              <a:t>                        массажных мячей. 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Разные </a:t>
            </a:r>
            <a:r>
              <a:rPr lang="ru-RU" b="1" dirty="0"/>
              <a:t>по форме, упругости, фактуре поверхности мячи обеспечивают широкий спектр разнообразных ощущений, которые можно получить, действуя с этими предметами самостоятельно.</a:t>
            </a:r>
          </a:p>
        </p:txBody>
      </p:sp>
      <p:pic>
        <p:nvPicPr>
          <p:cNvPr id="8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>
          <a:xfrm>
            <a:off x="6034335" y="174171"/>
            <a:ext cx="5951745" cy="6553200"/>
          </a:xfrm>
        </p:spPr>
      </p:pic>
    </p:spTree>
    <p:extLst>
      <p:ext uri="{BB962C8B-B14F-4D97-AF65-F5344CB8AC3E}">
        <p14:creationId xmlns:p14="http://schemas.microsoft.com/office/powerpoint/2010/main" val="2051672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6"/>
          <a:stretch/>
        </p:blipFill>
        <p:spPr>
          <a:xfrm>
            <a:off x="2145695" y="121185"/>
            <a:ext cx="5632213" cy="6551757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7899094" y="256468"/>
            <a:ext cx="3902972" cy="479907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</a:pPr>
            <a:endParaRPr lang="ru-RU" sz="1600" b="1" dirty="0" smtClean="0"/>
          </a:p>
          <a:p>
            <a:pPr marL="0" indent="0">
              <a:lnSpc>
                <a:spcPct val="150000"/>
              </a:lnSpc>
              <a:buNone/>
            </a:pP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3300" b="1" dirty="0" smtClean="0"/>
              <a:t>При </a:t>
            </a:r>
            <a:r>
              <a:rPr lang="ru-RU" sz="3300" b="1" dirty="0"/>
              <a:t>помощи </a:t>
            </a:r>
            <a:r>
              <a:rPr lang="ru-RU" sz="3800" b="1" dirty="0">
                <a:solidFill>
                  <a:srgbClr val="7030A0"/>
                </a:solidFill>
              </a:rPr>
              <a:t>Су-</a:t>
            </a:r>
            <a:r>
              <a:rPr lang="ru-RU" sz="3800" b="1" dirty="0" err="1">
                <a:solidFill>
                  <a:srgbClr val="7030A0"/>
                </a:solidFill>
              </a:rPr>
              <a:t>Джок</a:t>
            </a:r>
            <a:r>
              <a:rPr lang="ru-RU" sz="3800" b="1" dirty="0">
                <a:solidFill>
                  <a:srgbClr val="7030A0"/>
                </a:solidFill>
              </a:rPr>
              <a:t> </a:t>
            </a:r>
            <a:r>
              <a:rPr lang="ru-RU" sz="3300" b="1" dirty="0"/>
              <a:t>терапии </a:t>
            </a:r>
            <a:r>
              <a:rPr lang="ru-RU" sz="3300" b="1" dirty="0" smtClean="0"/>
              <a:t>у </a:t>
            </a:r>
            <a:r>
              <a:rPr lang="ru-RU" sz="3300" b="1" dirty="0"/>
              <a:t>детей активно развивается мелкая моторика, которая стимулирует развитие речи</a:t>
            </a:r>
            <a:r>
              <a:rPr lang="ru-RU" sz="3300" b="1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sz="3300" b="1" dirty="0" smtClean="0"/>
              <a:t> По </a:t>
            </a:r>
            <a:r>
              <a:rPr lang="ru-RU" sz="3300" b="1" dirty="0"/>
              <a:t>этой причине </a:t>
            </a:r>
            <a:r>
              <a:rPr lang="ru-RU" sz="3300" b="1" dirty="0" smtClean="0"/>
              <a:t>данный метод </a:t>
            </a:r>
            <a:r>
              <a:rPr lang="ru-RU" sz="3300" b="1" dirty="0"/>
              <a:t>часто используют при задержке речевого развития. </a:t>
            </a:r>
            <a:endParaRPr lang="ru-RU" sz="3300" b="1" dirty="0" smtClean="0"/>
          </a:p>
          <a:p>
            <a:pPr>
              <a:lnSpc>
                <a:spcPct val="150000"/>
              </a:lnSpc>
            </a:pPr>
            <a:r>
              <a:rPr lang="ru-RU" sz="3300" b="1" dirty="0" smtClean="0"/>
              <a:t>Для </a:t>
            </a:r>
            <a:r>
              <a:rPr lang="ru-RU" sz="3300" b="1" dirty="0"/>
              <a:t>детей по методу Су-</a:t>
            </a:r>
            <a:r>
              <a:rPr lang="ru-RU" sz="3300" b="1" dirty="0" err="1"/>
              <a:t>Джок</a:t>
            </a:r>
            <a:r>
              <a:rPr lang="ru-RU" sz="3300" b="1" dirty="0"/>
              <a:t> </a:t>
            </a:r>
            <a:r>
              <a:rPr lang="ru-RU" sz="3300" b="1" dirty="0" smtClean="0"/>
              <a:t>терапии в играх и речевых упражнениях  </a:t>
            </a:r>
            <a:r>
              <a:rPr lang="ru-RU" sz="3300" b="1" dirty="0"/>
              <a:t>используются специальные </a:t>
            </a:r>
            <a:r>
              <a:rPr lang="ru-RU" sz="3300" b="1" dirty="0" smtClean="0"/>
              <a:t>валики, шарики и кольца.</a:t>
            </a:r>
            <a:endParaRPr lang="ru-RU" sz="3300" b="1" dirty="0"/>
          </a:p>
        </p:txBody>
      </p:sp>
    </p:spTree>
    <p:extLst>
      <p:ext uri="{BB962C8B-B14F-4D97-AF65-F5344CB8AC3E}">
        <p14:creationId xmlns:p14="http://schemas.microsoft.com/office/powerpoint/2010/main" val="2253477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511" y="313565"/>
            <a:ext cx="4764728" cy="546156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94042" y="5826795"/>
            <a:ext cx="10175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err="1">
                <a:solidFill>
                  <a:srgbClr val="383119"/>
                </a:solidFill>
              </a:rPr>
              <a:t>К</a:t>
            </a:r>
            <a:r>
              <a:rPr lang="ru-RU" b="1" dirty="0" err="1" smtClean="0">
                <a:solidFill>
                  <a:srgbClr val="383119"/>
                </a:solidFill>
              </a:rPr>
              <a:t>олёсиковые</a:t>
            </a:r>
            <a:r>
              <a:rPr lang="ru-RU" b="1" dirty="0" smtClean="0">
                <a:solidFill>
                  <a:srgbClr val="383119"/>
                </a:solidFill>
              </a:rPr>
              <a:t> </a:t>
            </a:r>
            <a:r>
              <a:rPr lang="ru-RU" b="1" dirty="0">
                <a:solidFill>
                  <a:srgbClr val="383119"/>
                </a:solidFill>
              </a:rPr>
              <a:t>массажёры, массажные шарики и валики используются </a:t>
            </a:r>
            <a:endParaRPr lang="ru-RU" b="1" dirty="0" smtClean="0">
              <a:solidFill>
                <a:srgbClr val="383119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383119"/>
                </a:solidFill>
              </a:rPr>
              <a:t>для </a:t>
            </a:r>
            <a:r>
              <a:rPr lang="ru-RU" b="1" dirty="0">
                <a:solidFill>
                  <a:srgbClr val="383119"/>
                </a:solidFill>
              </a:rPr>
              <a:t>самомассажа и взаимного массажа пальцев и кистей рук.</a:t>
            </a:r>
            <a:endParaRPr lang="ru-RU" b="1" dirty="0"/>
          </a:p>
          <a:p>
            <a:endParaRPr lang="ru-RU" dirty="0"/>
          </a:p>
        </p:txBody>
      </p:sp>
      <p:pic>
        <p:nvPicPr>
          <p:cNvPr id="7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11" y="313565"/>
            <a:ext cx="4334933" cy="546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61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93" y="883745"/>
            <a:ext cx="9444209" cy="515349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40065" y="-2094944"/>
            <a:ext cx="8915399" cy="311704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            </a:t>
            </a:r>
            <a:endParaRPr lang="ru-RU" sz="18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677100" y="5704416"/>
            <a:ext cx="9500212" cy="1555864"/>
          </a:xfrm>
        </p:spPr>
        <p:txBody>
          <a:bodyPr/>
          <a:lstStyle/>
          <a:p>
            <a:r>
              <a:rPr lang="ru-RU" b="1" dirty="0" smtClean="0"/>
              <a:t>Игры: </a:t>
            </a:r>
            <a:r>
              <a:rPr lang="ru-RU" b="1" dirty="0">
                <a:solidFill>
                  <a:srgbClr val="7030A0"/>
                </a:solidFill>
              </a:rPr>
              <a:t>«Покажи, что звучит» </a:t>
            </a:r>
            <a:r>
              <a:rPr lang="ru-RU" b="1" dirty="0" smtClean="0">
                <a:solidFill>
                  <a:srgbClr val="7030A0"/>
                </a:solidFill>
              </a:rPr>
              <a:t>, « Повтори, не ошибись» </a:t>
            </a:r>
            <a:r>
              <a:rPr lang="ru-RU" b="1" dirty="0" smtClean="0"/>
              <a:t>(чередование слогов)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45993" y="-339293"/>
            <a:ext cx="98711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В старшем дошкольном возрасте у детей развивается фонематический слух </a:t>
            </a:r>
            <a:r>
              <a:rPr lang="ru-RU" b="1" dirty="0" smtClean="0"/>
              <a:t>–</a:t>
            </a:r>
          </a:p>
          <a:p>
            <a:r>
              <a:rPr lang="ru-RU" b="1" dirty="0" smtClean="0"/>
              <a:t>                                           различение </a:t>
            </a:r>
            <a:r>
              <a:rPr lang="ru-RU" b="1" dirty="0"/>
              <a:t>речевых звуков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934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"/>
          <a:stretch/>
        </p:blipFill>
        <p:spPr>
          <a:xfrm>
            <a:off x="6706380" y="174170"/>
            <a:ext cx="5351071" cy="6444344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2467936" y="174170"/>
            <a:ext cx="4313864" cy="6542315"/>
          </a:xfrm>
        </p:spPr>
        <p:txBody>
          <a:bodyPr/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 smtClean="0"/>
              <a:t>Чтобы подготовить руку ребёнка к письму, нужно дать ему возможность </a:t>
            </a:r>
            <a:r>
              <a:rPr lang="ru-RU" b="1" dirty="0" smtClean="0"/>
              <a:t>рисовать</a:t>
            </a:r>
            <a:r>
              <a:rPr lang="ru-RU" b="1" dirty="0" smtClean="0"/>
              <a:t>. Сначала </a:t>
            </a:r>
            <a:r>
              <a:rPr lang="ru-RU" b="1" dirty="0" smtClean="0"/>
              <a:t>обводим рисунки </a:t>
            </a:r>
            <a:r>
              <a:rPr lang="ru-RU" b="1" dirty="0" smtClean="0"/>
              <a:t>по клеточкам, потом </a:t>
            </a:r>
            <a:r>
              <a:rPr lang="ru-RU" b="1" dirty="0" smtClean="0"/>
              <a:t>копируем </a:t>
            </a:r>
            <a:r>
              <a:rPr lang="ru-RU" b="1" dirty="0"/>
              <a:t>о</a:t>
            </a:r>
            <a:r>
              <a:rPr lang="ru-RU" b="1" dirty="0" smtClean="0"/>
              <a:t>рнаменты</a:t>
            </a:r>
            <a:r>
              <a:rPr lang="ru-RU" b="1" dirty="0" smtClean="0"/>
              <a:t>, </a:t>
            </a:r>
            <a:r>
              <a:rPr lang="ru-RU" b="1" dirty="0" smtClean="0"/>
              <a:t>дорисовываем  </a:t>
            </a:r>
            <a:r>
              <a:rPr lang="ru-RU" b="1" dirty="0" smtClean="0"/>
              <a:t>вторые половинки, </a:t>
            </a:r>
            <a:r>
              <a:rPr lang="ru-RU" b="1" dirty="0" smtClean="0"/>
              <a:t>раскрашиваем, не выходя за контур предмета </a:t>
            </a:r>
            <a:r>
              <a:rPr lang="ru-RU" b="1" dirty="0" smtClean="0"/>
              <a:t>и др.</a:t>
            </a:r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smtClean="0"/>
              <a:t>Эти </a:t>
            </a:r>
            <a:r>
              <a:rPr lang="ru-RU" b="1" dirty="0" smtClean="0"/>
              <a:t>занятия превращаются </a:t>
            </a:r>
            <a:r>
              <a:rPr lang="ru-RU" b="1" dirty="0" smtClean="0"/>
              <a:t>в увлекательную игру, и ребёнок </a:t>
            </a:r>
            <a:r>
              <a:rPr lang="ru-RU" b="1" dirty="0" smtClean="0"/>
              <a:t>учится </a:t>
            </a:r>
            <a:r>
              <a:rPr lang="ru-RU" b="1" dirty="0" smtClean="0"/>
              <a:t>писать играючи!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35772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"/>
          <a:stretch/>
        </p:blipFill>
        <p:spPr>
          <a:xfrm>
            <a:off x="1676399" y="143219"/>
            <a:ext cx="6597267" cy="6540609"/>
          </a:xfrm>
        </p:spPr>
      </p:pic>
      <p:sp>
        <p:nvSpPr>
          <p:cNvPr id="6" name="Объект 6"/>
          <p:cNvSpPr>
            <a:spLocks noGrp="1"/>
          </p:cNvSpPr>
          <p:nvPr>
            <p:ph sz="half" idx="2"/>
          </p:nvPr>
        </p:nvSpPr>
        <p:spPr>
          <a:xfrm>
            <a:off x="8273668" y="143219"/>
            <a:ext cx="4039518" cy="66321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В старшем </a:t>
            </a:r>
            <a:r>
              <a:rPr lang="ru-RU" b="1" dirty="0"/>
              <a:t>дошкольном возрасте у детей развивается </a:t>
            </a:r>
            <a:r>
              <a:rPr lang="ru-RU" b="1" dirty="0" smtClean="0">
                <a:solidFill>
                  <a:srgbClr val="7030A0"/>
                </a:solidFill>
              </a:rPr>
              <a:t>буквенный гнозис</a:t>
            </a:r>
            <a:r>
              <a:rPr lang="ru-RU" b="1" dirty="0" smtClean="0"/>
              <a:t>, различение </a:t>
            </a:r>
            <a:r>
              <a:rPr lang="ru-RU" b="1" dirty="0"/>
              <a:t>восприятия начертания букв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Узнавание букв и их написание  являются  наиболее высокой формой развития пространственного восприятия, </a:t>
            </a:r>
            <a:r>
              <a:rPr lang="ru-RU" b="1" dirty="0" err="1" smtClean="0"/>
              <a:t>слухо</a:t>
            </a:r>
            <a:r>
              <a:rPr lang="ru-RU" b="1" dirty="0" smtClean="0"/>
              <a:t>-зрительно-моторных координаций , тонкой пальцевой моторики.</a:t>
            </a:r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smtClean="0"/>
              <a:t>Достаточный уровень </a:t>
            </a:r>
            <a:r>
              <a:rPr lang="ru-RU" b="1" dirty="0" err="1" smtClean="0"/>
              <a:t>сформированности</a:t>
            </a:r>
            <a:r>
              <a:rPr lang="ru-RU" b="1" dirty="0" smtClean="0"/>
              <a:t> </a:t>
            </a:r>
            <a:r>
              <a:rPr lang="ru-RU" b="1" dirty="0"/>
              <a:t> </a:t>
            </a:r>
            <a:r>
              <a:rPr lang="ru-RU" b="1" dirty="0" smtClean="0"/>
              <a:t>буквенного </a:t>
            </a:r>
            <a:r>
              <a:rPr lang="ru-RU" b="1" dirty="0" err="1" smtClean="0"/>
              <a:t>гнозиса</a:t>
            </a:r>
            <a:r>
              <a:rPr lang="ru-RU" b="1" dirty="0" smtClean="0"/>
              <a:t> лежит в основе школьных навыков письма и чтения.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14515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1.ppt4web.ru/images/5552/83422/640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37" y="1"/>
            <a:ext cx="9294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538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8"/>
          <a:stretch/>
        </p:blipFill>
        <p:spPr>
          <a:xfrm>
            <a:off x="5965371" y="108857"/>
            <a:ext cx="6052507" cy="664028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32193" y="4208443"/>
            <a:ext cx="4880472" cy="137591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</a:rPr>
              <a:t>«Буквенный конструктор»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b="1" dirty="0"/>
              <a:t> </a:t>
            </a:r>
            <a:r>
              <a:rPr lang="ru-RU" b="1" dirty="0" smtClean="0"/>
              <a:t>    Игра: «Собери как можно больше    букв из предложенных деталей»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05619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4"/>
          <a:stretch/>
        </p:blipFill>
        <p:spPr>
          <a:xfrm>
            <a:off x="2428604" y="185058"/>
            <a:ext cx="6175921" cy="64770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582139" y="694063"/>
            <a:ext cx="3470313" cy="5209781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«Буквенные </a:t>
            </a:r>
            <a:r>
              <a:rPr lang="ru-RU" sz="2400" b="1" dirty="0" err="1">
                <a:solidFill>
                  <a:srgbClr val="0070C0"/>
                </a:solidFill>
              </a:rPr>
              <a:t>пазлы</a:t>
            </a:r>
            <a:r>
              <a:rPr lang="ru-RU" sz="2400" b="1" dirty="0">
                <a:solidFill>
                  <a:srgbClr val="0070C0"/>
                </a:solidFill>
              </a:rPr>
              <a:t>»</a:t>
            </a:r>
          </a:p>
          <a:p>
            <a:pPr marL="0" indent="0" algn="ctr">
              <a:buNone/>
            </a:pPr>
            <a:endParaRPr lang="ru-RU" sz="2400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ru-RU" b="1" dirty="0"/>
              <a:t>Игра: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ru-RU" b="1" dirty="0"/>
              <a:t>«Собери </a:t>
            </a:r>
            <a:r>
              <a:rPr lang="ru-RU" b="1" dirty="0" smtClean="0"/>
              <a:t> буквы </a:t>
            </a:r>
            <a:endParaRPr lang="ru-RU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ru-RU" b="1" dirty="0"/>
              <a:t>из предложенных деталей»</a:t>
            </a:r>
          </a:p>
          <a:p>
            <a:pPr marL="0" indent="0" algn="ctr">
              <a:lnSpc>
                <a:spcPct val="150000"/>
              </a:lnSpc>
              <a:buNone/>
            </a:pPr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46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3258" y="352539"/>
            <a:ext cx="962874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0000"/>
                </a:solidFill>
              </a:rPr>
              <a:t>Сенсорное </a:t>
            </a:r>
            <a:r>
              <a:rPr lang="ru-RU" sz="2400" b="1" dirty="0">
                <a:solidFill>
                  <a:srgbClr val="000000"/>
                </a:solidFill>
              </a:rPr>
              <a:t>развитие </a:t>
            </a:r>
            <a:r>
              <a:rPr lang="ru-RU" sz="2000" b="1" dirty="0">
                <a:solidFill>
                  <a:srgbClr val="000000"/>
                </a:solidFill>
              </a:rPr>
              <a:t>- это процесс формирования восприятия формы, цвета, величины, пространства, времени, движений тела, особых свойств предметов и явлений, целостных предметов.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pPr>
              <a:lnSpc>
                <a:spcPct val="150000"/>
              </a:lnSpc>
            </a:pPr>
            <a:endParaRPr lang="ru-RU" sz="2000" b="1" dirty="0"/>
          </a:p>
          <a:p>
            <a:pPr>
              <a:lnSpc>
                <a:spcPct val="150000"/>
              </a:lnSpc>
            </a:pPr>
            <a:r>
              <a:rPr lang="ru-RU" sz="2000" b="1" dirty="0" smtClean="0"/>
              <a:t>Для </a:t>
            </a:r>
            <a:r>
              <a:rPr lang="ru-RU" sz="2000" b="1" dirty="0"/>
              <a:t>того чтобы в памяти ребенка закрепилось любое понятие, его название, он должен его увидеть, услышать, попробовать и потрогать. </a:t>
            </a:r>
            <a:endParaRPr lang="ru-RU" sz="2000" b="1" dirty="0" smtClean="0"/>
          </a:p>
          <a:p>
            <a:pPr>
              <a:lnSpc>
                <a:spcPct val="150000"/>
              </a:lnSpc>
            </a:pPr>
            <a:r>
              <a:rPr lang="ru-RU" sz="2000" b="1" dirty="0" smtClean="0"/>
              <a:t>И </a:t>
            </a:r>
            <a:r>
              <a:rPr lang="ru-RU" sz="2000" b="1" dirty="0"/>
              <a:t>только в этом случае в головном мозге формируется эта связь</a:t>
            </a:r>
            <a:r>
              <a:rPr lang="ru-RU" sz="2000" b="1" dirty="0" smtClean="0"/>
              <a:t>.</a:t>
            </a:r>
          </a:p>
          <a:p>
            <a:pPr>
              <a:lnSpc>
                <a:spcPct val="150000"/>
              </a:lnSpc>
            </a:pPr>
            <a:endParaRPr lang="ru-RU" sz="2000" b="1" dirty="0"/>
          </a:p>
          <a:p>
            <a:pPr>
              <a:lnSpc>
                <a:spcPct val="150000"/>
              </a:lnSpc>
            </a:pPr>
            <a:r>
              <a:rPr lang="ru-RU" sz="2000" b="1" dirty="0"/>
              <a:t>Сенсорное развитие детей дошкольного возраста с нарушением речи отличается качественным своеобразием. Процесс восприятия, который является компонентом сенсорного развития, несколько затруднен — снижен его темп, сужен объем, недостаточна точность восприятия (зрительного, слухового, тактильно-двигательного).</a:t>
            </a:r>
          </a:p>
        </p:txBody>
      </p:sp>
    </p:spTree>
    <p:extLst>
      <p:ext uri="{BB962C8B-B14F-4D97-AF65-F5344CB8AC3E}">
        <p14:creationId xmlns:p14="http://schemas.microsoft.com/office/powerpoint/2010/main" val="4209978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0" t="-1" r="-1" b="-1420"/>
          <a:stretch/>
        </p:blipFill>
        <p:spPr>
          <a:xfrm>
            <a:off x="2231572" y="99545"/>
            <a:ext cx="6376406" cy="670402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904515" y="418641"/>
            <a:ext cx="3287486" cy="548520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«Найди половинку»</a:t>
            </a:r>
          </a:p>
          <a:p>
            <a:pPr marL="0" indent="0" algn="ctr">
              <a:buNone/>
            </a:pPr>
            <a:endParaRPr lang="ru-RU" sz="2000" b="1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ru-RU" b="1" dirty="0" smtClean="0"/>
              <a:t>Игра</a:t>
            </a:r>
            <a:r>
              <a:rPr lang="ru-RU" b="1" dirty="0"/>
              <a:t>: </a:t>
            </a:r>
            <a:endParaRPr lang="ru-RU" b="1" dirty="0" smtClean="0"/>
          </a:p>
          <a:p>
            <a:pPr marL="0" indent="0" algn="ctr">
              <a:lnSpc>
                <a:spcPct val="200000"/>
              </a:lnSpc>
              <a:buNone/>
            </a:pPr>
            <a:r>
              <a:rPr lang="ru-RU" b="1" dirty="0" smtClean="0"/>
              <a:t>«</a:t>
            </a:r>
            <a:r>
              <a:rPr lang="ru-RU" b="1" dirty="0"/>
              <a:t>Собери </a:t>
            </a:r>
            <a:r>
              <a:rPr lang="ru-RU" b="1" dirty="0" smtClean="0"/>
              <a:t> согласные (гласные) буквы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ru-RU" b="1" dirty="0" smtClean="0"/>
              <a:t>из </a:t>
            </a:r>
            <a:r>
              <a:rPr lang="ru-RU" b="1" dirty="0"/>
              <a:t>предложенных </a:t>
            </a:r>
            <a:r>
              <a:rPr lang="ru-RU" b="1" dirty="0" smtClean="0"/>
              <a:t>деталей – двух половинок»</a:t>
            </a:r>
            <a:endParaRPr lang="ru-RU" b="1" dirty="0"/>
          </a:p>
          <a:p>
            <a:pPr marL="0" indent="0" algn="ctr">
              <a:lnSpc>
                <a:spcPct val="150000"/>
              </a:lnSpc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65926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1"/>
          <a:stretch/>
        </p:blipFill>
        <p:spPr>
          <a:xfrm>
            <a:off x="5976257" y="97971"/>
            <a:ext cx="6048085" cy="667294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84733" y="4594034"/>
            <a:ext cx="4737253" cy="1696597"/>
          </a:xfrm>
        </p:spPr>
        <p:txBody>
          <a:bodyPr/>
          <a:lstStyle/>
          <a:p>
            <a:r>
              <a:rPr lang="ru-RU" sz="2000" b="1" dirty="0" smtClean="0"/>
              <a:t>«Собери букву»</a:t>
            </a:r>
          </a:p>
          <a:p>
            <a:pPr marL="0" indent="0">
              <a:buNone/>
            </a:pPr>
            <a:r>
              <a:rPr lang="ru-RU" b="1" dirty="0" smtClean="0"/>
              <a:t>      (щёлкай по углам окошечка, 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пока буква получится)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45057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38" y="143220"/>
            <a:ext cx="8460954" cy="601983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963538" y="5868138"/>
            <a:ext cx="8911687" cy="1280890"/>
          </a:xfrm>
        </p:spPr>
        <p:txBody>
          <a:bodyPr>
            <a:normAutofit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                                              </a:t>
            </a:r>
            <a:r>
              <a:rPr lang="ru-RU" sz="1800" b="1" dirty="0" smtClean="0"/>
              <a:t>« Найди одинаковые буквы»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61220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2"/>
          <a:stretch/>
        </p:blipFill>
        <p:spPr>
          <a:xfrm>
            <a:off x="6390177" y="553218"/>
            <a:ext cx="5617092" cy="58579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3" t="21800" r="-688" b="7301"/>
          <a:stretch/>
        </p:blipFill>
        <p:spPr>
          <a:xfrm>
            <a:off x="1262914" y="1489389"/>
            <a:ext cx="4996372" cy="4921806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155371" y="107394"/>
            <a:ext cx="3958990" cy="646836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+mn-lt"/>
              </a:rPr>
              <a:t>       </a:t>
            </a:r>
            <a:br>
              <a:rPr lang="ru-RU" sz="1800" b="1" dirty="0" smtClean="0">
                <a:latin typeface="+mn-lt"/>
              </a:rPr>
            </a:br>
            <a:r>
              <a:rPr lang="ru-RU" sz="1800" b="1" dirty="0">
                <a:latin typeface="+mn-lt"/>
              </a:rPr>
              <a:t> </a:t>
            </a:r>
            <a:r>
              <a:rPr lang="ru-RU" sz="1800" b="1" dirty="0" smtClean="0">
                <a:latin typeface="+mn-lt"/>
              </a:rPr>
              <a:t>       </a:t>
            </a:r>
            <a:br>
              <a:rPr lang="ru-RU" sz="1800" b="1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> «Найди одинаковые слоги»</a:t>
            </a:r>
            <a:endParaRPr lang="ru-RU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0272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t="-7111" r="-702" b="7111"/>
          <a:stretch/>
        </p:blipFill>
        <p:spPr>
          <a:xfrm>
            <a:off x="3632550" y="-261257"/>
            <a:ext cx="8287307" cy="581690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82180" y="5965634"/>
            <a:ext cx="7755874" cy="892366"/>
          </a:xfrm>
        </p:spPr>
        <p:txBody>
          <a:bodyPr/>
          <a:lstStyle/>
          <a:p>
            <a:r>
              <a:rPr lang="ru-RU" b="1" dirty="0" smtClean="0"/>
              <a:t>« Нажми на букву, написанную в обратную сторону»</a:t>
            </a:r>
          </a:p>
          <a:p>
            <a:pPr marL="0" indent="0">
              <a:buNone/>
            </a:pPr>
            <a:r>
              <a:rPr lang="ru-RU" b="1" dirty="0" smtClean="0"/>
              <a:t>                     («что в обратную сторону написана»)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83226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0412" y="-838200"/>
            <a:ext cx="8915399" cy="31170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5300" b="1" dirty="0" smtClean="0">
                <a:solidFill>
                  <a:srgbClr val="7030A0"/>
                </a:solidFill>
              </a:rPr>
              <a:t>     Результат  работы</a:t>
            </a:r>
            <a:r>
              <a:rPr lang="ru-RU" sz="2200" b="1" dirty="0" smtClean="0">
                <a:solidFill>
                  <a:srgbClr val="7030A0"/>
                </a:solidFill>
              </a:rPr>
              <a:t/>
            </a:r>
            <a:br>
              <a:rPr lang="ru-RU" sz="2200" b="1" dirty="0" smtClean="0">
                <a:solidFill>
                  <a:srgbClr val="7030A0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30829" y="1110343"/>
            <a:ext cx="6310993" cy="5595257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tx1"/>
                </a:solidFill>
              </a:rPr>
              <a:t>Положительная </a:t>
            </a:r>
            <a:r>
              <a:rPr lang="ru-RU" b="1" dirty="0">
                <a:solidFill>
                  <a:schemeClr val="tx1"/>
                </a:solidFill>
              </a:rPr>
              <a:t>динамика уровня развития мелкой моторики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слухо</a:t>
            </a:r>
            <a:r>
              <a:rPr lang="ru-RU" b="1" dirty="0">
                <a:solidFill>
                  <a:schemeClr val="tx1"/>
                </a:solidFill>
              </a:rPr>
              <a:t>-зрительно-моторных координаций.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tx1"/>
                </a:solidFill>
              </a:rPr>
              <a:t>Улучшились </a:t>
            </a:r>
            <a:r>
              <a:rPr lang="ru-RU" b="1" dirty="0">
                <a:solidFill>
                  <a:schemeClr val="tx1"/>
                </a:solidFill>
              </a:rPr>
              <a:t>показатели внимания, памяти и речи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tx1"/>
                </a:solidFill>
              </a:rPr>
              <a:t>Успешно </a:t>
            </a:r>
            <a:r>
              <a:rPr lang="ru-RU" b="1" dirty="0">
                <a:solidFill>
                  <a:schemeClr val="tx1"/>
                </a:solidFill>
              </a:rPr>
              <a:t>развивается фонематический </a:t>
            </a:r>
            <a:r>
              <a:rPr lang="ru-RU" b="1" dirty="0" smtClean="0">
                <a:solidFill>
                  <a:schemeClr val="tx1"/>
                </a:solidFill>
              </a:rPr>
              <a:t>слух.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tx1"/>
                </a:solidFill>
              </a:rPr>
              <a:t>Достаточный </a:t>
            </a:r>
            <a:r>
              <a:rPr lang="ru-RU" b="1" dirty="0">
                <a:solidFill>
                  <a:schemeClr val="tx1"/>
                </a:solidFill>
              </a:rPr>
              <a:t>уровень развития пространственного восприятия, </a:t>
            </a:r>
            <a:r>
              <a:rPr lang="ru-RU" b="1" dirty="0" err="1">
                <a:solidFill>
                  <a:schemeClr val="tx1"/>
                </a:solidFill>
              </a:rPr>
              <a:t>сформированности</a:t>
            </a:r>
            <a:r>
              <a:rPr lang="ru-RU" b="1" dirty="0">
                <a:solidFill>
                  <a:schemeClr val="tx1"/>
                </a:solidFill>
              </a:rPr>
              <a:t>  буквенного </a:t>
            </a:r>
            <a:r>
              <a:rPr lang="ru-RU" b="1" dirty="0" err="1">
                <a:solidFill>
                  <a:schemeClr val="tx1"/>
                </a:solidFill>
              </a:rPr>
              <a:t>гнозиса</a:t>
            </a:r>
            <a:r>
              <a:rPr lang="ru-RU" b="1" dirty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tx1"/>
                </a:solidFill>
              </a:rPr>
              <a:t>Дети </a:t>
            </a:r>
            <a:r>
              <a:rPr lang="ru-RU" b="1" dirty="0">
                <a:solidFill>
                  <a:schemeClr val="tx1"/>
                </a:solidFill>
              </a:rPr>
              <a:t>интересуются окружающими предметами и активно действуют с ними, стремятся проявлять настойчивость в достижении результата своих </a:t>
            </a:r>
            <a:r>
              <a:rPr lang="ru-RU" b="1" dirty="0" smtClean="0">
                <a:solidFill>
                  <a:schemeClr val="tx1"/>
                </a:solidFill>
              </a:rPr>
              <a:t>действий.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tx1"/>
                </a:solidFill>
              </a:rPr>
              <a:t>Формируется </a:t>
            </a:r>
            <a:r>
              <a:rPr lang="ru-RU" b="1" dirty="0">
                <a:solidFill>
                  <a:schemeClr val="tx1"/>
                </a:solidFill>
              </a:rPr>
              <a:t>чувство радости за собственные успешные действия.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t="28730" r="7050" b="8095"/>
          <a:stretch/>
        </p:blipFill>
        <p:spPr>
          <a:xfrm>
            <a:off x="8041822" y="1665514"/>
            <a:ext cx="4041321" cy="43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94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9514" y="2318658"/>
            <a:ext cx="9038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+mj-lt"/>
              </a:rPr>
              <a:t>Спасибо</a:t>
            </a:r>
            <a:r>
              <a:rPr lang="ru-RU" sz="4800" dirty="0" smtClean="0">
                <a:solidFill>
                  <a:srgbClr val="C00000"/>
                </a:solidFill>
              </a:rPr>
              <a:t> за внимание.</a:t>
            </a:r>
            <a:endParaRPr lang="ru-RU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52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131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myshared.ru/4/262109/slide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29" y="0"/>
            <a:ext cx="9470571" cy="687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51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6/563674/slide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0"/>
            <a:ext cx="10101943" cy="688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141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5029" y="5715000"/>
            <a:ext cx="1097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/>
              <a:t>  Дети </a:t>
            </a:r>
            <a:r>
              <a:rPr lang="ru-RU" b="1" dirty="0"/>
              <a:t>с первым уровнем речевого развития не ориентируются в пространстве и времени</a:t>
            </a:r>
            <a:r>
              <a:rPr lang="ru-RU" b="1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r>
              <a:rPr lang="ru-RU" b="1" dirty="0" smtClean="0"/>
              <a:t>                              не </a:t>
            </a:r>
            <a:r>
              <a:rPr lang="ru-RU" b="1" dirty="0"/>
              <a:t>могут назвать цвета, </a:t>
            </a:r>
            <a:r>
              <a:rPr lang="ru-RU" b="1" dirty="0" smtClean="0"/>
              <a:t>не </a:t>
            </a:r>
            <a:r>
              <a:rPr lang="ru-RU" b="1" dirty="0"/>
              <a:t>манипулируют величинами, формами.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9"/>
          <a:stretch/>
        </p:blipFill>
        <p:spPr>
          <a:xfrm>
            <a:off x="7397003" y="133629"/>
            <a:ext cx="4370453" cy="5519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3"/>
          <a:stretch/>
        </p:blipFill>
        <p:spPr>
          <a:xfrm>
            <a:off x="2690572" y="133629"/>
            <a:ext cx="4379859" cy="551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00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5319" y="566667"/>
            <a:ext cx="4666129" cy="611841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ru-RU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b="1" dirty="0" smtClean="0"/>
              <a:t>У детей с 1 уровнем речевого развития накапливаются </a:t>
            </a:r>
            <a:r>
              <a:rPr lang="ru-RU" b="1" dirty="0"/>
              <a:t>представления о цвете, форме, величине. Р</a:t>
            </a:r>
            <a:r>
              <a:rPr lang="ru-RU" b="1" dirty="0" smtClean="0"/>
              <a:t>азвиваются </a:t>
            </a:r>
            <a:r>
              <a:rPr lang="ru-RU" b="1" dirty="0"/>
              <a:t>познавательные умения определять цвет, размер, форму предметов путем зрительного, осязательного и двигательного обследования, сравнения; ребенок учится понимать и использовать в речи слова - названия величин и форм.</a:t>
            </a: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6"/>
          <a:stretch/>
        </p:blipFill>
        <p:spPr>
          <a:xfrm>
            <a:off x="6871448" y="170161"/>
            <a:ext cx="5078704" cy="640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12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95282" y="1091547"/>
            <a:ext cx="3818965" cy="54149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ru-RU" sz="1800" b="1" dirty="0" smtClean="0"/>
          </a:p>
          <a:p>
            <a:pPr>
              <a:lnSpc>
                <a:spcPct val="150000"/>
              </a:lnSpc>
            </a:pPr>
            <a:endParaRPr lang="ru-RU" sz="1800" b="1" dirty="0"/>
          </a:p>
          <a:p>
            <a:pPr>
              <a:lnSpc>
                <a:spcPct val="150000"/>
              </a:lnSpc>
            </a:pPr>
            <a:r>
              <a:rPr lang="ru-RU" sz="1800" b="1" dirty="0" smtClean="0"/>
              <a:t>Для </a:t>
            </a:r>
            <a:r>
              <a:rPr lang="ru-RU" sz="1800" b="1" dirty="0"/>
              <a:t>развития речи </a:t>
            </a:r>
            <a:r>
              <a:rPr lang="ru-RU" sz="1800" b="1" dirty="0" smtClean="0"/>
              <a:t>на этом этапе большое </a:t>
            </a:r>
            <a:r>
              <a:rPr lang="ru-RU" sz="1800" b="1" dirty="0"/>
              <a:t>значение имеют сенсорные игры, основная цель которых – дать ребёнку новые чувственные </a:t>
            </a:r>
            <a:r>
              <a:rPr lang="ru-RU" sz="1800" b="1" dirty="0" smtClean="0"/>
              <a:t>ощущения</a:t>
            </a:r>
            <a:r>
              <a:rPr lang="ru-RU" sz="1800" b="1" dirty="0"/>
              <a:t>.</a:t>
            </a: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2"/>
          <a:stretch/>
        </p:blipFill>
        <p:spPr>
          <a:xfrm>
            <a:off x="6705601" y="101814"/>
            <a:ext cx="5262280" cy="663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08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4559" y="352540"/>
            <a:ext cx="9463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0" i="0" dirty="0" smtClean="0">
              <a:effectLst/>
              <a:latin typeface="Arial" panose="020B0604020202020204" pitchFamily="34" charset="0"/>
            </a:endParaRPr>
          </a:p>
          <a:p>
            <a:endParaRPr lang="ru-RU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29400" y="685799"/>
            <a:ext cx="5392271" cy="5809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/>
              <a:t>Дети со вторым уровнем речевого развития </a:t>
            </a:r>
            <a:endParaRPr lang="ru-RU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ограничиваются </a:t>
            </a:r>
            <a:r>
              <a:rPr lang="ru-RU" sz="2000" b="1" dirty="0"/>
              <a:t>перечислением непосредственно воспринимаемых предметов и действий, игнорируя их свойства - величину, форму, цвет; </a:t>
            </a:r>
            <a:endParaRPr lang="ru-RU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также </a:t>
            </a:r>
            <a:r>
              <a:rPr lang="ru-RU" sz="2000" b="1" dirty="0"/>
              <a:t>не ориентируются в пространстве и во времени</a:t>
            </a:r>
            <a:r>
              <a:rPr lang="ru-RU" sz="2000" b="1" dirty="0" smtClean="0"/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одним </a:t>
            </a:r>
            <a:r>
              <a:rPr lang="ru-RU" sz="2000" b="1" dirty="0"/>
              <a:t>и тем же словом могут называть многие предметы, имеющие сходство по форме, назначению или другим </a:t>
            </a:r>
            <a:r>
              <a:rPr lang="ru-RU" sz="2000" b="1" dirty="0" smtClean="0"/>
              <a:t>признакам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1743473" y="555329"/>
            <a:ext cx="4766251" cy="593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8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476564" y="311728"/>
            <a:ext cx="4491318" cy="621802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b="1" dirty="0" smtClean="0"/>
              <a:t> </a:t>
            </a:r>
            <a:r>
              <a:rPr lang="ru-RU" sz="1600" b="1" dirty="0"/>
              <a:t>У детей </a:t>
            </a:r>
            <a:r>
              <a:rPr lang="ru-RU" sz="1600" b="1" dirty="0" smtClean="0"/>
              <a:t>со 2 </a:t>
            </a:r>
            <a:r>
              <a:rPr lang="ru-RU" sz="1600" b="1" dirty="0"/>
              <a:t>уровнем речевого развития </a:t>
            </a:r>
            <a:r>
              <a:rPr lang="ru-RU" sz="1600" b="1" dirty="0" smtClean="0"/>
              <a:t>формируются </a:t>
            </a:r>
            <a:r>
              <a:rPr lang="ru-RU" sz="1600" b="1" dirty="0"/>
              <a:t>сенсорные эталоны - устойчивые, закрепленные в речи представления о цвете, геометрических фигурах, отношениях по величине между несколькими предметами; дети учатся способам обследования предметов: их группировке по цвету, форме вокруг образцов-эталонов, выполнению все более сложных действий; развивается аналитическое восприятие - умение разбираться в сочетании цветов, расчленять форму предметов, выделять отдельные величины.</a:t>
            </a:r>
          </a:p>
          <a:p>
            <a:endParaRPr lang="ru-RU" sz="1600" dirty="0"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0" t="4444" r="2540" b="5022"/>
          <a:stretch/>
        </p:blipFill>
        <p:spPr>
          <a:xfrm>
            <a:off x="2119992" y="320933"/>
            <a:ext cx="5143500" cy="620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25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6"/>
          <a:stretch/>
        </p:blipFill>
        <p:spPr>
          <a:xfrm>
            <a:off x="7128221" y="489857"/>
            <a:ext cx="4944035" cy="57303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41494" y="1382313"/>
            <a:ext cx="4706471" cy="4609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Дети с третьим уровнем речевого развития обычно уже не затрудняются в назывании предметов, действий, признаков, качеств и состояний, хорошо знакомых им из жизненного опыта, </a:t>
            </a:r>
            <a:endParaRPr lang="ru-RU" b="1" dirty="0" smtClean="0"/>
          </a:p>
          <a:p>
            <a:pPr>
              <a:lnSpc>
                <a:spcPct val="150000"/>
              </a:lnSpc>
            </a:pPr>
            <a:r>
              <a:rPr lang="ru-RU" b="1" dirty="0" smtClean="0"/>
              <a:t>но </a:t>
            </a:r>
            <a:r>
              <a:rPr lang="ru-RU" b="1" dirty="0"/>
              <a:t>не используют трудные для них слова и выражения; </a:t>
            </a:r>
            <a:endParaRPr lang="ru-RU" b="1" dirty="0" smtClean="0"/>
          </a:p>
          <a:p>
            <a:pPr>
              <a:lnSpc>
                <a:spcPct val="150000"/>
              </a:lnSpc>
            </a:pPr>
            <a:r>
              <a:rPr lang="ru-RU" b="1" dirty="0" smtClean="0"/>
              <a:t>также </a:t>
            </a:r>
            <a:r>
              <a:rPr lang="ru-RU" b="1" dirty="0"/>
              <a:t>возникают трудности </a:t>
            </a:r>
            <a:endParaRPr lang="ru-RU" b="1" dirty="0" smtClean="0"/>
          </a:p>
          <a:p>
            <a:pPr>
              <a:lnSpc>
                <a:spcPct val="150000"/>
              </a:lnSpc>
            </a:pPr>
            <a:r>
              <a:rPr lang="ru-RU" b="1" dirty="0" smtClean="0"/>
              <a:t>в </a:t>
            </a:r>
            <a:r>
              <a:rPr lang="ru-RU" b="1" dirty="0"/>
              <a:t>определении пространства, времени.</a:t>
            </a:r>
          </a:p>
        </p:txBody>
      </p:sp>
    </p:spTree>
    <p:extLst>
      <p:ext uri="{BB962C8B-B14F-4D97-AF65-F5344CB8AC3E}">
        <p14:creationId xmlns:p14="http://schemas.microsoft.com/office/powerpoint/2010/main" val="3553852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3"/>
          <a:stretch/>
        </p:blipFill>
        <p:spPr>
          <a:xfrm>
            <a:off x="2567187" y="154237"/>
            <a:ext cx="5852160" cy="662113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059594" y="154237"/>
            <a:ext cx="2838622" cy="662113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/>
              <a:t>   </a:t>
            </a:r>
            <a:r>
              <a:rPr lang="ru-RU" sz="2000" b="1" dirty="0" smtClean="0">
                <a:solidFill>
                  <a:srgbClr val="7030A0"/>
                </a:solidFill>
              </a:rPr>
              <a:t>Игры со шнурованием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 smtClean="0"/>
          </a:p>
          <a:p>
            <a:pPr marL="0">
              <a:spcBef>
                <a:spcPts val="0"/>
              </a:spcBef>
            </a:pPr>
            <a:r>
              <a:rPr lang="ru-RU" b="1" dirty="0" smtClean="0"/>
              <a:t>1) Развивают сенсомоторную координацию;</a:t>
            </a:r>
          </a:p>
          <a:p>
            <a:pPr marL="0">
              <a:spcBef>
                <a:spcPts val="0"/>
              </a:spcBef>
            </a:pPr>
            <a:r>
              <a:rPr lang="ru-RU" b="1" dirty="0" smtClean="0"/>
              <a:t>2) развивают пространственное ориентирование;</a:t>
            </a:r>
          </a:p>
          <a:p>
            <a:pPr marL="0">
              <a:spcBef>
                <a:spcPts val="0"/>
              </a:spcBef>
            </a:pPr>
            <a:r>
              <a:rPr lang="ru-RU" b="1" dirty="0" smtClean="0"/>
              <a:t>3) способствуют пониманию понятия «вверху», «внизу», «справа», «слева»;</a:t>
            </a:r>
          </a:p>
          <a:p>
            <a:pPr marL="0">
              <a:spcBef>
                <a:spcPts val="0"/>
              </a:spcBef>
            </a:pPr>
            <a:r>
              <a:rPr lang="ru-RU" b="1" dirty="0" smtClean="0"/>
              <a:t>4) формируют навыки шнуровки;</a:t>
            </a:r>
          </a:p>
          <a:p>
            <a:pPr marL="0">
              <a:spcBef>
                <a:spcPts val="0"/>
              </a:spcBef>
            </a:pPr>
            <a:r>
              <a:rPr lang="ru-RU" b="1" dirty="0" smtClean="0"/>
              <a:t>5) способствуют развитию речи;</a:t>
            </a:r>
          </a:p>
          <a:p>
            <a:pPr marL="0">
              <a:spcBef>
                <a:spcPts val="0"/>
              </a:spcBef>
            </a:pPr>
            <a:r>
              <a:rPr lang="ru-RU" b="1" dirty="0" smtClean="0"/>
              <a:t>6) развивают творческие способности.</a:t>
            </a:r>
          </a:p>
          <a:p>
            <a:pPr marL="0">
              <a:spcBef>
                <a:spcPts val="0"/>
              </a:spcBef>
            </a:pP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38688760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869</TotalTime>
  <Words>825</Words>
  <Application>Microsoft Office PowerPoint</Application>
  <PresentationFormat>Широкоэкранный</PresentationFormat>
  <Paragraphs>99</Paragraphs>
  <Slides>29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Palatino Linotype</vt:lpstr>
      <vt:lpstr>Wingdings 3</vt:lpstr>
      <vt:lpstr>Легкий дым</vt:lpstr>
      <vt:lpstr>Сенсорное развитие, как основа успешного речевого и умственного воспитания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« Найди одинаковые буквы»</vt:lpstr>
      <vt:lpstr>                  «Найди одинаковые слоги»</vt:lpstr>
      <vt:lpstr>Презентация PowerPoint</vt:lpstr>
      <vt:lpstr>     Результат  работы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Сенсорное развитие, как основа успешного речевого и умственного воспитания детей</dc:title>
  <dc:creator>Larisa</dc:creator>
  <cp:lastModifiedBy>Larisa</cp:lastModifiedBy>
  <cp:revision>183</cp:revision>
  <dcterms:created xsi:type="dcterms:W3CDTF">2019-02-09T14:45:59Z</dcterms:created>
  <dcterms:modified xsi:type="dcterms:W3CDTF">2019-02-12T10:33:53Z</dcterms:modified>
</cp:coreProperties>
</file>