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</p:sldMasterIdLst>
  <p:sldIdLst>
    <p:sldId id="256" r:id="rId2"/>
    <p:sldId id="257" r:id="rId3"/>
    <p:sldId id="259" r:id="rId4"/>
    <p:sldId id="260" r:id="rId5"/>
    <p:sldId id="263" r:id="rId6"/>
    <p:sldId id="261" r:id="rId7"/>
    <p:sldId id="262" r:id="rId8"/>
    <p:sldId id="264" r:id="rId9"/>
    <p:sldId id="265" r:id="rId10"/>
    <p:sldId id="268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69D54F2-B437-4486-97A1-AAC2A795475A}">
          <p14:sldIdLst>
            <p14:sldId id="256"/>
            <p14:sldId id="257"/>
            <p14:sldId id="259"/>
            <p14:sldId id="260"/>
            <p14:sldId id="263"/>
            <p14:sldId id="261"/>
            <p14:sldId id="262"/>
            <p14:sldId id="264"/>
            <p14:sldId id="265"/>
            <p14:sldId id="268"/>
            <p14:sldId id="266"/>
            <p14:sldId id="267"/>
          </p14:sldIdLst>
        </p14:section>
        <p14:section name="Раздел без заголовка" id="{D10800B8-A054-4ACF-A282-ADAABA68168F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6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6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ED68948-36FF-450F-90A8-30593D554A0C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974EDD6-A395-483A-BB4D-224759CB5DBC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013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68948-36FF-450F-90A8-30593D554A0C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4EDD6-A395-483A-BB4D-224759CB5D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260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68948-36FF-450F-90A8-30593D554A0C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4EDD6-A395-483A-BB4D-224759CB5D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71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68948-36FF-450F-90A8-30593D554A0C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4EDD6-A395-483A-BB4D-224759CB5D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64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68948-36FF-450F-90A8-30593D554A0C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4EDD6-A395-483A-BB4D-224759CB5DBC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671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68948-36FF-450F-90A8-30593D554A0C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4EDD6-A395-483A-BB4D-224759CB5D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46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68948-36FF-450F-90A8-30593D554A0C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4EDD6-A395-483A-BB4D-224759CB5D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10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68948-36FF-450F-90A8-30593D554A0C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4EDD6-A395-483A-BB4D-224759CB5D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22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68948-36FF-450F-90A8-30593D554A0C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4EDD6-A395-483A-BB4D-224759CB5D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83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68948-36FF-450F-90A8-30593D554A0C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4EDD6-A395-483A-BB4D-224759CB5D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2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68948-36FF-450F-90A8-30593D554A0C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4EDD6-A395-483A-BB4D-224759CB5D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63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2ED68948-36FF-450F-90A8-30593D554A0C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A974EDD6-A395-483A-BB4D-224759CB5D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61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7" y="2992206"/>
            <a:ext cx="5836097" cy="38657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378" y="2992205"/>
            <a:ext cx="5790632" cy="386579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454304" y="457036"/>
            <a:ext cx="9906045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Экспериментальная деятельность </a:t>
            </a:r>
          </a:p>
          <a:p>
            <a:pPr algn="ctr"/>
            <a:r>
              <a:rPr lang="ru-RU" sz="4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средство </a:t>
            </a:r>
          </a:p>
          <a:p>
            <a:pPr algn="ctr"/>
            <a:r>
              <a:rPr lang="ru-RU" sz="4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сенсорного развития детей</a:t>
            </a:r>
            <a:endParaRPr lang="ru-RU" sz="4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61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1114" y="1077105"/>
            <a:ext cx="3614057" cy="2308324"/>
          </a:xfrm>
          <a:prstGeom prst="rect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«ЗАВАЛЫ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П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очереди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подходим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куче,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берём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кубик и мячик и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катим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в сторону (одной рукой - кубик, другой – мячик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Вывод: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Что лучше катится: мячик или кубик? Почему?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702628" y="1077105"/>
            <a:ext cx="7206342" cy="2308324"/>
          </a:xfrm>
          <a:prstGeom prst="rect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«ГОРА»</a:t>
            </a:r>
          </a:p>
          <a:p>
            <a:r>
              <a:rPr lang="ru-RU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еред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нами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гора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 неё два склона. По одному мы должны забраться на гору, а по другому спуститься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Условие: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Забираться на склон горы нужно на животе ползком. Подумайте и скажите, по какому склону удобнее будет забираться, а по какому скатываться. Можно попробовать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Анализ: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Забираться на животе ползком удобнее по узкой доске, а скатываться – по широкой.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4542" y="348477"/>
            <a:ext cx="11375571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07000"/>
              </a:lnSpc>
              <a:spcAft>
                <a:spcPts val="0"/>
              </a:spcAft>
            </a:pPr>
            <a:r>
              <a:rPr lang="ru-RU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спортивной деятельности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дети, экспериментируя, учатся анализировать, находить более удобные варианты действий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выполнения заданий, упражнений в игровой форме.</a:t>
            </a:r>
            <a:endParaRPr lang="ru-RU" dirty="0">
              <a:solidFill>
                <a:srgbClr val="11111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77" y="3902517"/>
            <a:ext cx="3393830" cy="24798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481" y="3534049"/>
            <a:ext cx="1545772" cy="28483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448" y="3533669"/>
            <a:ext cx="1763486" cy="28487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129" y="3952225"/>
            <a:ext cx="3163242" cy="238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02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1371" y="575409"/>
            <a:ext cx="10972800" cy="1263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07000"/>
              </a:lnSpc>
              <a:spcAft>
                <a:spcPts val="0"/>
              </a:spcAft>
            </a:pPr>
            <a:r>
              <a:rPr lang="ru-RU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трудовой деятельности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дети изучают условия, необходимые для жизни растений. Дети наблюдают и проводят экспериментирования в уголке природы с растениями. Опыты помогают запомнить, из чего состоит почва </a:t>
            </a:r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почему 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её нужно рыхлить; как растения зависят от тепла, света </a:t>
            </a:r>
            <a:r>
              <a:rPr lang="ru-RU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(во время выращивания рассады, проращивания семян)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1" y="1902974"/>
            <a:ext cx="4049486" cy="43780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857" y="1902975"/>
            <a:ext cx="5939043" cy="445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7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8972" y="296329"/>
            <a:ext cx="11157857" cy="1574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Много возможностей </a:t>
            </a:r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сенсорного развития 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детей заложено </a:t>
            </a:r>
            <a:r>
              <a:rPr lang="ru-RU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игре – </a:t>
            </a:r>
            <a:r>
              <a:rPr lang="ru-RU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экспериментировании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(на прогулках, в уголке для экспериментирования и т.п.) 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Игры с </a:t>
            </a:r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песком (обычным, кинетическим), 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водой, </a:t>
            </a:r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красками, с 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природным материалом – снегом, водой, песком, глиной, травой, палочками, ракушками, шишками, желудями, плодами шиповника, семенами (клёна, липы, колосьями, листьями, корнями, корой, </a:t>
            </a:r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мхом - 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являются прекрасным сырьём для поделок и игр с ними.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36" y="1860803"/>
            <a:ext cx="2198602" cy="39086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49" y="1848706"/>
            <a:ext cx="2205407" cy="39207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268" y="1845734"/>
            <a:ext cx="2207079" cy="39236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4186" y="1848706"/>
            <a:ext cx="2940543" cy="392072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0440" y="5932714"/>
            <a:ext cx="11466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Данная 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работа по </a:t>
            </a:r>
            <a:r>
              <a:rPr lang="ru-RU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развитию сенсорных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эталонов должна проводиться не только в пределах ДОУ, педагоги должны взаимодействовать с семьей.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363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26535" y="1627111"/>
            <a:ext cx="399505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Экспериментальная деятельность способствует формированию у детей познавательного интереса, развивает наблюдательность, познавательную мотивацию и является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средством сенсорного развития.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33456" y="3506764"/>
            <a:ext cx="56170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8955" y="1925188"/>
            <a:ext cx="6890622" cy="390181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79714" y="474869"/>
            <a:ext cx="10058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2400" b="1" dirty="0">
                <a:solidFill>
                  <a:srgbClr val="C00000"/>
                </a:solidFill>
                <a:latin typeface="Georgia" pitchFamily="18" charset="0"/>
              </a:rPr>
              <a:t>«</a:t>
            </a:r>
            <a:r>
              <a:rPr lang="ru-RU" sz="2400" b="1" i="1" dirty="0">
                <a:solidFill>
                  <a:srgbClr val="C00000"/>
                </a:solidFill>
                <a:latin typeface="Georgia" pitchFamily="18" charset="0"/>
              </a:rPr>
              <a:t>Расскажи - и я забуду, покажи - и я запомню, дай попробовать - и я пойму». </a:t>
            </a:r>
            <a:endParaRPr lang="ru-RU" sz="2400" b="1" i="1" dirty="0" smtClean="0">
              <a:solidFill>
                <a:srgbClr val="C00000"/>
              </a:solidFill>
              <a:latin typeface="Georgia" pitchFamily="18" charset="0"/>
            </a:endParaRPr>
          </a:p>
          <a:p>
            <a:pPr indent="457200"/>
            <a:r>
              <a:rPr lang="ru-RU" sz="2400" b="1" i="1" dirty="0">
                <a:solidFill>
                  <a:srgbClr val="C00000"/>
                </a:solidFill>
                <a:latin typeface="Georgia" pitchFamily="18" charset="0"/>
              </a:rPr>
              <a:t> </a:t>
            </a:r>
            <a:r>
              <a:rPr lang="ru-RU" sz="2400" b="1" i="1" dirty="0" smtClean="0">
                <a:solidFill>
                  <a:srgbClr val="C00000"/>
                </a:solidFill>
                <a:latin typeface="Georgia" pitchFamily="18" charset="0"/>
              </a:rPr>
              <a:t>                                                               </a:t>
            </a:r>
            <a:r>
              <a:rPr lang="ru-RU" b="1" i="1" dirty="0">
                <a:solidFill>
                  <a:srgbClr val="C00000"/>
                </a:solidFill>
                <a:latin typeface="Georgia" pitchFamily="18" charset="0"/>
              </a:rPr>
              <a:t> (Китайская пословица )</a:t>
            </a:r>
          </a:p>
        </p:txBody>
      </p:sp>
    </p:spTree>
    <p:extLst>
      <p:ext uri="{BB962C8B-B14F-4D97-AF65-F5344CB8AC3E}">
        <p14:creationId xmlns:p14="http://schemas.microsoft.com/office/powerpoint/2010/main" val="382648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8971" y="335846"/>
            <a:ext cx="112776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Главное достоинство применения экспериментирования в детском саду 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получают реальные представления о различных сторонах изучаемого объекта, о его взаимоотношениях с другими объектами и со средой обитания;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идёт обогащение памяти ребёнка, активизируется его мыслительные процессы, так как постоянно возникает необходимость совершать операции анализа и синтеза, сравнения и классификации;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развивается речь ребёнка, так как дошкольнику необходимо давать отчёт об увиденном, формулировать обнаруженные закономерности и выводы;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происходит накопление умственных приёмов и операций, которые рассматриваются как умения;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экспериментирование важно и для формирования самостоятельности. целеполагания, способности преобразовывать какие – либо предметы и явления для достижения определённого результата.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60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3142" y="284595"/>
            <a:ext cx="1108165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в процессе 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экспериментальной деятельности </a:t>
            </a:r>
            <a:endParaRPr lang="ru-RU" sz="3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развиваются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эмоциональная сфера ребёнка, творческие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формируются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трудовые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навыки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укрепляется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 за счёт повышения общего уровня двигательной активности.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399" y="4177324"/>
            <a:ext cx="3686855" cy="21734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209" y="4253615"/>
            <a:ext cx="2933020" cy="197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80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3514" y="687977"/>
            <a:ext cx="4103914" cy="1972492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Структура эксперимента:</a:t>
            </a:r>
            <a:b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1. постановка проблемы;</a:t>
            </a:r>
            <a:b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2. поиск путей решения проблемы;</a:t>
            </a:r>
            <a:b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3. проведение наблюдения;</a:t>
            </a:r>
            <a:b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4. обсуждение увиденных результатов;</a:t>
            </a:r>
            <a:b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5. формулировка выводов.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95701" y="862148"/>
            <a:ext cx="5490756" cy="2331720"/>
          </a:xfrm>
        </p:spPr>
        <p:txBody>
          <a:bodyPr>
            <a:norm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характеру мыслительных операций: 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констатирующие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(позволяющие увидеть </a:t>
            </a: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какое-то 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 состояние объекта или одно явление);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сравнительные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(позволяющие увидеть динамику процесса;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обобщающие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(позволяющие прослеживать общие закономерности процесса, изучаемого ранее по отдельным этапам).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3193868"/>
            <a:ext cx="4824549" cy="1203961"/>
          </a:xfrm>
        </p:spPr>
        <p:txBody>
          <a:bodyPr/>
          <a:lstStyle/>
          <a:p>
            <a:pPr lvl="0" algn="ctr">
              <a:spcBef>
                <a:spcPts val="0"/>
              </a:spcBef>
              <a:buClrTx/>
              <a:buSzTx/>
            </a:pP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Эксперименты бывают: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lvl="0">
              <a:spcBef>
                <a:spcPts val="0"/>
              </a:spcBef>
              <a:buClrTx/>
              <a:buSzTx/>
            </a:pP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1.индивидуальные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или групповые; </a:t>
            </a:r>
          </a:p>
          <a:p>
            <a:pPr lvl="0">
              <a:spcBef>
                <a:spcPts val="0"/>
              </a:spcBef>
              <a:buClrTx/>
              <a:buSzTx/>
            </a:pP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2. однократные или циклические.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515" y="4474353"/>
            <a:ext cx="3517538" cy="12863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473" y="3270913"/>
            <a:ext cx="3988528" cy="288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24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0113" y="381000"/>
            <a:ext cx="11419115" cy="2209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Экспериментирование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используется в разных видах организованной образовательной и самостоятельной 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занятиях по ФЭМП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(формированию элементарных математических представлений) дети учатся сравнивать, измерять предметы и различные вещества, самостоятельно </a:t>
            </a:r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находить 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решения поставленной задачи, анализировать, делать выводы, умозаключения, устанавливать взаимосвязи и закономерности, посредством</a:t>
            </a:r>
            <a:r>
              <a:rPr lang="ru-RU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проведения исследования.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03359" y="2828836"/>
            <a:ext cx="6827383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     Большое значение для сенсорного и интеллектуального развития имеет измерение объема жидких и сыпучих тел - измерить можно не только длину (ширину и высоту), но и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вместимость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сосудов, например: </a:t>
            </a:r>
          </a:p>
          <a:p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от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внешней формы сосудов не зависит равенство или неравенство их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объемов;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чем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больше выбранная мерка, тем меньше их количество уместиться в одном и том же объеме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984" y="2828836"/>
            <a:ext cx="45243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63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44286" y="403687"/>
            <a:ext cx="11125200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07000"/>
              </a:lnSpc>
              <a:spcAft>
                <a:spcPts val="0"/>
              </a:spcAft>
            </a:pPr>
            <a:r>
              <a:rPr lang="ru-RU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продуктивной деятельности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дети используют нетрадиционные приемы рисования (пальчиками, щеткой, целлофаном, ниткой, по мокрой бумаге, воздухом через </a:t>
            </a:r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соломинку,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экспериментируют с красками, разными материалами, конструируют поделки из бросового </a:t>
            </a:r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материала).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2241" y="4597772"/>
            <a:ext cx="3084850" cy="18509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7156" y="4051176"/>
            <a:ext cx="1505085" cy="12075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531" y="4817016"/>
            <a:ext cx="3829191" cy="163166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644" y="1352614"/>
            <a:ext cx="2866538" cy="50960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1818" y="1315926"/>
            <a:ext cx="3644720" cy="27352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14" y="1315926"/>
            <a:ext cx="4260051" cy="273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26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8457" y="419202"/>
            <a:ext cx="11059886" cy="3337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07000"/>
              </a:lnSpc>
              <a:spcAft>
                <a:spcPts val="0"/>
              </a:spcAft>
            </a:pPr>
            <a:r>
              <a:rPr lang="ru-RU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занятиях в образовательной области «Речевое развитие»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широко используются опыты с речевым аппаратом, во время артикуляционной гимнастики дети проводят </a:t>
            </a:r>
            <a:r>
              <a:rPr lang="ru-RU" b="1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опыты со своим языком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для развития фонематического слуха в игровых </a:t>
            </a:r>
            <a:r>
              <a:rPr lang="ru-RU" u="sng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упражнениях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ru-RU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«Звук заблудился»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«Рифма»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«Запутанное письмо»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 smtClean="0">
              <a:solidFill>
                <a:srgbClr val="11111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чтении художественной детской литературы встречаются произведения, которые помогают воспитателю преподносить познавательные занятия через поиск решений, проверку </a:t>
            </a:r>
            <a:r>
              <a:rPr lang="ru-RU" b="1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экспериментирования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Например, во время чтения сказки Л.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Муур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«Крошка Енот или тот, кто сидит в пруду»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можно провести опыт с собственным отражением в зеркале или на прогулке найти свое отражение, например, в луже. </a:t>
            </a:r>
            <a:endParaRPr lang="ru-RU" dirty="0" smtClean="0">
              <a:solidFill>
                <a:srgbClr val="11111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Сборник 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стихов А. Усачева </a:t>
            </a:r>
            <a:r>
              <a:rPr lang="ru-RU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«Умная собачка Соня»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- кладезь идей для опытов и </a:t>
            </a:r>
            <a:r>
              <a:rPr lang="ru-RU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экспериментов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ru-RU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«Впитывает – не впитывает»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«Умный язычок»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(определение </a:t>
            </a:r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вкуса),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«Где можно увидеть радугу?»(мыльные </a:t>
            </a:r>
            <a:r>
              <a:rPr lang="ru-RU" i="1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пузыри</a:t>
            </a:r>
            <a:r>
              <a:rPr lang="ru-RU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913" y="3751653"/>
            <a:ext cx="2492829" cy="27528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724" y="3858653"/>
            <a:ext cx="4204259" cy="25645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7965" y="3751653"/>
            <a:ext cx="3574595" cy="267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3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4658" y="621493"/>
            <a:ext cx="10907486" cy="27449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07000"/>
              </a:lnSpc>
              <a:spcAft>
                <a:spcPts val="0"/>
              </a:spcAft>
            </a:pPr>
            <a:r>
              <a:rPr lang="ru-RU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музыкальном </a:t>
            </a:r>
            <a:r>
              <a:rPr lang="ru-RU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образовании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процесс экспериментальной деятельности со звуковым материалом развивает инициативность, произвольность и креативность личности ребенка, способствует развитию интеллектуальной компетентности. </a:t>
            </a:r>
            <a:endParaRPr lang="ru-RU" dirty="0" smtClean="0">
              <a:solidFill>
                <a:srgbClr val="11111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учатся находить звуковые ассоциации, группировать звуки на основе общих признаков, </a:t>
            </a:r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экспериментирования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проводятся в поисках звуков города, деревни; поиск ассоциаций при работе со звуками природы (шелест листьев воспроизводится шуршанием бумаги, пение </a:t>
            </a:r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синицы</a:t>
            </a:r>
            <a:r>
              <a:rPr lang="ru-RU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постукиванием по хрустальному стаканчику, в звучании музыкальных произведений. </a:t>
            </a:r>
            <a:endParaRPr lang="ru-RU" dirty="0" smtClean="0">
              <a:solidFill>
                <a:srgbClr val="11111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Изготовление 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самодельных музыкальных инструментов, например, маракасов из чехольчиков от киндер-сюрпризов.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707" y="3989615"/>
            <a:ext cx="3246663" cy="24349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9123" y="3989615"/>
            <a:ext cx="3819605" cy="24349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8481" y="3989615"/>
            <a:ext cx="3969380" cy="243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63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TM03457444[[fn=Основа]]</Template>
  <TotalTime>743</TotalTime>
  <Words>450</Words>
  <Application>Microsoft Office PowerPoint</Application>
  <PresentationFormat>Широкоэкранный</PresentationFormat>
  <Paragraphs>54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Calibri</vt:lpstr>
      <vt:lpstr>Corbel</vt:lpstr>
      <vt:lpstr>Georgia</vt:lpstr>
      <vt:lpstr>Times New Roman</vt:lpstr>
      <vt:lpstr>Wingdings</vt:lpstr>
      <vt:lpstr>Базис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эксперимента:  1. постановка проблемы;  2. поиск путей решения проблемы;  3. проведение наблюдения;  4. обсуждение увиденных результатов;  5. формулировка выводов.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Елена</cp:lastModifiedBy>
  <cp:revision>39</cp:revision>
  <dcterms:created xsi:type="dcterms:W3CDTF">2019-02-09T11:32:24Z</dcterms:created>
  <dcterms:modified xsi:type="dcterms:W3CDTF">2019-02-11T17:40:56Z</dcterms:modified>
</cp:coreProperties>
</file>