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293" r:id="rId4"/>
    <p:sldId id="298" r:id="rId5"/>
    <p:sldId id="264" r:id="rId6"/>
    <p:sldId id="296" r:id="rId7"/>
    <p:sldId id="290" r:id="rId8"/>
    <p:sldId id="261" r:id="rId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09D0E-4DDC-4CCA-A13D-8CA86172A80B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69D9B-3E1B-496F-B0A0-43F81D99A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2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1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3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8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F83B17D1-CDA6-4B38-B650-6A58174B7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xmlns="" id="{A93CBD65-714A-4245-AEC8-02AA1733A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C1A6EE1-ADA8-4994-9BDD-41F077A05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4BDABFAF-48F9-4D2D-AEA4-710AA00F7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A2CF771F-2854-43E2-87B0-EBC64973F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E2BE1-8A67-4FD8-8983-516C7B8559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59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EA68266-1CBB-447C-ACF0-35468357A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93F2B70-322B-4C62-A049-CADEEE3DA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0FF933-00DD-4558-B88D-91F521562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D52B3-D3D8-40A6-BC85-2D929919FCF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3814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DEE53E-2217-4A47-AF83-0982BF55D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3217476-CCF7-467E-BE56-1B2156F3F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A3A6DE-43D2-496F-86BC-948ACE762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71B85-CED1-4288-B491-E5CAEB376E1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0639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88A9444-BA79-4578-B338-D73C40E9D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534B7-A84E-4377-A094-8E175A0BB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6FABAF-DB21-4978-82DD-C0C577BDA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58269-5E48-4E5D-B26D-E8C79E9BD38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341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C841AA7-A70F-496A-B30D-A43099DDA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24474AB-0CA9-47CF-B295-13E44B6E8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1015BE9-EBE1-4DE7-B493-1588054E8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6A1E8-89E1-4745-AF69-275BE332D7B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3509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3634491-7C52-4B92-A36C-679CD6144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096C523-4AB4-4020-ABFD-C7498A832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D88641F-C260-44DE-A234-6C94FB7B6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7F9C1-51D9-4E55-BD10-C57167FB11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9833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F0F934D-F5AF-425F-AD18-116B4DDEE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555DE47-4B9E-405D-B878-0B8D1C8A5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CA9A48E-57D9-4005-80E6-E3BB90AE4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9BCD9-CA02-46E2-815C-031AA2D633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43263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CA3F9C-85D0-43AD-A1DF-37E4116E5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7DBBDBB-47BD-419C-A04C-F81D74B38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85B5D4-433A-4564-8862-026FF1EC5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47186-D01D-4120-A1B0-F71EF39341E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947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19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A526EE-3C65-4E89-B742-C9B1A1AFC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A2421D-9EB7-439C-A0CB-35DD5B38E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A51242-0C4D-4105-8B99-57794D362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E08D6-05BC-45FC-A0DE-C0B59981492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712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F8A4F3F-13E5-4F91-8C37-DC5EDB725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9A32A4D-F867-469A-8785-48498A804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43CD52D-79FC-48FF-99C4-1DB87C849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00092-E800-4EDA-929A-A4BFBD9ADD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3855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C0803A-13E9-434C-8C5E-8894BDE17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B8D4654-2856-467C-A530-4CD1EC01E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F80E5A-CCCC-42F6-AD8F-1A8D9A9F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99DC7-8F8F-4E98-82F2-DBEBC087AEA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1547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1CFA028-5914-425E-9F46-F806F40E1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2F9B127-C6B1-42E7-920D-BD20F24C6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67B1975-CB46-48E0-8786-73A860168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D191B-46AD-4810-BA76-6786A1423A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847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2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2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4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6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5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4A2082-C36F-48F8-AF33-88AF1564B80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1201D34-7D1A-4F12-AC5B-28699FD1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9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4F5417B-593F-4A89-889E-16352CF28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E8A4D93-3E43-42B2-BE9B-61E1DCF81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xmlns="" id="{BC675DA8-49E9-419C-80A2-FFB919CB44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xmlns="" id="{1EB030F3-4FD4-4064-B774-8E104B7E49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xmlns="" id="{271BD879-C257-4454-9121-500822CE81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47009445-7BF3-4879-89B9-19109948D98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xmlns="" id="{E61DEB6D-AAAA-4702-8994-EB263C0C2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085EA92F-3E3E-4110-8E08-D70E68D0F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9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" y="1013247"/>
            <a:ext cx="8752114" cy="452845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990033"/>
                </a:solidFill>
              </a:rPr>
              <a:t>ГКУ </a:t>
            </a:r>
            <a:r>
              <a:rPr lang="ru-RU" sz="4400" b="1" dirty="0">
                <a:solidFill>
                  <a:srgbClr val="990033"/>
                </a:solidFill>
              </a:rPr>
              <a:t>«Осташковский детский </a:t>
            </a:r>
            <a:r>
              <a:rPr lang="ru-RU" sz="4400" b="1" dirty="0" smtClean="0">
                <a:solidFill>
                  <a:srgbClr val="990033"/>
                </a:solidFill>
              </a:rPr>
              <a:t>центр</a:t>
            </a:r>
            <a:r>
              <a:rPr lang="ru-RU" sz="4400" b="1" dirty="0">
                <a:solidFill>
                  <a:srgbClr val="990033"/>
                </a:solidFill>
              </a:rPr>
              <a:t>»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6800" b="1" dirty="0" smtClean="0">
                <a:solidFill>
                  <a:schemeClr val="bg1"/>
                </a:solidFill>
              </a:rPr>
              <a:t>«</a:t>
            </a:r>
            <a:r>
              <a:rPr lang="ru-RU" sz="6800" b="1" dirty="0">
                <a:solidFill>
                  <a:schemeClr val="bg1"/>
                </a:solidFill>
              </a:rPr>
              <a:t>Знакомство»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98743" y="4987706"/>
            <a:ext cx="2865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Monotype Corsiva" panose="03010101010201010101" pitchFamily="66" charset="0"/>
              </a:rPr>
              <a:t>Кризисное отделение </a:t>
            </a:r>
            <a:br>
              <a:rPr lang="ru-RU" sz="2200" b="1" dirty="0">
                <a:latin typeface="Monotype Corsiva" panose="03010101010201010101" pitchFamily="66" charset="0"/>
              </a:rPr>
            </a:br>
            <a:r>
              <a:rPr lang="ru-RU" sz="2200" b="1" dirty="0">
                <a:latin typeface="Monotype Corsiva" panose="03010101010201010101" pitchFamily="66" charset="0"/>
              </a:rPr>
              <a:t>психолого-педагогической помощи семье и детям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954" y="3839769"/>
            <a:ext cx="3142633" cy="4961104"/>
          </a:xfrm>
          <a:prstGeom prst="rect">
            <a:avLst/>
          </a:prstGeom>
        </p:spPr>
      </p:pic>
      <p:pic>
        <p:nvPicPr>
          <p:cNvPr id="8" name="Рисунок 7" descr="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0297" y="953588"/>
            <a:ext cx="3162013" cy="33834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755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51760"/>
            <a:ext cx="3384883" cy="3058240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/>
              <a:t>ЭКСПРЕСС-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 smtClean="0"/>
              <a:t>ДИАГНОСТИКА  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2800" b="1" dirty="0" smtClean="0">
                <a:solidFill>
                  <a:srgbClr val="990033"/>
                </a:solidFill>
              </a:rPr>
              <a:t> «ГОТОВНОСТЬ   К</a:t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>САМОПОЗНАНИЮ</a:t>
            </a:r>
            <a:r>
              <a:rPr lang="ru-RU" sz="3000" b="1" dirty="0" smtClean="0">
                <a:solidFill>
                  <a:srgbClr val="990033"/>
                </a:solidFill>
              </a:rPr>
              <a:t>»</a:t>
            </a:r>
            <a:r>
              <a:rPr lang="ru-RU" sz="3400" b="1" dirty="0">
                <a:solidFill>
                  <a:srgbClr val="990033"/>
                </a:solidFill>
              </a:rPr>
              <a:t/>
            </a:r>
            <a:br>
              <a:rPr lang="ru-RU" sz="3400" b="1" dirty="0">
                <a:solidFill>
                  <a:srgbClr val="990033"/>
                </a:solidFill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15038" y="574766"/>
            <a:ext cx="8576962" cy="628323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41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9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Хочу научиться разбираться в себе и людях…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Хочу понять,  почему я чувствую и  поступаю  так, а не иначе…..</a:t>
            </a:r>
            <a:endParaRPr lang="ru-RU" sz="62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8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Хочу осознать свои проблемы, сильные и слабые качества...</a:t>
            </a:r>
            <a:endParaRPr lang="ru-RU" sz="62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8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Готов принять информацию о себе, чтобы измениться, даже если это неприятно и трудно…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Хочу узнать как помочь себе и другим…</a:t>
            </a:r>
            <a:endParaRPr lang="ru-RU" sz="9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41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41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1" y="2828206"/>
            <a:ext cx="2835802" cy="283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4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237201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b="1" spc="-100" dirty="0" smtClean="0">
                <a:solidFill>
                  <a:schemeClr val="bg1"/>
                </a:solidFill>
              </a:rPr>
              <a:t>ИЗ ЧЕГО СОСТОИТ </a:t>
            </a:r>
            <a:r>
              <a:rPr lang="ru-RU" altLang="ru-RU" b="1" spc="-100" dirty="0" smtClean="0">
                <a:solidFill>
                  <a:srgbClr val="990033"/>
                </a:solidFill>
              </a:rPr>
              <a:t>НАША  ПСИХИКА</a:t>
            </a:r>
            <a:r>
              <a:rPr lang="ru-RU" b="1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Times New Roman" pitchFamily="18"/>
                <a:cs typeface="Tahoma" pitchFamily="2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Times New Roman" pitchFamily="18"/>
                <a:cs typeface="Tahoma" pitchFamily="2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97867" y="1625599"/>
            <a:ext cx="2895600" cy="4978399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1866" y="2082799"/>
            <a:ext cx="2387600" cy="1320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spc="-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РЕБЕНОК</a:t>
            </a:r>
            <a:endParaRPr lang="ru-RU" altLang="ru-RU" sz="2200" b="1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02666" y="4826000"/>
            <a:ext cx="2336800" cy="1320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ВЗРОСЛЫЙ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16396" y="3420533"/>
            <a:ext cx="2692403" cy="13885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РОДИТЕЛЬ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246533" y="1507574"/>
            <a:ext cx="2878667" cy="512064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534401" y="2048933"/>
            <a:ext cx="2387600" cy="1320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spc="-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РЕБЕНОК</a:t>
            </a:r>
            <a:endParaRPr lang="ru-RU" altLang="ru-RU" sz="2200" b="1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48129" y="3386666"/>
            <a:ext cx="2692403" cy="13885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РОДИТЕЛЬ</a:t>
            </a:r>
          </a:p>
        </p:txBody>
      </p:sp>
      <p:sp>
        <p:nvSpPr>
          <p:cNvPr id="18" name="Овал 17"/>
          <p:cNvSpPr/>
          <p:nvPr/>
        </p:nvSpPr>
        <p:spPr>
          <a:xfrm>
            <a:off x="8534400" y="4859867"/>
            <a:ext cx="2336800" cy="1320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ВЗРОСЛЫЙ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163734" y="220133"/>
            <a:ext cx="1693333" cy="677335"/>
          </a:xfrm>
          <a:prstGeom prst="wedgeRoundRectCallout">
            <a:avLst>
              <a:gd name="adj1" fmla="val -80716"/>
              <a:gd name="adj2" fmla="val 1436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990033"/>
                </a:solidFill>
              </a:rPr>
              <a:t>Я</a:t>
            </a:r>
            <a:endParaRPr lang="ru-RU" sz="4400" b="1" dirty="0">
              <a:solidFill>
                <a:srgbClr val="990033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 flipH="1">
            <a:off x="10041466" y="254001"/>
            <a:ext cx="1794934" cy="643468"/>
          </a:xfrm>
          <a:prstGeom prst="wedgeRoundRectCallout">
            <a:avLst>
              <a:gd name="adj1" fmla="val 76586"/>
              <a:gd name="adj2" fmla="val 1488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</a:rPr>
              <a:t>ДРУГОЙ</a:t>
            </a:r>
            <a:endParaRPr lang="ru-RU" sz="3000" b="1" dirty="0">
              <a:solidFill>
                <a:srgbClr val="990033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7" y="3102767"/>
            <a:ext cx="2704689" cy="2704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build="p" animBg="1"/>
      <p:bldP spid="15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ECD1A555-2E7D-4B6C-992E-8FFA243DCE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9881" y="1799848"/>
            <a:ext cx="4386263" cy="502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xmlns="" id="{F50D3E05-4361-4976-8CAC-08832D11FD31}"/>
              </a:ext>
            </a:extLst>
          </p:cNvPr>
          <p:cNvSpPr/>
          <p:nvPr/>
        </p:nvSpPr>
        <p:spPr>
          <a:xfrm>
            <a:off x="10093348" y="462492"/>
            <a:ext cx="2042053" cy="666750"/>
          </a:xfrm>
          <a:prstGeom prst="wedgeRoundRectCallout">
            <a:avLst>
              <a:gd name="adj1" fmla="val -77589"/>
              <a:gd name="adj2" fmla="val 1863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0000CC"/>
                </a:solidFill>
              </a:rPr>
              <a:t>Истерики!</a:t>
            </a:r>
          </a:p>
        </p:txBody>
      </p:sp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xmlns="" id="{0307BD86-CC9A-46DB-8D37-FFD526932552}"/>
              </a:ext>
            </a:extLst>
          </p:cNvPr>
          <p:cNvSpPr/>
          <p:nvPr/>
        </p:nvSpPr>
        <p:spPr>
          <a:xfrm>
            <a:off x="7765257" y="300701"/>
            <a:ext cx="1876425" cy="666750"/>
          </a:xfrm>
          <a:prstGeom prst="wedgeRoundRectCallout">
            <a:avLst>
              <a:gd name="adj1" fmla="val 9607"/>
              <a:gd name="adj2" fmla="val 20466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CC"/>
                </a:solidFill>
              </a:rPr>
              <a:t>Ссоры!</a:t>
            </a:r>
          </a:p>
        </p:txBody>
      </p:sp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xmlns="" id="{0C0816BC-B55C-4E40-93E9-8EE159D435FD}"/>
              </a:ext>
            </a:extLst>
          </p:cNvPr>
          <p:cNvSpPr/>
          <p:nvPr/>
        </p:nvSpPr>
        <p:spPr>
          <a:xfrm>
            <a:off x="5857081" y="557015"/>
            <a:ext cx="1474788" cy="633412"/>
          </a:xfrm>
          <a:prstGeom prst="wedgeRoundRectCallout">
            <a:avLst>
              <a:gd name="adj1" fmla="val 119474"/>
              <a:gd name="adj2" fmla="val 16955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0000CC"/>
                </a:solidFill>
              </a:rPr>
              <a:t>Крики!</a:t>
            </a:r>
          </a:p>
        </p:txBody>
      </p:sp>
      <p:sp useBgFill="1"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3182FD2C-31F3-44E7-A993-C03FC0ECECD8}"/>
              </a:ext>
            </a:extLst>
          </p:cNvPr>
          <p:cNvSpPr/>
          <p:nvPr/>
        </p:nvSpPr>
        <p:spPr>
          <a:xfrm>
            <a:off x="8415361" y="2154318"/>
            <a:ext cx="1677987" cy="6278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Гнев, злоба,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агрессия </a:t>
            </a:r>
          </a:p>
        </p:txBody>
      </p:sp>
      <p:sp useBgFill="1"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6BB0B3A0-24A6-4902-A68F-A71A431685C0}"/>
              </a:ext>
            </a:extLst>
          </p:cNvPr>
          <p:cNvSpPr/>
          <p:nvPr/>
        </p:nvSpPr>
        <p:spPr>
          <a:xfrm>
            <a:off x="8415361" y="3112984"/>
            <a:ext cx="1658937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Обида,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боль, страх</a:t>
            </a:r>
          </a:p>
        </p:txBody>
      </p:sp>
      <p:sp useBgFill="1"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E6305236-B222-442E-9292-091EFA6605E3}"/>
              </a:ext>
            </a:extLst>
          </p:cNvPr>
          <p:cNvSpPr/>
          <p:nvPr/>
        </p:nvSpPr>
        <p:spPr>
          <a:xfrm>
            <a:off x="8331209" y="3977428"/>
            <a:ext cx="1814512" cy="9763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Потребности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в принятии, близости, любви</a:t>
            </a:r>
          </a:p>
        </p:txBody>
      </p:sp>
      <p:sp useBgFill="1"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AD357E2D-7828-41B0-B97F-C63FC763ED80}"/>
              </a:ext>
            </a:extLst>
          </p:cNvPr>
          <p:cNvSpPr/>
          <p:nvPr/>
        </p:nvSpPr>
        <p:spPr>
          <a:xfrm>
            <a:off x="8331209" y="5352740"/>
            <a:ext cx="1502602" cy="84984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990033"/>
                </a:solidFill>
              </a:rPr>
              <a:t>Базисные  стремления: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Я - хороший!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Я - любим!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Я - смогу! 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74E0B15-8112-4418-9C63-A2DF84DC2E89}"/>
              </a:ext>
            </a:extLst>
          </p:cNvPr>
          <p:cNvCxnSpPr>
            <a:cxnSpLocks/>
          </p:cNvCxnSpPr>
          <p:nvPr/>
        </p:nvCxnSpPr>
        <p:spPr>
          <a:xfrm>
            <a:off x="8331209" y="2801959"/>
            <a:ext cx="1660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6878F1B-15C9-4919-B06D-2F6A298056F5}"/>
              </a:ext>
            </a:extLst>
          </p:cNvPr>
          <p:cNvCxnSpPr/>
          <p:nvPr/>
        </p:nvCxnSpPr>
        <p:spPr>
          <a:xfrm flipV="1">
            <a:off x="8286514" y="3779785"/>
            <a:ext cx="1793875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8D05430-32F5-4EEC-A195-295DB369D381}"/>
              </a:ext>
            </a:extLst>
          </p:cNvPr>
          <p:cNvCxnSpPr>
            <a:cxnSpLocks/>
          </p:cNvCxnSpPr>
          <p:nvPr/>
        </p:nvCxnSpPr>
        <p:spPr>
          <a:xfrm>
            <a:off x="7765257" y="4925481"/>
            <a:ext cx="2646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xmlns="" id="{A954D3D5-EEAD-4C49-9FA4-ACDD7811CDD3}"/>
              </a:ext>
            </a:extLst>
          </p:cNvPr>
          <p:cNvSpPr/>
          <p:nvPr/>
        </p:nvSpPr>
        <p:spPr>
          <a:xfrm>
            <a:off x="3420511" y="1745999"/>
            <a:ext cx="4089156" cy="10541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Разрушительные  чувства </a:t>
            </a:r>
            <a:r>
              <a:rPr lang="en-US" sz="2000" b="1" dirty="0">
                <a:solidFill>
                  <a:schemeClr val="tx1"/>
                </a:solidFill>
              </a:rPr>
              <a:t>I </a:t>
            </a:r>
            <a:r>
              <a:rPr lang="ru-RU" sz="2000" b="1" dirty="0">
                <a:solidFill>
                  <a:schemeClr val="tx1"/>
                </a:solidFill>
              </a:rPr>
              <a:t>ур.</a:t>
            </a:r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xmlns="" id="{535725A7-9E6D-4121-A51C-0057E8982674}"/>
              </a:ext>
            </a:extLst>
          </p:cNvPr>
          <p:cNvSpPr/>
          <p:nvPr/>
        </p:nvSpPr>
        <p:spPr>
          <a:xfrm>
            <a:off x="3420511" y="4132911"/>
            <a:ext cx="4089156" cy="10556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Неудовлетворенные 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</a:rPr>
              <a:t>     </a:t>
            </a:r>
            <a:r>
              <a:rPr lang="ru-RU" sz="2000" b="1" dirty="0">
                <a:solidFill>
                  <a:srgbClr val="C00000"/>
                </a:solidFill>
              </a:rPr>
              <a:t>    потребности</a:t>
            </a:r>
            <a:r>
              <a:rPr lang="en-US" sz="2000" b="1" dirty="0">
                <a:solidFill>
                  <a:srgbClr val="C00000"/>
                </a:solidFill>
              </a:rPr>
              <a:t>    </a:t>
            </a:r>
            <a:r>
              <a:rPr lang="ru-RU" sz="2000" b="1" dirty="0">
                <a:solidFill>
                  <a:srgbClr val="C00000"/>
                </a:solidFill>
              </a:rPr>
              <a:t>     </a:t>
            </a:r>
            <a:r>
              <a:rPr lang="en-US" sz="2000" b="1" dirty="0">
                <a:solidFill>
                  <a:srgbClr val="C00000"/>
                </a:solidFill>
              </a:rPr>
              <a:t>   </a:t>
            </a:r>
            <a:r>
              <a:rPr lang="ru-RU" sz="2000" b="1" dirty="0">
                <a:solidFill>
                  <a:srgbClr val="C00000"/>
                </a:solidFill>
              </a:rPr>
              <a:t>   </a:t>
            </a:r>
            <a:r>
              <a:rPr lang="en-US" sz="2000" b="1" dirty="0">
                <a:solidFill>
                  <a:schemeClr val="tx1"/>
                </a:solidFill>
              </a:rPr>
              <a:t>III</a:t>
            </a:r>
            <a:r>
              <a:rPr lang="ru-RU" sz="2000" b="1" dirty="0">
                <a:solidFill>
                  <a:schemeClr val="tx1"/>
                </a:solidFill>
              </a:rPr>
              <a:t> ур.</a:t>
            </a:r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xmlns="" id="{209E22F0-A3E0-4A18-9787-8371CCC2021E}"/>
              </a:ext>
            </a:extLst>
          </p:cNvPr>
          <p:cNvSpPr/>
          <p:nvPr/>
        </p:nvSpPr>
        <p:spPr>
          <a:xfrm>
            <a:off x="3420510" y="2913415"/>
            <a:ext cx="4058203" cy="10541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Страдательные  чувства    </a:t>
            </a:r>
            <a:r>
              <a:rPr lang="en-US" sz="2000" b="1" dirty="0">
                <a:solidFill>
                  <a:schemeClr val="tx1"/>
                </a:solidFill>
              </a:rPr>
              <a:t>II</a:t>
            </a:r>
            <a:r>
              <a:rPr lang="ru-RU" sz="2000" b="1" dirty="0">
                <a:solidFill>
                  <a:schemeClr val="tx1"/>
                </a:solidFill>
              </a:rPr>
              <a:t> ур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xmlns="" id="{EF80F643-5107-45FE-BD5F-8E47B26F6280}"/>
              </a:ext>
            </a:extLst>
          </p:cNvPr>
          <p:cNvSpPr/>
          <p:nvPr/>
        </p:nvSpPr>
        <p:spPr>
          <a:xfrm>
            <a:off x="3426251" y="5315435"/>
            <a:ext cx="4089156" cy="10541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Чувства  для  жизни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         и развития                    </a:t>
            </a:r>
            <a:r>
              <a:rPr lang="en-US" sz="2000" b="1" dirty="0">
                <a:solidFill>
                  <a:schemeClr val="tx1"/>
                </a:solidFill>
              </a:rPr>
              <a:t>IY</a:t>
            </a:r>
            <a:r>
              <a:rPr lang="ru-RU" sz="2000" b="1" dirty="0">
                <a:solidFill>
                  <a:schemeClr val="tx1"/>
                </a:solidFill>
              </a:rPr>
              <a:t> ур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xmlns="" id="{1026BCB2-9A8E-4FB9-8666-BE5659399D92}"/>
              </a:ext>
            </a:extLst>
          </p:cNvPr>
          <p:cNvSpPr/>
          <p:nvPr/>
        </p:nvSpPr>
        <p:spPr>
          <a:xfrm>
            <a:off x="8986067" y="2855809"/>
            <a:ext cx="268287" cy="25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>
            <a:extLst>
              <a:ext uri="{FF2B5EF4-FFF2-40B4-BE49-F238E27FC236}">
                <a16:creationId xmlns:a16="http://schemas.microsoft.com/office/drawing/2014/main" xmlns="" id="{F6FE11AB-D002-456B-98C2-2A291856E5C1}"/>
              </a:ext>
            </a:extLst>
          </p:cNvPr>
          <p:cNvSpPr/>
          <p:nvPr/>
        </p:nvSpPr>
        <p:spPr>
          <a:xfrm>
            <a:off x="8969148" y="3816127"/>
            <a:ext cx="268287" cy="25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>
            <a:extLst>
              <a:ext uri="{FF2B5EF4-FFF2-40B4-BE49-F238E27FC236}">
                <a16:creationId xmlns:a16="http://schemas.microsoft.com/office/drawing/2014/main" xmlns="" id="{D5FFD5D3-479F-436D-8832-74E6D2C80A90}"/>
              </a:ext>
            </a:extLst>
          </p:cNvPr>
          <p:cNvSpPr/>
          <p:nvPr/>
        </p:nvSpPr>
        <p:spPr>
          <a:xfrm>
            <a:off x="8956741" y="4925481"/>
            <a:ext cx="268287" cy="25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CE397848-4816-4B55-94E0-5C2FE3BF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04" y="1029381"/>
            <a:ext cx="2706051" cy="154093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/>
              <a:t>КУВШИН</a:t>
            </a:r>
            <a:br>
              <a:rPr lang="ru-RU" b="1" dirty="0"/>
            </a:br>
            <a:r>
              <a:rPr lang="ru-RU" b="1" dirty="0">
                <a:solidFill>
                  <a:srgbClr val="990033"/>
                </a:solidFill>
              </a:rPr>
              <a:t>ЭМОЦИЙ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D801896-4A04-448C-8559-7814D41B4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5" y="2913416"/>
            <a:ext cx="2662503" cy="276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3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C357F6E8-DB1D-4B55-B550-836A990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2100"/>
            <a:ext cx="8229600" cy="1125538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990033"/>
                </a:solidFill>
              </a:rPr>
              <a:t>Тест «Недорисованные фигуры»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9C881B12-B9C3-4ECE-8005-2A312EA264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26715"/>
              </p:ext>
            </p:extLst>
          </p:nvPr>
        </p:nvGraphicFramePr>
        <p:xfrm>
          <a:off x="2017714" y="1079501"/>
          <a:ext cx="8193087" cy="5484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1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1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10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990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57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Дуга 4">
            <a:extLst>
              <a:ext uri="{FF2B5EF4-FFF2-40B4-BE49-F238E27FC236}">
                <a16:creationId xmlns:a16="http://schemas.microsoft.com/office/drawing/2014/main" xmlns="" id="{234683EE-7C1E-47FC-85AC-EDAD931FC131}"/>
              </a:ext>
            </a:extLst>
          </p:cNvPr>
          <p:cNvSpPr/>
          <p:nvPr/>
        </p:nvSpPr>
        <p:spPr>
          <a:xfrm>
            <a:off x="2200276" y="1865314"/>
            <a:ext cx="2195513" cy="2047875"/>
          </a:xfrm>
          <a:prstGeom prst="arc">
            <a:avLst>
              <a:gd name="adj1" fmla="val 10915947"/>
              <a:gd name="adj2" fmla="val 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xmlns="" id="{9184FEDA-9DA0-40ED-84A1-33D23B8B3A6E}"/>
              </a:ext>
            </a:extLst>
          </p:cNvPr>
          <p:cNvSpPr/>
          <p:nvPr/>
        </p:nvSpPr>
        <p:spPr>
          <a:xfrm flipV="1">
            <a:off x="5072063" y="1096963"/>
            <a:ext cx="2176462" cy="2030412"/>
          </a:xfrm>
          <a:prstGeom prst="arc">
            <a:avLst>
              <a:gd name="adj1" fmla="val 10893381"/>
              <a:gd name="adj2" fmla="val 21416841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C37EBB0-7B9D-4AA1-A510-898AB8EFFD8E}"/>
              </a:ext>
            </a:extLst>
          </p:cNvPr>
          <p:cNvSpPr/>
          <p:nvPr/>
        </p:nvSpPr>
        <p:spPr>
          <a:xfrm>
            <a:off x="7943851" y="1792288"/>
            <a:ext cx="1736725" cy="1719262"/>
          </a:xfrm>
          <a:prstGeom prst="ellipse">
            <a:avLst/>
          </a:prstGeom>
          <a:solidFill>
            <a:srgbClr val="FFFF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CC"/>
              </a:solidFill>
              <a:latin typeface="Arial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0B109E5-8514-428E-ACED-60BA8B8C8FF2}"/>
              </a:ext>
            </a:extLst>
          </p:cNvPr>
          <p:cNvCxnSpPr/>
          <p:nvPr/>
        </p:nvCxnSpPr>
        <p:spPr>
          <a:xfrm flipV="1">
            <a:off x="2200275" y="4645025"/>
            <a:ext cx="1023938" cy="1371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5B097F8-0FF3-46F6-99C2-EBDEEF572F39}"/>
              </a:ext>
            </a:extLst>
          </p:cNvPr>
          <p:cNvCxnSpPr/>
          <p:nvPr/>
        </p:nvCxnSpPr>
        <p:spPr>
          <a:xfrm>
            <a:off x="3206750" y="4664076"/>
            <a:ext cx="1060450" cy="127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B619D65D-6163-4368-9C90-9A7C128F733C}"/>
              </a:ext>
            </a:extLst>
          </p:cNvPr>
          <p:cNvCxnSpPr/>
          <p:nvPr/>
        </p:nvCxnSpPr>
        <p:spPr>
          <a:xfrm flipV="1">
            <a:off x="5327650" y="4516438"/>
            <a:ext cx="1828800" cy="13906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xmlns="" id="{8CFE928B-32B2-41F1-8F36-0E35277D4933}"/>
              </a:ext>
            </a:extLst>
          </p:cNvPr>
          <p:cNvSpPr/>
          <p:nvPr/>
        </p:nvSpPr>
        <p:spPr>
          <a:xfrm>
            <a:off x="8839200" y="5084764"/>
            <a:ext cx="255588" cy="236537"/>
          </a:xfrm>
          <a:prstGeom prst="flowChartConnector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03" y="-45722"/>
            <a:ext cx="3260305" cy="3294975"/>
          </a:xfrm>
        </p:spPr>
        <p:txBody>
          <a:bodyPr vert="horz"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3400" b="1" dirty="0"/>
              <a:t>ПОДВЕДЕНИЕ </a:t>
            </a:r>
            <a:r>
              <a:rPr lang="ru-RU" sz="3400" b="1" dirty="0">
                <a:solidFill>
                  <a:srgbClr val="990033"/>
                </a:solidFill>
              </a:rPr>
              <a:t>ИТОГОВ</a:t>
            </a:r>
            <a:endParaRPr lang="ru-RU" sz="3400" dirty="0">
              <a:solidFill>
                <a:srgbClr val="99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83000" y="278296"/>
            <a:ext cx="8062686" cy="6579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3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rgbClr val="990033"/>
                </a:solidFill>
                <a:latin typeface="Monotype Corsiva" panose="03010101010201010101" pitchFamily="66" charset="0"/>
              </a:rPr>
              <a:t>Продолжите  фразы</a:t>
            </a:r>
            <a:r>
              <a:rPr lang="ru-RU" sz="5600" b="1" dirty="0">
                <a:solidFill>
                  <a:srgbClr val="990033"/>
                </a:solidFill>
                <a:latin typeface="Monotype Corsiva" panose="03010101010201010101" pitchFamily="66" charset="0"/>
              </a:rPr>
              <a:t>:</a:t>
            </a:r>
          </a:p>
          <a:p>
            <a:pPr marL="0" indent="0">
              <a:buNone/>
            </a:pPr>
            <a:endParaRPr lang="ru-RU" sz="43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43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Сегодня  было полезно узнать, что…</a:t>
            </a:r>
          </a:p>
          <a:p>
            <a:pPr marL="0" indent="0">
              <a:buNone/>
            </a:pPr>
            <a:endParaRPr lang="ru-RU" sz="7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43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Я никогда не задумывался над тем, что…</a:t>
            </a:r>
          </a:p>
          <a:p>
            <a:pPr marL="0" indent="0">
              <a:buNone/>
            </a:pPr>
            <a:endParaRPr lang="ru-RU" sz="7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43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1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Я хотел бы …</a:t>
            </a:r>
          </a:p>
          <a:p>
            <a:pPr marL="0" indent="0">
              <a:buNone/>
            </a:pPr>
            <a:endParaRPr lang="ru-RU" sz="7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609600" indent="-609600">
              <a:spcBef>
                <a:spcPts val="0"/>
              </a:spcBef>
              <a:buFontTx/>
              <a:buChar char="-"/>
              <a:defRPr/>
            </a:pPr>
            <a:endParaRPr lang="ru-RU" sz="7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43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1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Меня удивило… </a:t>
            </a:r>
          </a:p>
          <a:p>
            <a:pPr marL="0" indent="0">
              <a:buNone/>
              <a:defRPr/>
            </a:pPr>
            <a:endParaRPr lang="ru-RU" sz="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  <a:defRPr/>
            </a:pPr>
            <a:r>
              <a:rPr lang="ru-RU" sz="43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-  </a:t>
            </a:r>
            <a:r>
              <a:rPr lang="ru-RU" sz="51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Если бы я мог… </a:t>
            </a:r>
          </a:p>
          <a:p>
            <a:endParaRPr lang="ru-RU" sz="38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800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5" y="3249253"/>
            <a:ext cx="2662503" cy="26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534" y="771568"/>
            <a:ext cx="3088747" cy="2105526"/>
          </a:xfrm>
        </p:spPr>
        <p:txBody>
          <a:bodyPr>
            <a:noAutofit/>
          </a:bodyPr>
          <a:lstStyle/>
          <a:p>
            <a:pPr algn="r"/>
            <a:r>
              <a:rPr lang="ru-RU" sz="4000" b="1" spc="-100" dirty="0">
                <a:solidFill>
                  <a:schemeClr val="bg1"/>
                </a:solidFill>
              </a:rPr>
              <a:t>СПАСИБО </a:t>
            </a:r>
            <a:r>
              <a:rPr lang="ru-RU" sz="4000" b="1" spc="-100" dirty="0">
                <a:solidFill>
                  <a:srgbClr val="990033"/>
                </a:solidFill>
              </a:rPr>
              <a:t>ЗА </a:t>
            </a:r>
            <a:br>
              <a:rPr lang="ru-RU" sz="4000" b="1" spc="-100" dirty="0">
                <a:solidFill>
                  <a:srgbClr val="990033"/>
                </a:solidFill>
              </a:rPr>
            </a:br>
            <a:r>
              <a:rPr lang="ru-RU" sz="4000" b="1" spc="-100" dirty="0">
                <a:solidFill>
                  <a:srgbClr val="990033"/>
                </a:solidFill>
              </a:rPr>
              <a:t>УЧАСТИЕ!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33799" y="574766"/>
            <a:ext cx="8048897" cy="57401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4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300" b="1" dirty="0">
                <a:solidFill>
                  <a:srgbClr val="990033"/>
                </a:solidFill>
                <a:latin typeface="Monotype Corsiva" panose="03010101010201010101" pitchFamily="66" charset="0"/>
              </a:rPr>
              <a:t>контакты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г</a:t>
            </a:r>
            <a:r>
              <a:rPr lang="ru-RU" sz="3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. Осташков</a:t>
            </a:r>
            <a:r>
              <a:rPr lang="ru-RU" sz="3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,, ул</a:t>
            </a:r>
            <a:r>
              <a:rPr lang="ru-RU" sz="3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. Строителей, </a:t>
            </a:r>
            <a:r>
              <a:rPr lang="ru-RU" sz="3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д.12</a:t>
            </a:r>
          </a:p>
          <a:p>
            <a:pPr marL="0" indent="0" algn="ctr">
              <a:buNone/>
            </a:pPr>
            <a:endParaRPr lang="ru-RU" sz="10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990033"/>
                </a:solidFill>
                <a:latin typeface="Monotype Corsiva" panose="03010101010201010101" pitchFamily="66" charset="0"/>
              </a:rPr>
              <a:t>запись на консультацию </a:t>
            </a:r>
            <a:endParaRPr lang="ru-RU" sz="3400" b="1" dirty="0">
              <a:solidFill>
                <a:srgbClr val="990033"/>
              </a:solidFill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8 </a:t>
            </a:r>
            <a:r>
              <a:rPr lang="ru-RU" sz="3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(48235) 5-38-67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</a:t>
            </a:r>
            <a:r>
              <a:rPr lang="ru-RU" sz="3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онедельник-пятница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 9.00 - 16.00</a:t>
            </a:r>
          </a:p>
          <a:p>
            <a:pPr marL="0" indent="0" algn="ctr">
              <a:buNone/>
            </a:pPr>
            <a:endParaRPr lang="ru-RU" sz="10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С </a:t>
            </a:r>
            <a:r>
              <a:rPr lang="ru-RU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уважением,  </a:t>
            </a:r>
            <a:r>
              <a:rPr lang="ru-RU" sz="3600" b="1" dirty="0" smtClean="0">
                <a:solidFill>
                  <a:srgbClr val="990033"/>
                </a:solidFill>
                <a:latin typeface="Monotype Corsiva" panose="03010101010201010101" pitchFamily="66" charset="0"/>
              </a:rPr>
              <a:t>педагог-психолог </a:t>
            </a:r>
            <a:endParaRPr lang="ru-RU" sz="3600" b="1" dirty="0">
              <a:solidFill>
                <a:srgbClr val="990033"/>
              </a:solidFill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990033"/>
                </a:solidFill>
                <a:latin typeface="Monotype Corsiva" panose="03010101010201010101" pitchFamily="66" charset="0"/>
              </a:rPr>
              <a:t>Татьяна Валентиновна Жулего </a:t>
            </a:r>
          </a:p>
          <a:p>
            <a:endParaRPr lang="ru-RU" sz="3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5" y="2860766"/>
            <a:ext cx="2783750" cy="292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6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ма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2107</TotalTime>
  <Words>231</Words>
  <Application>Microsoft Office PowerPoint</Application>
  <PresentationFormat>Произвольный</PresentationFormat>
  <Paragraphs>77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Рама</vt:lpstr>
      <vt:lpstr>Край</vt:lpstr>
      <vt:lpstr>ГКУ «Осташковский детский центр»   «Знакомство» </vt:lpstr>
      <vt:lpstr>ЭКСПРЕСС- ДИАГНОСТИКА    «ГОТОВНОСТЬ   К САМОПОЗНАНИЮ»  </vt:lpstr>
      <vt:lpstr>ИЗ ЧЕГО СОСТОИТ НАША  ПСИХИКА </vt:lpstr>
      <vt:lpstr>КУВШИН ЭМОЦИЙ </vt:lpstr>
      <vt:lpstr>Тест «Недорисованные фигуры»</vt:lpstr>
      <vt:lpstr>ПОДВЕДЕНИЕ ИТОГОВ</vt:lpstr>
      <vt:lpstr>СПАСИБО ЗА  УЧАСТИЕ!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Сообщение из опыта работы по учебной программе  «Основы дизайна в рекламе». Разработка рекламного баннера в 4-5 классах</dc:title>
  <dc:creator>Марина Чувинова</dc:creator>
  <cp:lastModifiedBy>User</cp:lastModifiedBy>
  <cp:revision>142</cp:revision>
  <dcterms:created xsi:type="dcterms:W3CDTF">2017-09-27T08:36:49Z</dcterms:created>
  <dcterms:modified xsi:type="dcterms:W3CDTF">2022-09-04T17:43:22Z</dcterms:modified>
</cp:coreProperties>
</file>